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5"/>
  </p:notesMasterIdLst>
  <p:handoutMasterIdLst>
    <p:handoutMasterId r:id="rId26"/>
  </p:handoutMasterIdLst>
  <p:sldIdLst>
    <p:sldId id="369" r:id="rId2"/>
    <p:sldId id="308" r:id="rId3"/>
    <p:sldId id="347" r:id="rId4"/>
    <p:sldId id="370" r:id="rId5"/>
    <p:sldId id="371" r:id="rId6"/>
    <p:sldId id="351" r:id="rId7"/>
    <p:sldId id="372" r:id="rId8"/>
    <p:sldId id="373" r:id="rId9"/>
    <p:sldId id="354" r:id="rId10"/>
    <p:sldId id="368" r:id="rId11"/>
    <p:sldId id="374" r:id="rId12"/>
    <p:sldId id="375" r:id="rId13"/>
    <p:sldId id="358" r:id="rId14"/>
    <p:sldId id="359" r:id="rId15"/>
    <p:sldId id="376" r:id="rId16"/>
    <p:sldId id="377" r:id="rId17"/>
    <p:sldId id="378" r:id="rId18"/>
    <p:sldId id="316" r:id="rId19"/>
    <p:sldId id="363" r:id="rId20"/>
    <p:sldId id="364" r:id="rId21"/>
    <p:sldId id="365" r:id="rId22"/>
    <p:sldId id="366" r:id="rId23"/>
    <p:sldId id="367" r:id="rId2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Rapport" id="{E2D09124-2141-4BB3-A39B-6EEF30579164}">
          <p14:sldIdLst>
            <p14:sldId id="369"/>
            <p14:sldId id="308"/>
            <p14:sldId id="347"/>
            <p14:sldId id="370"/>
            <p14:sldId id="371"/>
            <p14:sldId id="351"/>
            <p14:sldId id="372"/>
            <p14:sldId id="373"/>
            <p14:sldId id="354"/>
            <p14:sldId id="368"/>
            <p14:sldId id="374"/>
            <p14:sldId id="375"/>
            <p14:sldId id="358"/>
            <p14:sldId id="359"/>
            <p14:sldId id="376"/>
            <p14:sldId id="377"/>
            <p14:sldId id="378"/>
            <p14:sldId id="316"/>
            <p14:sldId id="363"/>
            <p14:sldId id="364"/>
            <p14:sldId id="365"/>
            <p14:sldId id="366"/>
            <p14:sldId id="36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0064"/>
    <a:srgbClr val="FFFFFF"/>
    <a:srgbClr val="05236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just format 1 - Dekorfärg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98" autoAdjust="0"/>
    <p:restoredTop sz="94660"/>
  </p:normalViewPr>
  <p:slideViewPr>
    <p:cSldViewPr snapToGrid="0">
      <p:cViewPr varScale="1">
        <p:scale>
          <a:sx n="88" d="100"/>
          <a:sy n="88" d="100"/>
        </p:scale>
        <p:origin x="180" y="84"/>
      </p:cViewPr>
      <p:guideLst/>
    </p:cSldViewPr>
  </p:slideViewPr>
  <p:notesTextViewPr>
    <p:cViewPr>
      <p:scale>
        <a:sx n="3" d="2"/>
        <a:sy n="3" d="2"/>
      </p:scale>
      <p:origin x="0" y="0"/>
    </p:cViewPr>
  </p:notesTextViewPr>
  <p:sorterViewPr>
    <p:cViewPr>
      <p:scale>
        <a:sx n="78" d="100"/>
        <a:sy n="78" d="100"/>
      </p:scale>
      <p:origin x="0" y="0"/>
    </p:cViewPr>
  </p:sorterViewPr>
  <p:notesViewPr>
    <p:cSldViewPr snapToGrid="0" showGuides="1">
      <p:cViewPr varScale="1">
        <p:scale>
          <a:sx n="92" d="100"/>
          <a:sy n="92" d="100"/>
        </p:scale>
        <p:origin x="2796"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FILESERVER1\gemensam\2%20Projekt\SBA%20-%20Q42019%20fram&#229;t\4.4%20-%20Rapportexcellmallar\2022Q1\Sida%204.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oleObject" Target="file:///\\FILESERVER1\gemensam\2%20Projekt\SBA%20-%20Q42019%20fram&#229;t\4.4%20-%20Rapportexcellmallar\2022Q1\Sida%2016.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FILESERVER1\gemensam\2%20Projekt\SBA%20-%20Q42019%20fram&#229;t\4.4%20-%20Rapportexcellmallar\2022Q1\Sida%2017.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FILESERVER1\gemensam\2%20Projekt\SBA%20-%20Q42019%20fram&#229;t\4.4%20-%20Rapportexcellmallar\2022Q1\Sida%205.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oleObject" Target="file:///\\FILESERVER1\gemensam\2%20Projekt\SBA%20-%20Q42019%20fram&#229;t\4.4%20-%20Rapportexcellmallar\2022Q1\Sida%206.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FILESERVER1\gemensam\2%20Projekt\SBA%20-%20Q42019%20fram&#229;t\4.4%20-%20Rapportexcellmallar\2022Q1\Sida%207.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FILESERVER1\gemensam\2%20Projekt\SBA%20-%20Q42019%20fram&#229;t\4.4%20-%20Rapportexcellmallar\2022Q1\Sida%208.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FILESERVER1\gemensam\2%20Projekt\SBA%20-%20Q42019%20fram&#229;t\4.4%20-%20Rapportexcellmallar\2022Q1\Sida%2011.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FILESERVER1\gemensam\2%20Projekt\SBA%20-%20Q42019%20fram&#229;t\4.4%20-%20Rapportexcellmallar\2022Q1\Sida%2012.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FILESERVER1\gemensam\2%20Projekt\SBA%20-%20Q42019%20fram&#229;t\4.4%20-%20Rapportexcellmallar\2022Q1\Sida%2013.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FILESERVER1\gemensam\2%20Projekt\SBA%20-%20Q42019%20fram&#229;t\4.4%20-%20Rapportexcellmallar\2022Q1\Sida%201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's4 Grafdata'!$B$48</c:f>
              <c:strCache>
                <c:ptCount val="1"/>
                <c:pt idx="0">
                  <c:v>Total</c:v>
                </c:pt>
              </c:strCache>
            </c:strRef>
          </c:tx>
          <c:spPr>
            <a:ln w="28575" cap="rnd">
              <a:solidFill>
                <a:schemeClr val="accent1"/>
              </a:solidFill>
              <a:round/>
            </a:ln>
            <a:effectLst/>
          </c:spPr>
          <c:marker>
            <c:symbol val="none"/>
          </c:marker>
          <c:cat>
            <c:strRef>
              <c:f>'s4 Grafdata'!$C$41:$AQ$41</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's4 Grafdata'!$C$48:$AQ$48</c:f>
              <c:numCache>
                <c:formatCode>General</c:formatCode>
                <c:ptCount val="41"/>
                <c:pt idx="0">
                  <c:v>100</c:v>
                </c:pt>
                <c:pt idx="1">
                  <c:v>106.94066964344584</c:v>
                </c:pt>
                <c:pt idx="2">
                  <c:v>107.21492400849729</c:v>
                </c:pt>
                <c:pt idx="3">
                  <c:v>106.18243371514966</c:v>
                </c:pt>
                <c:pt idx="4">
                  <c:v>103.37259551429388</c:v>
                </c:pt>
                <c:pt idx="5">
                  <c:v>109.72751674122735</c:v>
                </c:pt>
                <c:pt idx="6">
                  <c:v>110.30056459326259</c:v>
                </c:pt>
                <c:pt idx="7">
                  <c:v>109.5707561472047</c:v>
                </c:pt>
                <c:pt idx="8">
                  <c:v>106.90017346155847</c:v>
                </c:pt>
                <c:pt idx="9">
                  <c:v>115.10284575110201</c:v>
                </c:pt>
                <c:pt idx="10">
                  <c:v>115.01595386768541</c:v>
                </c:pt>
                <c:pt idx="11">
                  <c:v>112.52444374819432</c:v>
                </c:pt>
                <c:pt idx="12">
                  <c:v>112.31261948061906</c:v>
                </c:pt>
                <c:pt idx="13">
                  <c:v>119.67007800565139</c:v>
                </c:pt>
                <c:pt idx="14">
                  <c:v>119.84161007461056</c:v>
                </c:pt>
                <c:pt idx="15">
                  <c:v>118.54739318453214</c:v>
                </c:pt>
                <c:pt idx="16">
                  <c:v>117.8082377810174</c:v>
                </c:pt>
                <c:pt idx="17">
                  <c:v>125.88978021812035</c:v>
                </c:pt>
                <c:pt idx="18">
                  <c:v>126.21835853713314</c:v>
                </c:pt>
                <c:pt idx="19">
                  <c:v>125.6116143490387</c:v>
                </c:pt>
                <c:pt idx="20">
                  <c:v>123.1741749738743</c:v>
                </c:pt>
                <c:pt idx="21">
                  <c:v>131.3715480963393</c:v>
                </c:pt>
                <c:pt idx="22">
                  <c:v>131.75670532713869</c:v>
                </c:pt>
                <c:pt idx="23">
                  <c:v>130.87100419027794</c:v>
                </c:pt>
                <c:pt idx="24">
                  <c:v>129.15252842870254</c:v>
                </c:pt>
                <c:pt idx="25">
                  <c:v>137.7269365800901</c:v>
                </c:pt>
                <c:pt idx="26">
                  <c:v>136.63258430132706</c:v>
                </c:pt>
                <c:pt idx="27">
                  <c:v>135.93568011683843</c:v>
                </c:pt>
                <c:pt idx="28">
                  <c:v>133.97163129544521</c:v>
                </c:pt>
                <c:pt idx="29">
                  <c:v>144.35606798104487</c:v>
                </c:pt>
                <c:pt idx="30">
                  <c:v>142.68471976722137</c:v>
                </c:pt>
                <c:pt idx="31">
                  <c:v>140.50276095996364</c:v>
                </c:pt>
                <c:pt idx="32">
                  <c:v>139.90302879357347</c:v>
                </c:pt>
                <c:pt idx="33">
                  <c:v>143.67231144098668</c:v>
                </c:pt>
                <c:pt idx="34">
                  <c:v>143.90354689367328</c:v>
                </c:pt>
                <c:pt idx="35">
                  <c:v>142.58393181248789</c:v>
                </c:pt>
                <c:pt idx="36">
                  <c:v>143.69682671357444</c:v>
                </c:pt>
                <c:pt idx="37">
                  <c:v>154.03446493685996</c:v>
                </c:pt>
                <c:pt idx="38">
                  <c:v>153.30334661830557</c:v>
                </c:pt>
                <c:pt idx="39">
                  <c:v>150.83455982937988</c:v>
                </c:pt>
                <c:pt idx="40">
                  <c:v>152.38870626413598</c:v>
                </c:pt>
              </c:numCache>
            </c:numRef>
          </c:val>
          <c:smooth val="0"/>
          <c:extLst>
            <c:ext xmlns:c16="http://schemas.microsoft.com/office/drawing/2014/chart" uri="{C3380CC4-5D6E-409C-BE32-E72D297353CC}">
              <c16:uniqueId val="{00000000-02D4-495C-ACCF-ED5D34DAFF61}"/>
            </c:ext>
          </c:extLst>
        </c:ser>
        <c:ser>
          <c:idx val="1"/>
          <c:order val="1"/>
          <c:tx>
            <c:strRef>
              <c:f>'s4 Grafdata'!$B$49</c:f>
              <c:strCache>
                <c:ptCount val="1"/>
                <c:pt idx="0">
                  <c:v>Per invånare</c:v>
                </c:pt>
              </c:strCache>
            </c:strRef>
          </c:tx>
          <c:spPr>
            <a:ln w="28575" cap="rnd">
              <a:solidFill>
                <a:schemeClr val="accent2"/>
              </a:solidFill>
              <a:prstDash val="sysDash"/>
              <a:round/>
            </a:ln>
            <a:effectLst/>
          </c:spPr>
          <c:marker>
            <c:symbol val="none"/>
          </c:marker>
          <c:cat>
            <c:strRef>
              <c:f>'s4 Grafdata'!$C$41:$AQ$41</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's4 Grafdata'!$C$49:$AQ$49</c:f>
              <c:numCache>
                <c:formatCode>General</c:formatCode>
                <c:ptCount val="41"/>
                <c:pt idx="0">
                  <c:v>100</c:v>
                </c:pt>
                <c:pt idx="1">
                  <c:v>106.84874981369111</c:v>
                </c:pt>
                <c:pt idx="2">
                  <c:v>106.74783801451835</c:v>
                </c:pt>
                <c:pt idx="3">
                  <c:v>105.56338051156075</c:v>
                </c:pt>
                <c:pt idx="4">
                  <c:v>102.58829479214641</c:v>
                </c:pt>
                <c:pt idx="5">
                  <c:v>108.66269764292355</c:v>
                </c:pt>
                <c:pt idx="6">
                  <c:v>108.81390009234299</c:v>
                </c:pt>
                <c:pt idx="7">
                  <c:v>107.92086852575042</c:v>
                </c:pt>
                <c:pt idx="8">
                  <c:v>105.05177092072654</c:v>
                </c:pt>
                <c:pt idx="9">
                  <c:v>112.92142548759855</c:v>
                </c:pt>
                <c:pt idx="10">
                  <c:v>112.41881606192104</c:v>
                </c:pt>
                <c:pt idx="11">
                  <c:v>109.76290471410083</c:v>
                </c:pt>
                <c:pt idx="12">
                  <c:v>109.42386299049878</c:v>
                </c:pt>
                <c:pt idx="13">
                  <c:v>116.39854094566955</c:v>
                </c:pt>
                <c:pt idx="14">
                  <c:v>116.13241733173832</c:v>
                </c:pt>
                <c:pt idx="15">
                  <c:v>114.71534652526339</c:v>
                </c:pt>
                <c:pt idx="16">
                  <c:v>113.74434771685287</c:v>
                </c:pt>
                <c:pt idx="17">
                  <c:v>121.25365648219852</c:v>
                </c:pt>
                <c:pt idx="18">
                  <c:v>120.84116420635452</c:v>
                </c:pt>
                <c:pt idx="19">
                  <c:v>119.81870748187853</c:v>
                </c:pt>
                <c:pt idx="20">
                  <c:v>117.10746750050301</c:v>
                </c:pt>
                <c:pt idx="21">
                  <c:v>124.70562191268637</c:v>
                </c:pt>
                <c:pt idx="22">
                  <c:v>124.45676915092587</c:v>
                </c:pt>
                <c:pt idx="23">
                  <c:v>123.36452102767745</c:v>
                </c:pt>
                <c:pt idx="24">
                  <c:v>121.5708253792865</c:v>
                </c:pt>
                <c:pt idx="25">
                  <c:v>129.46470733024267</c:v>
                </c:pt>
                <c:pt idx="26">
                  <c:v>127.96350941290288</c:v>
                </c:pt>
                <c:pt idx="27">
                  <c:v>127.00411784833314</c:v>
                </c:pt>
                <c:pt idx="28">
                  <c:v>124.9536329597954</c:v>
                </c:pt>
                <c:pt idx="29">
                  <c:v>134.45935091839797</c:v>
                </c:pt>
                <c:pt idx="30">
                  <c:v>132.36967356524434</c:v>
                </c:pt>
                <c:pt idx="31">
                  <c:v>130.16792484943798</c:v>
                </c:pt>
                <c:pt idx="32">
                  <c:v>129.53522470730857</c:v>
                </c:pt>
                <c:pt idx="33">
                  <c:v>133.11777614359221</c:v>
                </c:pt>
                <c:pt idx="34">
                  <c:v>132.86188915666204</c:v>
                </c:pt>
                <c:pt idx="35">
                  <c:v>131.62577439280605</c:v>
                </c:pt>
                <c:pt idx="36">
                  <c:v>132.55326090214658</c:v>
                </c:pt>
                <c:pt idx="37">
                  <c:v>142.0114612356297</c:v>
                </c:pt>
                <c:pt idx="38">
                  <c:v>140.93337926289178</c:v>
                </c:pt>
                <c:pt idx="39">
                  <c:v>138.48755407494767</c:v>
                </c:pt>
                <c:pt idx="40">
                  <c:v>139.81059905997824</c:v>
                </c:pt>
              </c:numCache>
            </c:numRef>
          </c:val>
          <c:smooth val="0"/>
          <c:extLst>
            <c:ext xmlns:c16="http://schemas.microsoft.com/office/drawing/2014/chart" uri="{C3380CC4-5D6E-409C-BE32-E72D297353CC}">
              <c16:uniqueId val="{00000001-02D4-495C-ACCF-ED5D34DAFF61}"/>
            </c:ext>
          </c:extLst>
        </c:ser>
        <c:ser>
          <c:idx val="2"/>
          <c:order val="2"/>
          <c:tx>
            <c:strRef>
              <c:f>'s4 Grafdata'!$B$50</c:f>
              <c:strCache>
                <c:ptCount val="1"/>
                <c:pt idx="0">
                  <c:v>Per sysselsatt</c:v>
                </c:pt>
              </c:strCache>
            </c:strRef>
          </c:tx>
          <c:spPr>
            <a:ln w="28575" cap="rnd">
              <a:solidFill>
                <a:schemeClr val="accent3"/>
              </a:solidFill>
              <a:prstDash val="sysDot"/>
              <a:round/>
            </a:ln>
            <a:effectLst/>
          </c:spPr>
          <c:marker>
            <c:symbol val="none"/>
          </c:marker>
          <c:cat>
            <c:strRef>
              <c:f>'s4 Grafdata'!$C$41:$AQ$41</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's4 Grafdata'!$C$50:$AQ$50</c:f>
              <c:numCache>
                <c:formatCode>General</c:formatCode>
                <c:ptCount val="41"/>
                <c:pt idx="0">
                  <c:v>100</c:v>
                </c:pt>
                <c:pt idx="1">
                  <c:v>106.56693789731297</c:v>
                </c:pt>
                <c:pt idx="2">
                  <c:v>104.33982853289154</c:v>
                </c:pt>
                <c:pt idx="3">
                  <c:v>105.18120977441126</c:v>
                </c:pt>
                <c:pt idx="4">
                  <c:v>103.11429317667695</c:v>
                </c:pt>
                <c:pt idx="5">
                  <c:v>107.36084481151457</c:v>
                </c:pt>
                <c:pt idx="6">
                  <c:v>105.23897080695608</c:v>
                </c:pt>
                <c:pt idx="7">
                  <c:v>107.52371153875151</c:v>
                </c:pt>
                <c:pt idx="8">
                  <c:v>106.15559513894064</c:v>
                </c:pt>
                <c:pt idx="9">
                  <c:v>110.45446159576903</c:v>
                </c:pt>
                <c:pt idx="10">
                  <c:v>106.18494168358005</c:v>
                </c:pt>
                <c:pt idx="11">
                  <c:v>108.76454708057909</c:v>
                </c:pt>
                <c:pt idx="12">
                  <c:v>109.83634908540697</c:v>
                </c:pt>
                <c:pt idx="13">
                  <c:v>113.9606277191222</c:v>
                </c:pt>
                <c:pt idx="14">
                  <c:v>111.10257952109738</c:v>
                </c:pt>
                <c:pt idx="15">
                  <c:v>112.6228447388511</c:v>
                </c:pt>
                <c:pt idx="16">
                  <c:v>111.86738468644656</c:v>
                </c:pt>
                <c:pt idx="17">
                  <c:v>116.38536420350542</c:v>
                </c:pt>
                <c:pt idx="18">
                  <c:v>116.25834962626568</c:v>
                </c:pt>
                <c:pt idx="19">
                  <c:v>117.76457597025892</c:v>
                </c:pt>
                <c:pt idx="20">
                  <c:v>115.80577166644044</c:v>
                </c:pt>
                <c:pt idx="21">
                  <c:v>121.90497907963424</c:v>
                </c:pt>
                <c:pt idx="22">
                  <c:v>118.35570829566555</c:v>
                </c:pt>
                <c:pt idx="23">
                  <c:v>120.48824924529281</c:v>
                </c:pt>
                <c:pt idx="24">
                  <c:v>121.08428686880704</c:v>
                </c:pt>
                <c:pt idx="25">
                  <c:v>126.10227771277972</c:v>
                </c:pt>
                <c:pt idx="26">
                  <c:v>116.94624282394888</c:v>
                </c:pt>
                <c:pt idx="27">
                  <c:v>120.85862695465899</c:v>
                </c:pt>
                <c:pt idx="28">
                  <c:v>120.78020599173834</c:v>
                </c:pt>
                <c:pt idx="29">
                  <c:v>127.7192870967046</c:v>
                </c:pt>
                <c:pt idx="30">
                  <c:v>121.91725199288264</c:v>
                </c:pt>
                <c:pt idx="31">
                  <c:v>121.35158410908153</c:v>
                </c:pt>
                <c:pt idx="32">
                  <c:v>125.44763947527969</c:v>
                </c:pt>
                <c:pt idx="33">
                  <c:v>128.82746344843187</c:v>
                </c:pt>
                <c:pt idx="34">
                  <c:v>125.64806631661061</c:v>
                </c:pt>
                <c:pt idx="35">
                  <c:v>127.90900130234868</c:v>
                </c:pt>
                <c:pt idx="36">
                  <c:v>135.74011647907929</c:v>
                </c:pt>
                <c:pt idx="37">
                  <c:v>135.6209933894894</c:v>
                </c:pt>
                <c:pt idx="38">
                  <c:v>131.95061658048203</c:v>
                </c:pt>
                <c:pt idx="39">
                  <c:v>135.24967718753021</c:v>
                </c:pt>
                <c:pt idx="40">
                  <c:v>140.81845264037747</c:v>
                </c:pt>
              </c:numCache>
            </c:numRef>
          </c:val>
          <c:smooth val="0"/>
          <c:extLst>
            <c:ext xmlns:c16="http://schemas.microsoft.com/office/drawing/2014/chart" uri="{C3380CC4-5D6E-409C-BE32-E72D297353CC}">
              <c16:uniqueId val="{00000002-02D4-495C-ACCF-ED5D34DAFF61}"/>
            </c:ext>
          </c:extLst>
        </c:ser>
        <c:dLbls>
          <c:showLegendKey val="0"/>
          <c:showVal val="0"/>
          <c:showCatName val="0"/>
          <c:showSerName val="0"/>
          <c:showPercent val="0"/>
          <c:showBubbleSize val="0"/>
        </c:dLbls>
        <c:smooth val="0"/>
        <c:axId val="465193192"/>
        <c:axId val="465186960"/>
      </c:lineChart>
      <c:catAx>
        <c:axId val="465193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465186960"/>
        <c:crosses val="autoZero"/>
        <c:auto val="1"/>
        <c:lblAlgn val="ctr"/>
        <c:lblOffset val="100"/>
        <c:noMultiLvlLbl val="0"/>
      </c:catAx>
      <c:valAx>
        <c:axId val="465186960"/>
        <c:scaling>
          <c:orientation val="minMax"/>
          <c:min val="6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4651931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Grafdata!$A$23</c:f>
              <c:strCache>
                <c:ptCount val="1"/>
                <c:pt idx="0">
                  <c:v>Sverige</c:v>
                </c:pt>
              </c:strCache>
            </c:strRef>
          </c:tx>
          <c:spPr>
            <a:ln w="28575" cap="rnd">
              <a:solidFill>
                <a:schemeClr val="accent1"/>
              </a:solidFill>
              <a:prstDash val="sysDash"/>
              <a:round/>
            </a:ln>
            <a:effectLst/>
          </c:spPr>
          <c:marker>
            <c:symbol val="none"/>
          </c:marker>
          <c:cat>
            <c:strRef>
              <c:f>Grafdata!$B$22:$AP$22</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Grafdata!$B$23:$AP$23</c:f>
              <c:numCache>
                <c:formatCode>General</c:formatCode>
                <c:ptCount val="41"/>
                <c:pt idx="0">
                  <c:v>100</c:v>
                </c:pt>
                <c:pt idx="1">
                  <c:v>111.28021486123545</c:v>
                </c:pt>
                <c:pt idx="2">
                  <c:v>78.836168307967768</c:v>
                </c:pt>
                <c:pt idx="3">
                  <c:v>91.602506714413607</c:v>
                </c:pt>
                <c:pt idx="4">
                  <c:v>131.6383169203223</c:v>
                </c:pt>
                <c:pt idx="5">
                  <c:v>140.07162041181738</c:v>
                </c:pt>
                <c:pt idx="6">
                  <c:v>116.61593554162937</c:v>
                </c:pt>
                <c:pt idx="7">
                  <c:v>157.79767233661593</c:v>
                </c:pt>
                <c:pt idx="8">
                  <c:v>156.2936436884512</c:v>
                </c:pt>
                <c:pt idx="9">
                  <c:v>165.21038495971351</c:v>
                </c:pt>
                <c:pt idx="10">
                  <c:v>138.96150402864816</c:v>
                </c:pt>
                <c:pt idx="11">
                  <c:v>198.54968666069828</c:v>
                </c:pt>
                <c:pt idx="12">
                  <c:v>202.5604297224709</c:v>
                </c:pt>
                <c:pt idx="13">
                  <c:v>236.70546105640108</c:v>
                </c:pt>
                <c:pt idx="14">
                  <c:v>210.79677708146821</c:v>
                </c:pt>
                <c:pt idx="15">
                  <c:v>211.02954341987467</c:v>
                </c:pt>
                <c:pt idx="16">
                  <c:v>266.46374216651748</c:v>
                </c:pt>
                <c:pt idx="17">
                  <c:v>296.81289167412712</c:v>
                </c:pt>
                <c:pt idx="18">
                  <c:v>262.52461951656221</c:v>
                </c:pt>
                <c:pt idx="19">
                  <c:v>269.32855863921219</c:v>
                </c:pt>
                <c:pt idx="20">
                  <c:v>303.88540734109222</c:v>
                </c:pt>
                <c:pt idx="21">
                  <c:v>317.13518352730529</c:v>
                </c:pt>
                <c:pt idx="22">
                  <c:v>227.62757385854968</c:v>
                </c:pt>
                <c:pt idx="23">
                  <c:v>293.30349149507612</c:v>
                </c:pt>
                <c:pt idx="24">
                  <c:v>246.89346463742166</c:v>
                </c:pt>
                <c:pt idx="25">
                  <c:v>257.29632945389437</c:v>
                </c:pt>
                <c:pt idx="26">
                  <c:v>197.61862130707252</c:v>
                </c:pt>
                <c:pt idx="27">
                  <c:v>246.0519247985676</c:v>
                </c:pt>
                <c:pt idx="28">
                  <c:v>208.12891674127127</c:v>
                </c:pt>
                <c:pt idx="29">
                  <c:v>226.3921217547001</c:v>
                </c:pt>
                <c:pt idx="30">
                  <c:v>159.28379588182631</c:v>
                </c:pt>
                <c:pt idx="31">
                  <c:v>252.46195165622203</c:v>
                </c:pt>
                <c:pt idx="32">
                  <c:v>212.26499552372425</c:v>
                </c:pt>
                <c:pt idx="33">
                  <c:v>223.88540734109222</c:v>
                </c:pt>
                <c:pt idx="34">
                  <c:v>183.93912264995524</c:v>
                </c:pt>
                <c:pt idx="35">
                  <c:v>230.11638316920323</c:v>
                </c:pt>
                <c:pt idx="36">
                  <c:v>275.93554162936437</c:v>
                </c:pt>
                <c:pt idx="37">
                  <c:v>262.82900626678605</c:v>
                </c:pt>
                <c:pt idx="38">
                  <c:v>197.76186213070724</c:v>
                </c:pt>
                <c:pt idx="39">
                  <c:v>276.56222023276632</c:v>
                </c:pt>
                <c:pt idx="40">
                  <c:v>245.22829006266787</c:v>
                </c:pt>
              </c:numCache>
            </c:numRef>
          </c:val>
          <c:smooth val="0"/>
          <c:extLst>
            <c:ext xmlns:c16="http://schemas.microsoft.com/office/drawing/2014/chart" uri="{C3380CC4-5D6E-409C-BE32-E72D297353CC}">
              <c16:uniqueId val="{00000000-B4E6-46E7-A5C2-5711736DA78D}"/>
            </c:ext>
          </c:extLst>
        </c:ser>
        <c:ser>
          <c:idx val="1"/>
          <c:order val="1"/>
          <c:tx>
            <c:strRef>
              <c:f>Grafdata!$A$28</c:f>
              <c:strCache>
                <c:ptCount val="1"/>
                <c:pt idx="0">
                  <c:v>Östergötlands län</c:v>
                </c:pt>
              </c:strCache>
            </c:strRef>
          </c:tx>
          <c:spPr>
            <a:ln w="28575" cap="rnd">
              <a:solidFill>
                <a:schemeClr val="accent2"/>
              </a:solidFill>
              <a:round/>
            </a:ln>
            <a:effectLst/>
          </c:spPr>
          <c:marker>
            <c:symbol val="none"/>
          </c:marker>
          <c:cat>
            <c:strRef>
              <c:f>Grafdata!$B$22:$AP$22</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Grafdata!$B$28:$AP$28</c:f>
              <c:numCache>
                <c:formatCode>General</c:formatCode>
                <c:ptCount val="41"/>
                <c:pt idx="0">
                  <c:v>100</c:v>
                </c:pt>
                <c:pt idx="1">
                  <c:v>159.09090909090909</c:v>
                </c:pt>
                <c:pt idx="2">
                  <c:v>76.767676767676761</c:v>
                </c:pt>
                <c:pt idx="3">
                  <c:v>134.34343434343435</c:v>
                </c:pt>
                <c:pt idx="4">
                  <c:v>59.090909090909093</c:v>
                </c:pt>
                <c:pt idx="5">
                  <c:v>172.22222222222223</c:v>
                </c:pt>
                <c:pt idx="6">
                  <c:v>128.78787878787878</c:v>
                </c:pt>
                <c:pt idx="7">
                  <c:v>211.61616161616161</c:v>
                </c:pt>
                <c:pt idx="8">
                  <c:v>174.74747474747474</c:v>
                </c:pt>
                <c:pt idx="9">
                  <c:v>274.74747474747477</c:v>
                </c:pt>
                <c:pt idx="10">
                  <c:v>246.46464646464648</c:v>
                </c:pt>
                <c:pt idx="11">
                  <c:v>99.494949494949495</c:v>
                </c:pt>
                <c:pt idx="12">
                  <c:v>498.4848484848485</c:v>
                </c:pt>
                <c:pt idx="13">
                  <c:v>442.42424242424244</c:v>
                </c:pt>
                <c:pt idx="14">
                  <c:v>354.04040404040404</c:v>
                </c:pt>
                <c:pt idx="15">
                  <c:v>494.44444444444446</c:v>
                </c:pt>
                <c:pt idx="16">
                  <c:v>341.91919191919192</c:v>
                </c:pt>
                <c:pt idx="17">
                  <c:v>483.83838383838383</c:v>
                </c:pt>
                <c:pt idx="18">
                  <c:v>345.45454545454544</c:v>
                </c:pt>
                <c:pt idx="19">
                  <c:v>378.78787878787881</c:v>
                </c:pt>
                <c:pt idx="20">
                  <c:v>253.03030303030303</c:v>
                </c:pt>
                <c:pt idx="21">
                  <c:v>473.73737373737373</c:v>
                </c:pt>
                <c:pt idx="22">
                  <c:v>339.39393939393938</c:v>
                </c:pt>
                <c:pt idx="23">
                  <c:v>262.12121212121212</c:v>
                </c:pt>
                <c:pt idx="24">
                  <c:v>283.83838383838383</c:v>
                </c:pt>
                <c:pt idx="25">
                  <c:v>286.86868686868689</c:v>
                </c:pt>
                <c:pt idx="26">
                  <c:v>133.83838383838383</c:v>
                </c:pt>
                <c:pt idx="27">
                  <c:v>155.55555555555554</c:v>
                </c:pt>
                <c:pt idx="28">
                  <c:v>266.66666666666669</c:v>
                </c:pt>
                <c:pt idx="29">
                  <c:v>273.73737373737373</c:v>
                </c:pt>
                <c:pt idx="30">
                  <c:v>353.53535353535352</c:v>
                </c:pt>
                <c:pt idx="31">
                  <c:v>274.74747474747477</c:v>
                </c:pt>
                <c:pt idx="32">
                  <c:v>135.35353535353536</c:v>
                </c:pt>
                <c:pt idx="33">
                  <c:v>420.70707070707073</c:v>
                </c:pt>
                <c:pt idx="34">
                  <c:v>63.636363636363633</c:v>
                </c:pt>
                <c:pt idx="35">
                  <c:v>122.72727272727273</c:v>
                </c:pt>
                <c:pt idx="36">
                  <c:v>218.68686868686868</c:v>
                </c:pt>
                <c:pt idx="37">
                  <c:v>291.91919191919192</c:v>
                </c:pt>
                <c:pt idx="38">
                  <c:v>116.66666666666667</c:v>
                </c:pt>
                <c:pt idx="39">
                  <c:v>194.44444444444446</c:v>
                </c:pt>
                <c:pt idx="40">
                  <c:v>514.64646464646466</c:v>
                </c:pt>
              </c:numCache>
            </c:numRef>
          </c:val>
          <c:smooth val="0"/>
          <c:extLst>
            <c:ext xmlns:c16="http://schemas.microsoft.com/office/drawing/2014/chart" uri="{C3380CC4-5D6E-409C-BE32-E72D297353CC}">
              <c16:uniqueId val="{00000001-B4E6-46E7-A5C2-5711736DA78D}"/>
            </c:ext>
          </c:extLst>
        </c:ser>
        <c:ser>
          <c:idx val="2"/>
          <c:order val="2"/>
          <c:tx>
            <c:strRef>
              <c:f>Grafdata!$A$29</c:f>
              <c:strCache>
                <c:ptCount val="1"/>
                <c:pt idx="0">
                  <c:v>Linköpings kommun</c:v>
                </c:pt>
              </c:strCache>
            </c:strRef>
          </c:tx>
          <c:spPr>
            <a:ln w="28575" cap="rnd">
              <a:solidFill>
                <a:schemeClr val="accent3"/>
              </a:solidFill>
              <a:prstDash val="sysDot"/>
              <a:round/>
            </a:ln>
            <a:effectLst/>
          </c:spPr>
          <c:marker>
            <c:symbol val="none"/>
          </c:marker>
          <c:cat>
            <c:strRef>
              <c:f>Grafdata!$B$22:$AP$22</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Grafdata!$B$29:$AP$29</c:f>
              <c:numCache>
                <c:formatCode>General</c:formatCode>
                <c:ptCount val="41"/>
                <c:pt idx="0">
                  <c:v>100</c:v>
                </c:pt>
                <c:pt idx="1">
                  <c:v>222.76422764227641</c:v>
                </c:pt>
                <c:pt idx="2">
                  <c:v>87.804878048780495</c:v>
                </c:pt>
                <c:pt idx="3">
                  <c:v>95.934959349593498</c:v>
                </c:pt>
                <c:pt idx="4">
                  <c:v>73.983739837398375</c:v>
                </c:pt>
                <c:pt idx="5">
                  <c:v>217.07317073170731</c:v>
                </c:pt>
                <c:pt idx="6">
                  <c:v>128.45528455284554</c:v>
                </c:pt>
                <c:pt idx="7">
                  <c:v>226.01626016260164</c:v>
                </c:pt>
                <c:pt idx="8">
                  <c:v>159.34959349593495</c:v>
                </c:pt>
                <c:pt idx="9">
                  <c:v>164.22764227642276</c:v>
                </c:pt>
                <c:pt idx="10">
                  <c:v>187.80487804878049</c:v>
                </c:pt>
                <c:pt idx="11">
                  <c:v>77.235772357723576</c:v>
                </c:pt>
                <c:pt idx="12">
                  <c:v>300</c:v>
                </c:pt>
                <c:pt idx="13">
                  <c:v>485.36585365853659</c:v>
                </c:pt>
                <c:pt idx="14">
                  <c:v>436.58536585365852</c:v>
                </c:pt>
                <c:pt idx="15">
                  <c:v>630.89430894308941</c:v>
                </c:pt>
                <c:pt idx="16">
                  <c:v>236.58536585365854</c:v>
                </c:pt>
                <c:pt idx="17">
                  <c:v>347.15447154471542</c:v>
                </c:pt>
                <c:pt idx="18">
                  <c:v>282.92682926829269</c:v>
                </c:pt>
                <c:pt idx="19">
                  <c:v>324.39024390243901</c:v>
                </c:pt>
                <c:pt idx="20">
                  <c:v>232.52032520325204</c:v>
                </c:pt>
                <c:pt idx="21">
                  <c:v>623.57723577235777</c:v>
                </c:pt>
                <c:pt idx="22">
                  <c:v>408.130081300813</c:v>
                </c:pt>
                <c:pt idx="23">
                  <c:v>184.55284552845529</c:v>
                </c:pt>
                <c:pt idx="24">
                  <c:v>191.0569105691057</c:v>
                </c:pt>
                <c:pt idx="25">
                  <c:v>272.35772357723579</c:v>
                </c:pt>
                <c:pt idx="26">
                  <c:v>24.390243902439025</c:v>
                </c:pt>
                <c:pt idx="27">
                  <c:v>160.97560975609755</c:v>
                </c:pt>
                <c:pt idx="28">
                  <c:v>273.17073170731709</c:v>
                </c:pt>
                <c:pt idx="29">
                  <c:v>178.04878048780489</c:v>
                </c:pt>
                <c:pt idx="30">
                  <c:v>396.7479674796748</c:v>
                </c:pt>
                <c:pt idx="31">
                  <c:v>171.54471544715446</c:v>
                </c:pt>
                <c:pt idx="32">
                  <c:v>32.520325203252035</c:v>
                </c:pt>
                <c:pt idx="33">
                  <c:v>364.22764227642278</c:v>
                </c:pt>
                <c:pt idx="34">
                  <c:v>35.772357723577237</c:v>
                </c:pt>
                <c:pt idx="35">
                  <c:v>46.341463414634148</c:v>
                </c:pt>
                <c:pt idx="36">
                  <c:v>258.53658536585368</c:v>
                </c:pt>
                <c:pt idx="37">
                  <c:v>355.28455284552848</c:v>
                </c:pt>
                <c:pt idx="38">
                  <c:v>122.76422764227642</c:v>
                </c:pt>
                <c:pt idx="39">
                  <c:v>146.34146341463415</c:v>
                </c:pt>
                <c:pt idx="40">
                  <c:v>247.96747967479675</c:v>
                </c:pt>
              </c:numCache>
            </c:numRef>
          </c:val>
          <c:smooth val="0"/>
          <c:extLst>
            <c:ext xmlns:c16="http://schemas.microsoft.com/office/drawing/2014/chart" uri="{C3380CC4-5D6E-409C-BE32-E72D297353CC}">
              <c16:uniqueId val="{00000002-B4E6-46E7-A5C2-5711736DA78D}"/>
            </c:ext>
          </c:extLst>
        </c:ser>
        <c:ser>
          <c:idx val="3"/>
          <c:order val="3"/>
          <c:tx>
            <c:strRef>
              <c:f>Grafdata!$A$30</c:f>
              <c:strCache>
                <c:ptCount val="1"/>
                <c:pt idx="0">
                  <c:v>Norrköpings kommun</c:v>
                </c:pt>
              </c:strCache>
            </c:strRef>
          </c:tx>
          <c:spPr>
            <a:ln w="28575" cap="rnd">
              <a:solidFill>
                <a:schemeClr val="accent5"/>
              </a:solidFill>
              <a:prstDash val="sysDash"/>
              <a:round/>
            </a:ln>
            <a:effectLst/>
          </c:spPr>
          <c:marker>
            <c:symbol val="none"/>
          </c:marker>
          <c:cat>
            <c:strRef>
              <c:f>Grafdata!$B$22:$AP$22</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Grafdata!$B$30:$AP$30</c:f>
              <c:numCache>
                <c:formatCode>General</c:formatCode>
                <c:ptCount val="41"/>
                <c:pt idx="0">
                  <c:v>100</c:v>
                </c:pt>
                <c:pt idx="1">
                  <c:v>18.333333333333332</c:v>
                </c:pt>
                <c:pt idx="2">
                  <c:v>15</c:v>
                </c:pt>
                <c:pt idx="3">
                  <c:v>228.33333333333334</c:v>
                </c:pt>
                <c:pt idx="4">
                  <c:v>21.666666666666668</c:v>
                </c:pt>
                <c:pt idx="5">
                  <c:v>31.666666666666668</c:v>
                </c:pt>
                <c:pt idx="6">
                  <c:v>133.33333333333334</c:v>
                </c:pt>
                <c:pt idx="7">
                  <c:v>145</c:v>
                </c:pt>
                <c:pt idx="8">
                  <c:v>235</c:v>
                </c:pt>
                <c:pt idx="9">
                  <c:v>495</c:v>
                </c:pt>
                <c:pt idx="10">
                  <c:v>365</c:v>
                </c:pt>
                <c:pt idx="11">
                  <c:v>120</c:v>
                </c:pt>
                <c:pt idx="12">
                  <c:v>970</c:v>
                </c:pt>
                <c:pt idx="13">
                  <c:v>175</c:v>
                </c:pt>
                <c:pt idx="14">
                  <c:v>205</c:v>
                </c:pt>
                <c:pt idx="15">
                  <c:v>203.33333333333334</c:v>
                </c:pt>
                <c:pt idx="16">
                  <c:v>518.33333333333337</c:v>
                </c:pt>
                <c:pt idx="17">
                  <c:v>625</c:v>
                </c:pt>
                <c:pt idx="18">
                  <c:v>448.33333333333331</c:v>
                </c:pt>
                <c:pt idx="19">
                  <c:v>431.66666666666669</c:v>
                </c:pt>
                <c:pt idx="20">
                  <c:v>226.66666666666666</c:v>
                </c:pt>
                <c:pt idx="21">
                  <c:v>175</c:v>
                </c:pt>
                <c:pt idx="22">
                  <c:v>158.33333333333334</c:v>
                </c:pt>
                <c:pt idx="23">
                  <c:v>380</c:v>
                </c:pt>
                <c:pt idx="24">
                  <c:v>271.66666666666669</c:v>
                </c:pt>
                <c:pt idx="25">
                  <c:v>270</c:v>
                </c:pt>
                <c:pt idx="26">
                  <c:v>226.66666666666666</c:v>
                </c:pt>
                <c:pt idx="27">
                  <c:v>88.333333333333329</c:v>
                </c:pt>
                <c:pt idx="28">
                  <c:v>146.66666666666666</c:v>
                </c:pt>
                <c:pt idx="29">
                  <c:v>426.66666666666669</c:v>
                </c:pt>
                <c:pt idx="30">
                  <c:v>250</c:v>
                </c:pt>
                <c:pt idx="31">
                  <c:v>378.33333333333331</c:v>
                </c:pt>
                <c:pt idx="32">
                  <c:v>263.33333333333331</c:v>
                </c:pt>
                <c:pt idx="33">
                  <c:v>470</c:v>
                </c:pt>
                <c:pt idx="34">
                  <c:v>63.333333333333336</c:v>
                </c:pt>
                <c:pt idx="35">
                  <c:v>143.33333333333334</c:v>
                </c:pt>
                <c:pt idx="36">
                  <c:v>23.333333333333332</c:v>
                </c:pt>
                <c:pt idx="37">
                  <c:v>3.3333333333333335</c:v>
                </c:pt>
                <c:pt idx="38">
                  <c:v>0</c:v>
                </c:pt>
                <c:pt idx="39">
                  <c:v>150</c:v>
                </c:pt>
                <c:pt idx="40">
                  <c:v>831.66666666666663</c:v>
                </c:pt>
              </c:numCache>
            </c:numRef>
          </c:val>
          <c:smooth val="0"/>
          <c:extLst>
            <c:ext xmlns:c16="http://schemas.microsoft.com/office/drawing/2014/chart" uri="{C3380CC4-5D6E-409C-BE32-E72D297353CC}">
              <c16:uniqueId val="{00000003-B4E6-46E7-A5C2-5711736DA78D}"/>
            </c:ext>
          </c:extLst>
        </c:ser>
        <c:dLbls>
          <c:showLegendKey val="0"/>
          <c:showVal val="0"/>
          <c:showCatName val="0"/>
          <c:showSerName val="0"/>
          <c:showPercent val="0"/>
          <c:showBubbleSize val="0"/>
        </c:dLbls>
        <c:smooth val="0"/>
        <c:axId val="772784184"/>
        <c:axId val="772785824"/>
      </c:lineChart>
      <c:catAx>
        <c:axId val="772784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5824"/>
        <c:crosses val="autoZero"/>
        <c:auto val="1"/>
        <c:lblAlgn val="ctr"/>
        <c:lblOffset val="100"/>
        <c:noMultiLvlLbl val="0"/>
      </c:catAx>
      <c:valAx>
        <c:axId val="77278582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4184"/>
        <c:crosses val="autoZero"/>
        <c:crossBetween val="between"/>
      </c:valAx>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txPr>
    <a:bodyPr/>
    <a:lstStyle/>
    <a:p>
      <a:pPr>
        <a:defRPr/>
      </a:pPr>
      <a:endParaRPr lang="sv-SE"/>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Grafdata!$A$21</c:f>
              <c:strCache>
                <c:ptCount val="1"/>
                <c:pt idx="0">
                  <c:v>Sverige</c:v>
                </c:pt>
              </c:strCache>
            </c:strRef>
          </c:tx>
          <c:spPr>
            <a:ln w="28575" cap="rnd">
              <a:solidFill>
                <a:schemeClr val="accent1"/>
              </a:solidFill>
              <a:prstDash val="sysDash"/>
              <a:round/>
            </a:ln>
            <a:effectLst/>
          </c:spPr>
          <c:marker>
            <c:symbol val="none"/>
          </c:marker>
          <c:cat>
            <c:numRef>
              <c:f>Grafdata!$B$20:$L$20</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Grafdata!$B$21:$L$21</c:f>
              <c:numCache>
                <c:formatCode>General</c:formatCode>
                <c:ptCount val="11"/>
                <c:pt idx="0">
                  <c:v>100</c:v>
                </c:pt>
                <c:pt idx="1">
                  <c:v>98.19373977522342</c:v>
                </c:pt>
                <c:pt idx="2">
                  <c:v>101.84728477807344</c:v>
                </c:pt>
                <c:pt idx="3">
                  <c:v>109.23447098601191</c:v>
                </c:pt>
                <c:pt idx="4">
                  <c:v>115.60076288038745</c:v>
                </c:pt>
                <c:pt idx="5">
                  <c:v>118.91947971915607</c:v>
                </c:pt>
                <c:pt idx="6">
                  <c:v>130.29204192831403</c:v>
                </c:pt>
                <c:pt idx="7">
                  <c:v>130.89528594656122</c:v>
                </c:pt>
                <c:pt idx="8">
                  <c:v>110.58436187426199</c:v>
                </c:pt>
                <c:pt idx="9">
                  <c:v>68.782606891338361</c:v>
                </c:pt>
                <c:pt idx="10">
                  <c:v>111.95543635003261</c:v>
                </c:pt>
              </c:numCache>
            </c:numRef>
          </c:val>
          <c:smooth val="0"/>
          <c:extLst>
            <c:ext xmlns:c16="http://schemas.microsoft.com/office/drawing/2014/chart" uri="{C3380CC4-5D6E-409C-BE32-E72D297353CC}">
              <c16:uniqueId val="{00000000-9B61-44F7-9A7E-6465D190EFF7}"/>
            </c:ext>
          </c:extLst>
        </c:ser>
        <c:ser>
          <c:idx val="1"/>
          <c:order val="1"/>
          <c:tx>
            <c:strRef>
              <c:f>Grafdata!$A$26</c:f>
              <c:strCache>
                <c:ptCount val="1"/>
                <c:pt idx="0">
                  <c:v>Östergötlands län</c:v>
                </c:pt>
              </c:strCache>
            </c:strRef>
          </c:tx>
          <c:spPr>
            <a:ln w="28575" cap="rnd">
              <a:solidFill>
                <a:schemeClr val="accent2"/>
              </a:solidFill>
              <a:round/>
            </a:ln>
            <a:effectLst/>
          </c:spPr>
          <c:marker>
            <c:symbol val="none"/>
          </c:marker>
          <c:cat>
            <c:numRef>
              <c:f>Grafdata!$B$20:$L$20</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Grafdata!$B$26:$L$26</c:f>
              <c:numCache>
                <c:formatCode>General</c:formatCode>
                <c:ptCount val="11"/>
                <c:pt idx="0">
                  <c:v>100</c:v>
                </c:pt>
                <c:pt idx="1">
                  <c:v>95.930047151545523</c:v>
                </c:pt>
                <c:pt idx="2">
                  <c:v>98.62076034714471</c:v>
                </c:pt>
                <c:pt idx="3">
                  <c:v>116.82934329514134</c:v>
                </c:pt>
                <c:pt idx="4">
                  <c:v>120.24612195621968</c:v>
                </c:pt>
                <c:pt idx="5">
                  <c:v>120.77743103801735</c:v>
                </c:pt>
                <c:pt idx="6">
                  <c:v>124.53531810209334</c:v>
                </c:pt>
                <c:pt idx="7">
                  <c:v>128.24081456003279</c:v>
                </c:pt>
                <c:pt idx="8">
                  <c:v>117.96200542128881</c:v>
                </c:pt>
                <c:pt idx="9">
                  <c:v>77.941846427188452</c:v>
                </c:pt>
                <c:pt idx="10">
                  <c:v>125.40659666066833</c:v>
                </c:pt>
              </c:numCache>
            </c:numRef>
          </c:val>
          <c:smooth val="0"/>
          <c:extLst>
            <c:ext xmlns:c16="http://schemas.microsoft.com/office/drawing/2014/chart" uri="{C3380CC4-5D6E-409C-BE32-E72D297353CC}">
              <c16:uniqueId val="{00000001-9B61-44F7-9A7E-6465D190EFF7}"/>
            </c:ext>
          </c:extLst>
        </c:ser>
        <c:ser>
          <c:idx val="2"/>
          <c:order val="2"/>
          <c:tx>
            <c:strRef>
              <c:f>Grafdata!$A$27</c:f>
              <c:strCache>
                <c:ptCount val="1"/>
                <c:pt idx="0">
                  <c:v>Linköpings kommun</c:v>
                </c:pt>
              </c:strCache>
            </c:strRef>
          </c:tx>
          <c:spPr>
            <a:ln w="28575" cap="rnd">
              <a:solidFill>
                <a:schemeClr val="accent3"/>
              </a:solidFill>
              <a:prstDash val="sysDot"/>
              <a:round/>
            </a:ln>
            <a:effectLst/>
          </c:spPr>
          <c:marker>
            <c:symbol val="none"/>
          </c:marker>
          <c:cat>
            <c:numRef>
              <c:f>Grafdata!$B$20:$L$20</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Grafdata!$B$27:$L$27</c:f>
              <c:numCache>
                <c:formatCode>General</c:formatCode>
                <c:ptCount val="11"/>
                <c:pt idx="0">
                  <c:v>100</c:v>
                </c:pt>
                <c:pt idx="1">
                  <c:v>100.35809639499425</c:v>
                </c:pt>
                <c:pt idx="2">
                  <c:v>104.61855774462539</c:v>
                </c:pt>
                <c:pt idx="3">
                  <c:v>126.39663920839186</c:v>
                </c:pt>
                <c:pt idx="4">
                  <c:v>124.21769223955764</c:v>
                </c:pt>
                <c:pt idx="5">
                  <c:v>126.79016563539966</c:v>
                </c:pt>
                <c:pt idx="6">
                  <c:v>123.98233559832467</c:v>
                </c:pt>
                <c:pt idx="7">
                  <c:v>137.8797656556454</c:v>
                </c:pt>
                <c:pt idx="8">
                  <c:v>117.0367839653798</c:v>
                </c:pt>
                <c:pt idx="9">
                  <c:v>76.597198496754359</c:v>
                </c:pt>
                <c:pt idx="10">
                  <c:v>129.68024396107757</c:v>
                </c:pt>
              </c:numCache>
            </c:numRef>
          </c:val>
          <c:smooth val="0"/>
          <c:extLst>
            <c:ext xmlns:c16="http://schemas.microsoft.com/office/drawing/2014/chart" uri="{C3380CC4-5D6E-409C-BE32-E72D297353CC}">
              <c16:uniqueId val="{00000002-9B61-44F7-9A7E-6465D190EFF7}"/>
            </c:ext>
          </c:extLst>
        </c:ser>
        <c:ser>
          <c:idx val="3"/>
          <c:order val="3"/>
          <c:tx>
            <c:strRef>
              <c:f>Grafdata!$A$28</c:f>
              <c:strCache>
                <c:ptCount val="1"/>
                <c:pt idx="0">
                  <c:v>Norrköpings kommun</c:v>
                </c:pt>
              </c:strCache>
            </c:strRef>
          </c:tx>
          <c:spPr>
            <a:ln w="28575" cap="rnd">
              <a:solidFill>
                <a:schemeClr val="accent5"/>
              </a:solidFill>
              <a:prstDash val="sysDash"/>
              <a:round/>
            </a:ln>
            <a:effectLst/>
          </c:spPr>
          <c:marker>
            <c:symbol val="none"/>
          </c:marker>
          <c:val>
            <c:numRef>
              <c:f>Grafdata!$B$28:$L$28</c:f>
              <c:numCache>
                <c:formatCode>General</c:formatCode>
                <c:ptCount val="11"/>
                <c:pt idx="0">
                  <c:v>100</c:v>
                </c:pt>
                <c:pt idx="1">
                  <c:v>91.17502985028932</c:v>
                </c:pt>
                <c:pt idx="2">
                  <c:v>88.278786394391204</c:v>
                </c:pt>
                <c:pt idx="3">
                  <c:v>108.84027799038668</c:v>
                </c:pt>
                <c:pt idx="4">
                  <c:v>114.6342956862505</c:v>
                </c:pt>
                <c:pt idx="5">
                  <c:v>119.1592933900744</c:v>
                </c:pt>
                <c:pt idx="6">
                  <c:v>124.1971037565441</c:v>
                </c:pt>
                <c:pt idx="7">
                  <c:v>114.45978630254416</c:v>
                </c:pt>
                <c:pt idx="8">
                  <c:v>119.1409239812632</c:v>
                </c:pt>
                <c:pt idx="9">
                  <c:v>83.098613109634755</c:v>
                </c:pt>
                <c:pt idx="10">
                  <c:v>123.05054648991214</c:v>
                </c:pt>
              </c:numCache>
            </c:numRef>
          </c:val>
          <c:smooth val="0"/>
          <c:extLst>
            <c:ext xmlns:c16="http://schemas.microsoft.com/office/drawing/2014/chart" uri="{C3380CC4-5D6E-409C-BE32-E72D297353CC}">
              <c16:uniqueId val="{00000003-9B61-44F7-9A7E-6465D190EFF7}"/>
            </c:ext>
          </c:extLst>
        </c:ser>
        <c:dLbls>
          <c:showLegendKey val="0"/>
          <c:showVal val="0"/>
          <c:showCatName val="0"/>
          <c:showSerName val="0"/>
          <c:showPercent val="0"/>
          <c:showBubbleSize val="0"/>
        </c:dLbls>
        <c:smooth val="0"/>
        <c:axId val="772784184"/>
        <c:axId val="772785824"/>
      </c:lineChart>
      <c:catAx>
        <c:axId val="772784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5824"/>
        <c:crosses val="autoZero"/>
        <c:auto val="1"/>
        <c:lblAlgn val="ctr"/>
        <c:lblOffset val="100"/>
        <c:noMultiLvlLbl val="0"/>
      </c:catAx>
      <c:valAx>
        <c:axId val="77278582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4184"/>
        <c:crosses val="autoZero"/>
        <c:crossBetween val="between"/>
      </c:valAx>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txPr>
    <a:bodyPr/>
    <a:lstStyle/>
    <a:p>
      <a:pPr>
        <a:defRPr/>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Grafdata!$B$41</c:f>
              <c:strCache>
                <c:ptCount val="1"/>
                <c:pt idx="0">
                  <c:v>Privat sektor</c:v>
                </c:pt>
              </c:strCache>
            </c:strRef>
          </c:tx>
          <c:spPr>
            <a:ln w="28575" cap="rnd">
              <a:solidFill>
                <a:schemeClr val="accent1"/>
              </a:solidFill>
              <a:round/>
            </a:ln>
            <a:effectLst/>
          </c:spPr>
          <c:marker>
            <c:symbol val="none"/>
          </c:marker>
          <c:cat>
            <c:strRef>
              <c:f>Grafdata!$C$32:$AQ$32</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Grafdata!$C$41:$AQ$41</c:f>
              <c:numCache>
                <c:formatCode>General</c:formatCode>
                <c:ptCount val="41"/>
                <c:pt idx="0">
                  <c:v>100</c:v>
                </c:pt>
                <c:pt idx="1">
                  <c:v>108.55826291217325</c:v>
                </c:pt>
                <c:pt idx="2">
                  <c:v>107.68055566623228</c:v>
                </c:pt>
                <c:pt idx="3">
                  <c:v>106.18439306695217</c:v>
                </c:pt>
                <c:pt idx="4">
                  <c:v>103.19177805575764</c:v>
                </c:pt>
                <c:pt idx="5">
                  <c:v>110.73614528212943</c:v>
                </c:pt>
                <c:pt idx="6">
                  <c:v>109.72570183593224</c:v>
                </c:pt>
                <c:pt idx="7">
                  <c:v>109.9279987074508</c:v>
                </c:pt>
                <c:pt idx="8">
                  <c:v>105.99218225905422</c:v>
                </c:pt>
                <c:pt idx="9">
                  <c:v>115.68263525726951</c:v>
                </c:pt>
                <c:pt idx="10">
                  <c:v>114.01821136229111</c:v>
                </c:pt>
                <c:pt idx="11">
                  <c:v>112.22144380700064</c:v>
                </c:pt>
                <c:pt idx="12">
                  <c:v>111.35570461283734</c:v>
                </c:pt>
                <c:pt idx="13">
                  <c:v>119.70660032514976</c:v>
                </c:pt>
                <c:pt idx="14">
                  <c:v>118.55832255377398</c:v>
                </c:pt>
                <c:pt idx="15">
                  <c:v>118.17877350457088</c:v>
                </c:pt>
                <c:pt idx="16">
                  <c:v>116.31453236699147</c:v>
                </c:pt>
                <c:pt idx="17">
                  <c:v>125.58985108981896</c:v>
                </c:pt>
                <c:pt idx="18">
                  <c:v>124.04894910622338</c:v>
                </c:pt>
                <c:pt idx="19">
                  <c:v>124.41956398284724</c:v>
                </c:pt>
                <c:pt idx="20">
                  <c:v>121.0263999978113</c:v>
                </c:pt>
                <c:pt idx="21">
                  <c:v>129.90612951088278</c:v>
                </c:pt>
                <c:pt idx="22">
                  <c:v>128.68025451725165</c:v>
                </c:pt>
                <c:pt idx="23">
                  <c:v>129.15919699309475</c:v>
                </c:pt>
                <c:pt idx="24">
                  <c:v>126.78848563252642</c:v>
                </c:pt>
                <c:pt idx="25">
                  <c:v>136.34495658228127</c:v>
                </c:pt>
                <c:pt idx="26">
                  <c:v>133.85626187172301</c:v>
                </c:pt>
                <c:pt idx="27">
                  <c:v>134.03258930696609</c:v>
                </c:pt>
                <c:pt idx="28">
                  <c:v>131.63010132212395</c:v>
                </c:pt>
                <c:pt idx="29">
                  <c:v>143.52910112911334</c:v>
                </c:pt>
                <c:pt idx="30">
                  <c:v>141.80936918038722</c:v>
                </c:pt>
                <c:pt idx="31">
                  <c:v>140.40878147629374</c:v>
                </c:pt>
                <c:pt idx="32">
                  <c:v>139.38916385891443</c:v>
                </c:pt>
                <c:pt idx="33">
                  <c:v>143.33274294329507</c:v>
                </c:pt>
                <c:pt idx="34">
                  <c:v>142.5454237056303</c:v>
                </c:pt>
                <c:pt idx="35">
                  <c:v>140.79172311944927</c:v>
                </c:pt>
                <c:pt idx="36">
                  <c:v>141.38733889588286</c:v>
                </c:pt>
                <c:pt idx="37">
                  <c:v>154.52922773268745</c:v>
                </c:pt>
                <c:pt idx="38">
                  <c:v>152.20639483002279</c:v>
                </c:pt>
                <c:pt idx="39">
                  <c:v>151.30164087638019</c:v>
                </c:pt>
                <c:pt idx="40">
                  <c:v>151.36570305373243</c:v>
                </c:pt>
              </c:numCache>
            </c:numRef>
          </c:val>
          <c:smooth val="0"/>
          <c:extLst>
            <c:ext xmlns:c16="http://schemas.microsoft.com/office/drawing/2014/chart" uri="{C3380CC4-5D6E-409C-BE32-E72D297353CC}">
              <c16:uniqueId val="{00000000-DC06-418E-9414-F8CE58FEC989}"/>
            </c:ext>
          </c:extLst>
        </c:ser>
        <c:ser>
          <c:idx val="1"/>
          <c:order val="1"/>
          <c:tx>
            <c:strRef>
              <c:f>Grafdata!$B$42</c:f>
              <c:strCache>
                <c:ptCount val="1"/>
                <c:pt idx="0">
                  <c:v>Industri</c:v>
                </c:pt>
              </c:strCache>
            </c:strRef>
          </c:tx>
          <c:spPr>
            <a:ln w="28575" cap="rnd">
              <a:solidFill>
                <a:schemeClr val="accent2"/>
              </a:solidFill>
              <a:prstDash val="sysDot"/>
              <a:round/>
            </a:ln>
            <a:effectLst/>
          </c:spPr>
          <c:marker>
            <c:symbol val="none"/>
          </c:marker>
          <c:cat>
            <c:strRef>
              <c:f>Grafdata!$C$32:$AQ$32</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Grafdata!$C$42:$AQ$42</c:f>
              <c:numCache>
                <c:formatCode>General</c:formatCode>
                <c:ptCount val="41"/>
                <c:pt idx="0">
                  <c:v>100</c:v>
                </c:pt>
                <c:pt idx="1">
                  <c:v>108.88671834860051</c:v>
                </c:pt>
                <c:pt idx="2">
                  <c:v>105.19348240360377</c:v>
                </c:pt>
                <c:pt idx="3">
                  <c:v>101.98793929025011</c:v>
                </c:pt>
                <c:pt idx="4">
                  <c:v>101.30469717317537</c:v>
                </c:pt>
                <c:pt idx="5">
                  <c:v>107.29344671139424</c:v>
                </c:pt>
                <c:pt idx="6">
                  <c:v>102.9770469493007</c:v>
                </c:pt>
                <c:pt idx="7">
                  <c:v>103.02479957650324</c:v>
                </c:pt>
                <c:pt idx="8">
                  <c:v>98.895087999790348</c:v>
                </c:pt>
                <c:pt idx="9">
                  <c:v>112.12593181166314</c:v>
                </c:pt>
                <c:pt idx="10">
                  <c:v>105.0022728212961</c:v>
                </c:pt>
                <c:pt idx="11">
                  <c:v>103.25843801550702</c:v>
                </c:pt>
                <c:pt idx="12">
                  <c:v>105.62102170035536</c:v>
                </c:pt>
                <c:pt idx="13">
                  <c:v>114.4302239348665</c:v>
                </c:pt>
                <c:pt idx="14">
                  <c:v>108.20064800012753</c:v>
                </c:pt>
                <c:pt idx="15">
                  <c:v>106.3552425586961</c:v>
                </c:pt>
                <c:pt idx="16">
                  <c:v>106.79932970364072</c:v>
                </c:pt>
                <c:pt idx="17">
                  <c:v>115.78526588695128</c:v>
                </c:pt>
                <c:pt idx="18">
                  <c:v>110.48410061398324</c:v>
                </c:pt>
                <c:pt idx="19">
                  <c:v>112.48350422480813</c:v>
                </c:pt>
                <c:pt idx="20">
                  <c:v>111.59425784566133</c:v>
                </c:pt>
                <c:pt idx="21">
                  <c:v>114.08839094978747</c:v>
                </c:pt>
                <c:pt idx="22">
                  <c:v>107.90014164887212</c:v>
                </c:pt>
                <c:pt idx="23">
                  <c:v>108.89505835518587</c:v>
                </c:pt>
                <c:pt idx="24">
                  <c:v>110.41140941369213</c:v>
                </c:pt>
                <c:pt idx="25">
                  <c:v>122.00403128821873</c:v>
                </c:pt>
                <c:pt idx="26">
                  <c:v>113.78144578515035</c:v>
                </c:pt>
                <c:pt idx="27">
                  <c:v>113.40024871704217</c:v>
                </c:pt>
                <c:pt idx="28">
                  <c:v>114.4158819862331</c:v>
                </c:pt>
                <c:pt idx="29">
                  <c:v>128.89521611391143</c:v>
                </c:pt>
                <c:pt idx="30">
                  <c:v>120.96193459250944</c:v>
                </c:pt>
                <c:pt idx="31">
                  <c:v>119.38540016286795</c:v>
                </c:pt>
                <c:pt idx="32">
                  <c:v>121.0419156825559</c:v>
                </c:pt>
                <c:pt idx="33">
                  <c:v>126.26069409943034</c:v>
                </c:pt>
                <c:pt idx="34">
                  <c:v>118.14406116183868</c:v>
                </c:pt>
                <c:pt idx="35">
                  <c:v>119.83162616668733</c:v>
                </c:pt>
                <c:pt idx="36">
                  <c:v>123.37323260302023</c:v>
                </c:pt>
                <c:pt idx="37">
                  <c:v>137.23252339480686</c:v>
                </c:pt>
                <c:pt idx="38">
                  <c:v>125.72375696056436</c:v>
                </c:pt>
                <c:pt idx="39">
                  <c:v>124.61113240700081</c:v>
                </c:pt>
                <c:pt idx="40">
                  <c:v>128.81704697266747</c:v>
                </c:pt>
              </c:numCache>
            </c:numRef>
          </c:val>
          <c:smooth val="0"/>
          <c:extLst>
            <c:ext xmlns:c16="http://schemas.microsoft.com/office/drawing/2014/chart" uri="{C3380CC4-5D6E-409C-BE32-E72D297353CC}">
              <c16:uniqueId val="{00000001-DC06-418E-9414-F8CE58FEC989}"/>
            </c:ext>
          </c:extLst>
        </c:ser>
        <c:ser>
          <c:idx val="2"/>
          <c:order val="2"/>
          <c:tx>
            <c:strRef>
              <c:f>Grafdata!$B$43</c:f>
              <c:strCache>
                <c:ptCount val="1"/>
                <c:pt idx="0">
                  <c:v>Tjänster</c:v>
                </c:pt>
              </c:strCache>
            </c:strRef>
          </c:tx>
          <c:spPr>
            <a:ln w="28575" cap="rnd">
              <a:solidFill>
                <a:schemeClr val="accent3"/>
              </a:solidFill>
              <a:prstDash val="sysDash"/>
              <a:round/>
            </a:ln>
            <a:effectLst/>
          </c:spPr>
          <c:marker>
            <c:symbol val="none"/>
          </c:marker>
          <c:cat>
            <c:strRef>
              <c:f>Grafdata!$C$32:$AQ$32</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Grafdata!$C$43:$AQ$43</c:f>
              <c:numCache>
                <c:formatCode>General</c:formatCode>
                <c:ptCount val="41"/>
                <c:pt idx="0">
                  <c:v>100</c:v>
                </c:pt>
                <c:pt idx="1">
                  <c:v>107.56163429556482</c:v>
                </c:pt>
                <c:pt idx="2">
                  <c:v>108.58978573333307</c:v>
                </c:pt>
                <c:pt idx="3">
                  <c:v>107.30516892583674</c:v>
                </c:pt>
                <c:pt idx="4">
                  <c:v>104.57728886960786</c:v>
                </c:pt>
                <c:pt idx="5">
                  <c:v>111.79739844506834</c:v>
                </c:pt>
                <c:pt idx="6">
                  <c:v>112.74839121093646</c:v>
                </c:pt>
                <c:pt idx="7">
                  <c:v>112.33701218955866</c:v>
                </c:pt>
                <c:pt idx="8">
                  <c:v>110.11892955967986</c:v>
                </c:pt>
                <c:pt idx="9">
                  <c:v>116.88048110470471</c:v>
                </c:pt>
                <c:pt idx="10">
                  <c:v>118.3022880762441</c:v>
                </c:pt>
                <c:pt idx="11">
                  <c:v>115.49138903650856</c:v>
                </c:pt>
                <c:pt idx="12">
                  <c:v>114.67338344163602</c:v>
                </c:pt>
                <c:pt idx="13">
                  <c:v>121.14566339293557</c:v>
                </c:pt>
                <c:pt idx="14">
                  <c:v>123.28560827957509</c:v>
                </c:pt>
                <c:pt idx="15">
                  <c:v>122.54939633372628</c:v>
                </c:pt>
                <c:pt idx="16">
                  <c:v>120.87900711885602</c:v>
                </c:pt>
                <c:pt idx="17">
                  <c:v>128.76654266593459</c:v>
                </c:pt>
                <c:pt idx="18">
                  <c:v>129.44634333382427</c:v>
                </c:pt>
                <c:pt idx="19">
                  <c:v>127.96174451201084</c:v>
                </c:pt>
                <c:pt idx="20">
                  <c:v>125.14270267835767</c:v>
                </c:pt>
                <c:pt idx="21">
                  <c:v>135.76553476486075</c:v>
                </c:pt>
                <c:pt idx="22">
                  <c:v>137.2686865257181</c:v>
                </c:pt>
                <c:pt idx="23">
                  <c:v>136.72000415965044</c:v>
                </c:pt>
                <c:pt idx="24">
                  <c:v>134.10149804965991</c:v>
                </c:pt>
                <c:pt idx="25">
                  <c:v>140.69863510596477</c:v>
                </c:pt>
                <c:pt idx="26">
                  <c:v>141.37061160535313</c:v>
                </c:pt>
                <c:pt idx="27">
                  <c:v>140.88874124548474</c:v>
                </c:pt>
                <c:pt idx="28">
                  <c:v>138.65074266684746</c:v>
                </c:pt>
                <c:pt idx="29">
                  <c:v>147.67867047902541</c:v>
                </c:pt>
                <c:pt idx="30">
                  <c:v>149.81934844087988</c:v>
                </c:pt>
                <c:pt idx="31">
                  <c:v>147.39853639789709</c:v>
                </c:pt>
                <c:pt idx="32">
                  <c:v>146.8797054719289</c:v>
                </c:pt>
                <c:pt idx="33">
                  <c:v>148.54938058776696</c:v>
                </c:pt>
                <c:pt idx="34">
                  <c:v>152.88679708608126</c:v>
                </c:pt>
                <c:pt idx="35">
                  <c:v>148.31506608404263</c:v>
                </c:pt>
                <c:pt idx="36">
                  <c:v>149.21014356949203</c:v>
                </c:pt>
                <c:pt idx="37">
                  <c:v>160.56041676036418</c:v>
                </c:pt>
                <c:pt idx="38">
                  <c:v>163.34593771914768</c:v>
                </c:pt>
                <c:pt idx="39">
                  <c:v>161.84595061948067</c:v>
                </c:pt>
                <c:pt idx="40">
                  <c:v>161.76031051958861</c:v>
                </c:pt>
              </c:numCache>
            </c:numRef>
          </c:val>
          <c:smooth val="0"/>
          <c:extLst>
            <c:ext xmlns:c16="http://schemas.microsoft.com/office/drawing/2014/chart" uri="{C3380CC4-5D6E-409C-BE32-E72D297353CC}">
              <c16:uniqueId val="{00000002-DC06-418E-9414-F8CE58FEC989}"/>
            </c:ext>
          </c:extLst>
        </c:ser>
        <c:ser>
          <c:idx val="3"/>
          <c:order val="3"/>
          <c:tx>
            <c:strRef>
              <c:f>Grafdata!$B$44</c:f>
              <c:strCache>
                <c:ptCount val="1"/>
                <c:pt idx="0">
                  <c:v>Övrigt</c:v>
                </c:pt>
              </c:strCache>
            </c:strRef>
          </c:tx>
          <c:spPr>
            <a:ln w="28575" cap="rnd">
              <a:solidFill>
                <a:schemeClr val="accent4"/>
              </a:solidFill>
              <a:prstDash val="dash"/>
              <a:round/>
            </a:ln>
            <a:effectLst/>
          </c:spPr>
          <c:marker>
            <c:symbol val="none"/>
          </c:marker>
          <c:cat>
            <c:strRef>
              <c:f>Grafdata!$C$32:$AQ$32</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Grafdata!$C$44:$AQ$44</c:f>
              <c:numCache>
                <c:formatCode>General</c:formatCode>
                <c:ptCount val="41"/>
                <c:pt idx="0">
                  <c:v>100</c:v>
                </c:pt>
                <c:pt idx="1">
                  <c:v>113.02577772547241</c:v>
                </c:pt>
                <c:pt idx="2">
                  <c:v>110.02806385206976</c:v>
                </c:pt>
                <c:pt idx="3">
                  <c:v>112.39840163404004</c:v>
                </c:pt>
                <c:pt idx="4">
                  <c:v>101.18152811905833</c:v>
                </c:pt>
                <c:pt idx="5">
                  <c:v>115.06121284972551</c:v>
                </c:pt>
                <c:pt idx="6">
                  <c:v>113.06795885738872</c:v>
                </c:pt>
                <c:pt idx="7">
                  <c:v>117.06883493571607</c:v>
                </c:pt>
                <c:pt idx="8">
                  <c:v>104.34007544680132</c:v>
                </c:pt>
                <c:pt idx="9">
                  <c:v>119.59798979314554</c:v>
                </c:pt>
                <c:pt idx="10">
                  <c:v>117.14318423266597</c:v>
                </c:pt>
                <c:pt idx="11">
                  <c:v>120.71838666190945</c:v>
                </c:pt>
                <c:pt idx="12">
                  <c:v>110.11268108848837</c:v>
                </c:pt>
                <c:pt idx="13">
                  <c:v>127.35695779560596</c:v>
                </c:pt>
                <c:pt idx="14">
                  <c:v>123.20757400367965</c:v>
                </c:pt>
                <c:pt idx="15">
                  <c:v>129.07638411851553</c:v>
                </c:pt>
                <c:pt idx="16">
                  <c:v>119.37729154294664</c:v>
                </c:pt>
                <c:pt idx="17">
                  <c:v>137.06631559397511</c:v>
                </c:pt>
                <c:pt idx="18">
                  <c:v>134.46355035989791</c:v>
                </c:pt>
                <c:pt idx="19">
                  <c:v>140.16293670832016</c:v>
                </c:pt>
                <c:pt idx="20">
                  <c:v>126.28796544964818</c:v>
                </c:pt>
                <c:pt idx="21">
                  <c:v>144.41808705127755</c:v>
                </c:pt>
                <c:pt idx="22">
                  <c:v>142.88972381190737</c:v>
                </c:pt>
                <c:pt idx="23">
                  <c:v>147.45448331896782</c:v>
                </c:pt>
                <c:pt idx="24">
                  <c:v>135.02019409000951</c:v>
                </c:pt>
                <c:pt idx="25">
                  <c:v>154.72711598730794</c:v>
                </c:pt>
                <c:pt idx="26">
                  <c:v>151.84882326844183</c:v>
                </c:pt>
                <c:pt idx="27">
                  <c:v>157.24972159051913</c:v>
                </c:pt>
                <c:pt idx="28">
                  <c:v>143.91551100263962</c:v>
                </c:pt>
                <c:pt idx="29">
                  <c:v>163.88787528491113</c:v>
                </c:pt>
                <c:pt idx="30">
                  <c:v>159.36931373099216</c:v>
                </c:pt>
                <c:pt idx="31">
                  <c:v>164.04599691469559</c:v>
                </c:pt>
                <c:pt idx="32">
                  <c:v>152.43857647855788</c:v>
                </c:pt>
                <c:pt idx="33">
                  <c:v>165.03124568545661</c:v>
                </c:pt>
                <c:pt idx="34">
                  <c:v>157.83430135990471</c:v>
                </c:pt>
                <c:pt idx="35">
                  <c:v>161.33484858383554</c:v>
                </c:pt>
                <c:pt idx="36">
                  <c:v>151.64753725081863</c:v>
                </c:pt>
                <c:pt idx="37">
                  <c:v>172.44780311645658</c:v>
                </c:pt>
                <c:pt idx="38">
                  <c:v>169.2564989049809</c:v>
                </c:pt>
                <c:pt idx="39">
                  <c:v>172.20639417167075</c:v>
                </c:pt>
                <c:pt idx="40">
                  <c:v>160.9240596955508</c:v>
                </c:pt>
              </c:numCache>
            </c:numRef>
          </c:val>
          <c:smooth val="0"/>
          <c:extLst>
            <c:ext xmlns:c16="http://schemas.microsoft.com/office/drawing/2014/chart" uri="{C3380CC4-5D6E-409C-BE32-E72D297353CC}">
              <c16:uniqueId val="{00000003-DC06-418E-9414-F8CE58FEC989}"/>
            </c:ext>
          </c:extLst>
        </c:ser>
        <c:dLbls>
          <c:showLegendKey val="0"/>
          <c:showVal val="0"/>
          <c:showCatName val="0"/>
          <c:showSerName val="0"/>
          <c:showPercent val="0"/>
          <c:showBubbleSize val="0"/>
        </c:dLbls>
        <c:smooth val="0"/>
        <c:axId val="734920512"/>
        <c:axId val="734924120"/>
      </c:lineChart>
      <c:catAx>
        <c:axId val="734920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34924120"/>
        <c:crosses val="autoZero"/>
        <c:auto val="1"/>
        <c:lblAlgn val="ctr"/>
        <c:lblOffset val="100"/>
        <c:noMultiLvlLbl val="0"/>
      </c:catAx>
      <c:valAx>
        <c:axId val="734924120"/>
        <c:scaling>
          <c:orientation val="minMax"/>
          <c:max val="200"/>
          <c:min val="6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349205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chart>
  <c:spPr>
    <a:noFill/>
    <a:ln>
      <a:noFill/>
    </a:ln>
    <a:effectLst/>
  </c:spPr>
  <c:txPr>
    <a:bodyPr/>
    <a:lstStyle/>
    <a:p>
      <a:pPr>
        <a:defRPr/>
      </a:pPr>
      <a:endParaRPr lang="sv-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Grafdata!$A$25</c:f>
              <c:strCache>
                <c:ptCount val="1"/>
                <c:pt idx="0">
                  <c:v>Östergötlands län</c:v>
                </c:pt>
              </c:strCache>
            </c:strRef>
          </c:tx>
          <c:spPr>
            <a:ln w="28575" cap="rnd">
              <a:solidFill>
                <a:schemeClr val="accent2"/>
              </a:solidFill>
              <a:prstDash val="solid"/>
              <a:round/>
            </a:ln>
            <a:effectLst/>
          </c:spPr>
          <c:marker>
            <c:symbol val="none"/>
          </c:marker>
          <c:cat>
            <c:strRef>
              <c:f>Grafdata!$B$20:$AP$20</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Grafdata!$B$25:$AP$25</c:f>
              <c:numCache>
                <c:formatCode>General</c:formatCode>
                <c:ptCount val="41"/>
                <c:pt idx="0">
                  <c:v>519.5</c:v>
                </c:pt>
                <c:pt idx="1">
                  <c:v>515</c:v>
                </c:pt>
                <c:pt idx="2">
                  <c:v>525.25</c:v>
                </c:pt>
                <c:pt idx="3">
                  <c:v>515.25</c:v>
                </c:pt>
                <c:pt idx="4">
                  <c:v>499.5</c:v>
                </c:pt>
                <c:pt idx="5">
                  <c:v>488.75</c:v>
                </c:pt>
                <c:pt idx="6">
                  <c:v>472</c:v>
                </c:pt>
                <c:pt idx="7">
                  <c:v>475.25</c:v>
                </c:pt>
                <c:pt idx="8">
                  <c:v>483.75</c:v>
                </c:pt>
                <c:pt idx="9">
                  <c:v>491.25</c:v>
                </c:pt>
                <c:pt idx="10">
                  <c:v>510.25</c:v>
                </c:pt>
                <c:pt idx="11">
                  <c:v>526.5</c:v>
                </c:pt>
                <c:pt idx="12">
                  <c:v>530.25</c:v>
                </c:pt>
                <c:pt idx="13">
                  <c:v>525.25</c:v>
                </c:pt>
                <c:pt idx="14">
                  <c:v>515.75</c:v>
                </c:pt>
                <c:pt idx="15">
                  <c:v>538.5</c:v>
                </c:pt>
                <c:pt idx="16">
                  <c:v>540.25</c:v>
                </c:pt>
                <c:pt idx="17">
                  <c:v>551.75</c:v>
                </c:pt>
                <c:pt idx="18">
                  <c:v>561.25</c:v>
                </c:pt>
                <c:pt idx="19">
                  <c:v>561.75</c:v>
                </c:pt>
                <c:pt idx="20">
                  <c:v>576.5</c:v>
                </c:pt>
                <c:pt idx="21">
                  <c:v>568.5</c:v>
                </c:pt>
                <c:pt idx="22">
                  <c:v>567.75</c:v>
                </c:pt>
                <c:pt idx="23">
                  <c:v>560.5</c:v>
                </c:pt>
                <c:pt idx="24">
                  <c:v>542.25</c:v>
                </c:pt>
                <c:pt idx="25">
                  <c:v>540.25</c:v>
                </c:pt>
                <c:pt idx="26">
                  <c:v>537.25</c:v>
                </c:pt>
                <c:pt idx="27">
                  <c:v>531</c:v>
                </c:pt>
                <c:pt idx="28">
                  <c:v>545</c:v>
                </c:pt>
                <c:pt idx="29">
                  <c:v>541.75</c:v>
                </c:pt>
                <c:pt idx="30">
                  <c:v>549.5</c:v>
                </c:pt>
                <c:pt idx="31">
                  <c:v>538.25</c:v>
                </c:pt>
                <c:pt idx="32">
                  <c:v>549.5</c:v>
                </c:pt>
                <c:pt idx="33">
                  <c:v>551</c:v>
                </c:pt>
                <c:pt idx="34">
                  <c:v>565</c:v>
                </c:pt>
                <c:pt idx="35">
                  <c:v>609.75</c:v>
                </c:pt>
                <c:pt idx="36">
                  <c:v>631</c:v>
                </c:pt>
                <c:pt idx="37">
                  <c:v>653.75</c:v>
                </c:pt>
                <c:pt idx="38">
                  <c:v>661.5</c:v>
                </c:pt>
                <c:pt idx="39">
                  <c:v>662</c:v>
                </c:pt>
                <c:pt idx="40">
                  <c:v>641.25</c:v>
                </c:pt>
              </c:numCache>
            </c:numRef>
          </c:val>
          <c:smooth val="0"/>
          <c:extLst>
            <c:ext xmlns:c16="http://schemas.microsoft.com/office/drawing/2014/chart" uri="{C3380CC4-5D6E-409C-BE32-E72D297353CC}">
              <c16:uniqueId val="{00000000-9C93-44E1-8F3F-AD8BCFEB863D}"/>
            </c:ext>
          </c:extLst>
        </c:ser>
        <c:ser>
          <c:idx val="1"/>
          <c:order val="1"/>
          <c:tx>
            <c:strRef>
              <c:f>Grafdata!$A$26</c:f>
              <c:strCache>
                <c:ptCount val="1"/>
                <c:pt idx="0">
                  <c:v>Linköpings kommun</c:v>
                </c:pt>
              </c:strCache>
            </c:strRef>
          </c:tx>
          <c:spPr>
            <a:ln w="28575" cap="rnd">
              <a:solidFill>
                <a:schemeClr val="accent5"/>
              </a:solidFill>
              <a:prstDash val="sysDot"/>
              <a:round/>
            </a:ln>
            <a:effectLst/>
          </c:spPr>
          <c:marker>
            <c:symbol val="none"/>
          </c:marker>
          <c:cat>
            <c:strRef>
              <c:f>Grafdata!$B$20:$AP$20</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Grafdata!$B$26:$AP$26</c:f>
              <c:numCache>
                <c:formatCode>General</c:formatCode>
                <c:ptCount val="41"/>
                <c:pt idx="0">
                  <c:v>200.25</c:v>
                </c:pt>
                <c:pt idx="1">
                  <c:v>200.25</c:v>
                </c:pt>
                <c:pt idx="2">
                  <c:v>206.5</c:v>
                </c:pt>
                <c:pt idx="3">
                  <c:v>201.5</c:v>
                </c:pt>
                <c:pt idx="4">
                  <c:v>197.25</c:v>
                </c:pt>
                <c:pt idx="5">
                  <c:v>191.5</c:v>
                </c:pt>
                <c:pt idx="6">
                  <c:v>184.75</c:v>
                </c:pt>
                <c:pt idx="7">
                  <c:v>190</c:v>
                </c:pt>
                <c:pt idx="8">
                  <c:v>197.5</c:v>
                </c:pt>
                <c:pt idx="9">
                  <c:v>196</c:v>
                </c:pt>
                <c:pt idx="10">
                  <c:v>196.25</c:v>
                </c:pt>
                <c:pt idx="11">
                  <c:v>196.75</c:v>
                </c:pt>
                <c:pt idx="12">
                  <c:v>195</c:v>
                </c:pt>
                <c:pt idx="13">
                  <c:v>192.75</c:v>
                </c:pt>
                <c:pt idx="14">
                  <c:v>193</c:v>
                </c:pt>
                <c:pt idx="15">
                  <c:v>208.75</c:v>
                </c:pt>
                <c:pt idx="16">
                  <c:v>210.5</c:v>
                </c:pt>
                <c:pt idx="17">
                  <c:v>213.5</c:v>
                </c:pt>
                <c:pt idx="18">
                  <c:v>211</c:v>
                </c:pt>
                <c:pt idx="19">
                  <c:v>206</c:v>
                </c:pt>
                <c:pt idx="20">
                  <c:v>217</c:v>
                </c:pt>
                <c:pt idx="21">
                  <c:v>223.25</c:v>
                </c:pt>
                <c:pt idx="22">
                  <c:v>223</c:v>
                </c:pt>
                <c:pt idx="23">
                  <c:v>221.75</c:v>
                </c:pt>
                <c:pt idx="24">
                  <c:v>208.25</c:v>
                </c:pt>
                <c:pt idx="25">
                  <c:v>204.5</c:v>
                </c:pt>
                <c:pt idx="26">
                  <c:v>209.5</c:v>
                </c:pt>
                <c:pt idx="27">
                  <c:v>201.5</c:v>
                </c:pt>
                <c:pt idx="28">
                  <c:v>201</c:v>
                </c:pt>
                <c:pt idx="29">
                  <c:v>198.5</c:v>
                </c:pt>
                <c:pt idx="30">
                  <c:v>203</c:v>
                </c:pt>
                <c:pt idx="31">
                  <c:v>206</c:v>
                </c:pt>
                <c:pt idx="32">
                  <c:v>207.5</c:v>
                </c:pt>
                <c:pt idx="33">
                  <c:v>204.25</c:v>
                </c:pt>
                <c:pt idx="34">
                  <c:v>207.75</c:v>
                </c:pt>
                <c:pt idx="35">
                  <c:v>223.5</c:v>
                </c:pt>
                <c:pt idx="36">
                  <c:v>242.25</c:v>
                </c:pt>
                <c:pt idx="37">
                  <c:v>252.25</c:v>
                </c:pt>
                <c:pt idx="38">
                  <c:v>251.75</c:v>
                </c:pt>
                <c:pt idx="39">
                  <c:v>244.25</c:v>
                </c:pt>
                <c:pt idx="40">
                  <c:v>229.5</c:v>
                </c:pt>
              </c:numCache>
            </c:numRef>
          </c:val>
          <c:smooth val="0"/>
          <c:extLst>
            <c:ext xmlns:c16="http://schemas.microsoft.com/office/drawing/2014/chart" uri="{C3380CC4-5D6E-409C-BE32-E72D297353CC}">
              <c16:uniqueId val="{00000001-9C93-44E1-8F3F-AD8BCFEB863D}"/>
            </c:ext>
          </c:extLst>
        </c:ser>
        <c:ser>
          <c:idx val="2"/>
          <c:order val="2"/>
          <c:tx>
            <c:strRef>
              <c:f>Grafdata!$A$27</c:f>
              <c:strCache>
                <c:ptCount val="1"/>
                <c:pt idx="0">
                  <c:v>Norrköpings kommun</c:v>
                </c:pt>
              </c:strCache>
            </c:strRef>
          </c:tx>
          <c:spPr>
            <a:ln w="28575" cap="rnd">
              <a:solidFill>
                <a:schemeClr val="accent3"/>
              </a:solidFill>
              <a:prstDash val="sysDash"/>
              <a:round/>
            </a:ln>
            <a:effectLst/>
          </c:spPr>
          <c:marker>
            <c:symbol val="none"/>
          </c:marker>
          <c:cat>
            <c:strRef>
              <c:f>Grafdata!$B$20:$AP$20</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Grafdata!$B$27:$AP$27</c:f>
              <c:numCache>
                <c:formatCode>General</c:formatCode>
                <c:ptCount val="41"/>
                <c:pt idx="0">
                  <c:v>166.75</c:v>
                </c:pt>
                <c:pt idx="1">
                  <c:v>165.25</c:v>
                </c:pt>
                <c:pt idx="2">
                  <c:v>169.75</c:v>
                </c:pt>
                <c:pt idx="3">
                  <c:v>166</c:v>
                </c:pt>
                <c:pt idx="4">
                  <c:v>160.25</c:v>
                </c:pt>
                <c:pt idx="5">
                  <c:v>157</c:v>
                </c:pt>
                <c:pt idx="6">
                  <c:v>150</c:v>
                </c:pt>
                <c:pt idx="7">
                  <c:v>151.5</c:v>
                </c:pt>
                <c:pt idx="8">
                  <c:v>154</c:v>
                </c:pt>
                <c:pt idx="9">
                  <c:v>159.25</c:v>
                </c:pt>
                <c:pt idx="10">
                  <c:v>167.5</c:v>
                </c:pt>
                <c:pt idx="11">
                  <c:v>174</c:v>
                </c:pt>
                <c:pt idx="12">
                  <c:v>175.75</c:v>
                </c:pt>
                <c:pt idx="13">
                  <c:v>173</c:v>
                </c:pt>
                <c:pt idx="14">
                  <c:v>168.5</c:v>
                </c:pt>
                <c:pt idx="15">
                  <c:v>169.5</c:v>
                </c:pt>
                <c:pt idx="16">
                  <c:v>172.75</c:v>
                </c:pt>
                <c:pt idx="17">
                  <c:v>183.75</c:v>
                </c:pt>
                <c:pt idx="18">
                  <c:v>195.75</c:v>
                </c:pt>
                <c:pt idx="19">
                  <c:v>198.5</c:v>
                </c:pt>
                <c:pt idx="20">
                  <c:v>200.5</c:v>
                </c:pt>
                <c:pt idx="21">
                  <c:v>188.75</c:v>
                </c:pt>
                <c:pt idx="22">
                  <c:v>185.75</c:v>
                </c:pt>
                <c:pt idx="23">
                  <c:v>184.75</c:v>
                </c:pt>
                <c:pt idx="24">
                  <c:v>183.75</c:v>
                </c:pt>
                <c:pt idx="25">
                  <c:v>183.75</c:v>
                </c:pt>
                <c:pt idx="26">
                  <c:v>176.5</c:v>
                </c:pt>
                <c:pt idx="27">
                  <c:v>178.75</c:v>
                </c:pt>
                <c:pt idx="28">
                  <c:v>187.25</c:v>
                </c:pt>
                <c:pt idx="29">
                  <c:v>190.25</c:v>
                </c:pt>
                <c:pt idx="30">
                  <c:v>194.75</c:v>
                </c:pt>
                <c:pt idx="31">
                  <c:v>185.25</c:v>
                </c:pt>
                <c:pt idx="32">
                  <c:v>189</c:v>
                </c:pt>
                <c:pt idx="33">
                  <c:v>189.75</c:v>
                </c:pt>
                <c:pt idx="34">
                  <c:v>198.75</c:v>
                </c:pt>
                <c:pt idx="35">
                  <c:v>212.25</c:v>
                </c:pt>
                <c:pt idx="36">
                  <c:v>210.75</c:v>
                </c:pt>
                <c:pt idx="37">
                  <c:v>219.75</c:v>
                </c:pt>
                <c:pt idx="38">
                  <c:v>225.5</c:v>
                </c:pt>
                <c:pt idx="39">
                  <c:v>233.5</c:v>
                </c:pt>
                <c:pt idx="40">
                  <c:v>237</c:v>
                </c:pt>
              </c:numCache>
            </c:numRef>
          </c:val>
          <c:smooth val="0"/>
          <c:extLst>
            <c:ext xmlns:c16="http://schemas.microsoft.com/office/drawing/2014/chart" uri="{C3380CC4-5D6E-409C-BE32-E72D297353CC}">
              <c16:uniqueId val="{00000002-9C93-44E1-8F3F-AD8BCFEB863D}"/>
            </c:ext>
          </c:extLst>
        </c:ser>
        <c:dLbls>
          <c:showLegendKey val="0"/>
          <c:showVal val="0"/>
          <c:showCatName val="0"/>
          <c:showSerName val="0"/>
          <c:showPercent val="0"/>
          <c:showBubbleSize val="0"/>
        </c:dLbls>
        <c:smooth val="0"/>
        <c:axId val="772784184"/>
        <c:axId val="772785824"/>
      </c:lineChart>
      <c:catAx>
        <c:axId val="772784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5824"/>
        <c:crosses val="autoZero"/>
        <c:auto val="1"/>
        <c:lblAlgn val="ctr"/>
        <c:lblOffset val="100"/>
        <c:noMultiLvlLbl val="0"/>
      </c:catAx>
      <c:valAx>
        <c:axId val="772785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4184"/>
        <c:crosses val="autoZero"/>
        <c:crossBetween val="between"/>
      </c:valAx>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txPr>
    <a:bodyPr/>
    <a:lstStyle/>
    <a:p>
      <a:pPr>
        <a:defRPr/>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099181049781135E-2"/>
          <c:y val="3.4267912772585667E-2"/>
          <c:w val="0.92071054557245458"/>
          <c:h val="0.82037603944366766"/>
        </c:manualLayout>
      </c:layout>
      <c:lineChart>
        <c:grouping val="standard"/>
        <c:varyColors val="0"/>
        <c:ser>
          <c:idx val="0"/>
          <c:order val="0"/>
          <c:tx>
            <c:strRef>
              <c:f>Grafdata!$A$25</c:f>
              <c:strCache>
                <c:ptCount val="1"/>
                <c:pt idx="0">
                  <c:v>Östergötlands län</c:v>
                </c:pt>
              </c:strCache>
            </c:strRef>
          </c:tx>
          <c:spPr>
            <a:ln w="28575" cap="rnd">
              <a:solidFill>
                <a:schemeClr val="accent2"/>
              </a:solidFill>
              <a:round/>
            </a:ln>
            <a:effectLst/>
          </c:spPr>
          <c:marker>
            <c:symbol val="none"/>
          </c:marker>
          <c:cat>
            <c:strRef>
              <c:f>Grafdata!$B$20:$AP$20</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Grafdata!$B$25:$AP$25</c:f>
              <c:numCache>
                <c:formatCode>General</c:formatCode>
                <c:ptCount val="41"/>
                <c:pt idx="0">
                  <c:v>56.25</c:v>
                </c:pt>
                <c:pt idx="1">
                  <c:v>57.75</c:v>
                </c:pt>
                <c:pt idx="2">
                  <c:v>61.5</c:v>
                </c:pt>
                <c:pt idx="3">
                  <c:v>65.25</c:v>
                </c:pt>
                <c:pt idx="4">
                  <c:v>68.5</c:v>
                </c:pt>
                <c:pt idx="5">
                  <c:v>75.5</c:v>
                </c:pt>
                <c:pt idx="6">
                  <c:v>70.25</c:v>
                </c:pt>
                <c:pt idx="7">
                  <c:v>68.5</c:v>
                </c:pt>
                <c:pt idx="8">
                  <c:v>67</c:v>
                </c:pt>
                <c:pt idx="9">
                  <c:v>55.25</c:v>
                </c:pt>
                <c:pt idx="10">
                  <c:v>58.25</c:v>
                </c:pt>
                <c:pt idx="11">
                  <c:v>62.25</c:v>
                </c:pt>
                <c:pt idx="12">
                  <c:v>57.25</c:v>
                </c:pt>
                <c:pt idx="13">
                  <c:v>60</c:v>
                </c:pt>
                <c:pt idx="14">
                  <c:v>57.75</c:v>
                </c:pt>
                <c:pt idx="15">
                  <c:v>49</c:v>
                </c:pt>
                <c:pt idx="16">
                  <c:v>48.75</c:v>
                </c:pt>
                <c:pt idx="17">
                  <c:v>47</c:v>
                </c:pt>
                <c:pt idx="18">
                  <c:v>44.5</c:v>
                </c:pt>
                <c:pt idx="19">
                  <c:v>43.75</c:v>
                </c:pt>
                <c:pt idx="20">
                  <c:v>46.75</c:v>
                </c:pt>
                <c:pt idx="21">
                  <c:v>45.75</c:v>
                </c:pt>
                <c:pt idx="22">
                  <c:v>49</c:v>
                </c:pt>
                <c:pt idx="23">
                  <c:v>47.5</c:v>
                </c:pt>
                <c:pt idx="24">
                  <c:v>45.5</c:v>
                </c:pt>
                <c:pt idx="25">
                  <c:v>46.75</c:v>
                </c:pt>
                <c:pt idx="26">
                  <c:v>46.25</c:v>
                </c:pt>
                <c:pt idx="27">
                  <c:v>54</c:v>
                </c:pt>
                <c:pt idx="28">
                  <c:v>56.5</c:v>
                </c:pt>
                <c:pt idx="29">
                  <c:v>58.5</c:v>
                </c:pt>
                <c:pt idx="30">
                  <c:v>60.25</c:v>
                </c:pt>
                <c:pt idx="31">
                  <c:v>58.75</c:v>
                </c:pt>
                <c:pt idx="32">
                  <c:v>56</c:v>
                </c:pt>
                <c:pt idx="33">
                  <c:v>56.25</c:v>
                </c:pt>
                <c:pt idx="34">
                  <c:v>53.75</c:v>
                </c:pt>
                <c:pt idx="35">
                  <c:v>53</c:v>
                </c:pt>
                <c:pt idx="36">
                  <c:v>53.75</c:v>
                </c:pt>
                <c:pt idx="37">
                  <c:v>49.75</c:v>
                </c:pt>
                <c:pt idx="38">
                  <c:v>46.75</c:v>
                </c:pt>
                <c:pt idx="39">
                  <c:v>46.5</c:v>
                </c:pt>
                <c:pt idx="40">
                  <c:v>43.75</c:v>
                </c:pt>
              </c:numCache>
            </c:numRef>
          </c:val>
          <c:smooth val="0"/>
          <c:extLst>
            <c:ext xmlns:c16="http://schemas.microsoft.com/office/drawing/2014/chart" uri="{C3380CC4-5D6E-409C-BE32-E72D297353CC}">
              <c16:uniqueId val="{00000000-FAB3-44AC-826E-8151FF57A80C}"/>
            </c:ext>
          </c:extLst>
        </c:ser>
        <c:ser>
          <c:idx val="1"/>
          <c:order val="1"/>
          <c:tx>
            <c:strRef>
              <c:f>Grafdata!$A$26</c:f>
              <c:strCache>
                <c:ptCount val="1"/>
                <c:pt idx="0">
                  <c:v>Linköpings kommun</c:v>
                </c:pt>
              </c:strCache>
            </c:strRef>
          </c:tx>
          <c:spPr>
            <a:ln w="28575" cap="rnd">
              <a:solidFill>
                <a:schemeClr val="accent5"/>
              </a:solidFill>
              <a:prstDash val="sysDot"/>
              <a:round/>
            </a:ln>
            <a:effectLst/>
          </c:spPr>
          <c:marker>
            <c:symbol val="none"/>
          </c:marker>
          <c:cat>
            <c:strRef>
              <c:f>Grafdata!$B$20:$AP$20</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Grafdata!$B$26:$AP$26</c:f>
              <c:numCache>
                <c:formatCode>General</c:formatCode>
                <c:ptCount val="41"/>
                <c:pt idx="0">
                  <c:v>16.25</c:v>
                </c:pt>
                <c:pt idx="1">
                  <c:v>17.25</c:v>
                </c:pt>
                <c:pt idx="2">
                  <c:v>19.5</c:v>
                </c:pt>
                <c:pt idx="3">
                  <c:v>21.5</c:v>
                </c:pt>
                <c:pt idx="4">
                  <c:v>24</c:v>
                </c:pt>
                <c:pt idx="5">
                  <c:v>24.25</c:v>
                </c:pt>
                <c:pt idx="6">
                  <c:v>23.25</c:v>
                </c:pt>
                <c:pt idx="7">
                  <c:v>22.5</c:v>
                </c:pt>
                <c:pt idx="8">
                  <c:v>20.75</c:v>
                </c:pt>
                <c:pt idx="9">
                  <c:v>18.25</c:v>
                </c:pt>
                <c:pt idx="10">
                  <c:v>17.25</c:v>
                </c:pt>
                <c:pt idx="11">
                  <c:v>16.5</c:v>
                </c:pt>
                <c:pt idx="12">
                  <c:v>14.5</c:v>
                </c:pt>
                <c:pt idx="13">
                  <c:v>16.25</c:v>
                </c:pt>
                <c:pt idx="14">
                  <c:v>17.5</c:v>
                </c:pt>
                <c:pt idx="15">
                  <c:v>16</c:v>
                </c:pt>
                <c:pt idx="16">
                  <c:v>17.5</c:v>
                </c:pt>
                <c:pt idx="17">
                  <c:v>17.5</c:v>
                </c:pt>
                <c:pt idx="18">
                  <c:v>16</c:v>
                </c:pt>
                <c:pt idx="19">
                  <c:v>15.5</c:v>
                </c:pt>
                <c:pt idx="20">
                  <c:v>16.5</c:v>
                </c:pt>
                <c:pt idx="21">
                  <c:v>15.5</c:v>
                </c:pt>
                <c:pt idx="22">
                  <c:v>15</c:v>
                </c:pt>
                <c:pt idx="23">
                  <c:v>16.25</c:v>
                </c:pt>
                <c:pt idx="24">
                  <c:v>15</c:v>
                </c:pt>
                <c:pt idx="25">
                  <c:v>16.75</c:v>
                </c:pt>
                <c:pt idx="26">
                  <c:v>17.25</c:v>
                </c:pt>
                <c:pt idx="27">
                  <c:v>19</c:v>
                </c:pt>
                <c:pt idx="28">
                  <c:v>19.25</c:v>
                </c:pt>
                <c:pt idx="29">
                  <c:v>19</c:v>
                </c:pt>
                <c:pt idx="30">
                  <c:v>21.5</c:v>
                </c:pt>
                <c:pt idx="31">
                  <c:v>19.75</c:v>
                </c:pt>
                <c:pt idx="32">
                  <c:v>19.5</c:v>
                </c:pt>
                <c:pt idx="33">
                  <c:v>19.75</c:v>
                </c:pt>
                <c:pt idx="34">
                  <c:v>17</c:v>
                </c:pt>
                <c:pt idx="35">
                  <c:v>20.5</c:v>
                </c:pt>
                <c:pt idx="36">
                  <c:v>20.5</c:v>
                </c:pt>
                <c:pt idx="37">
                  <c:v>20</c:v>
                </c:pt>
                <c:pt idx="38">
                  <c:v>19.25</c:v>
                </c:pt>
                <c:pt idx="39">
                  <c:v>15.5</c:v>
                </c:pt>
                <c:pt idx="40">
                  <c:v>15.75</c:v>
                </c:pt>
              </c:numCache>
            </c:numRef>
          </c:val>
          <c:smooth val="0"/>
          <c:extLst>
            <c:ext xmlns:c16="http://schemas.microsoft.com/office/drawing/2014/chart" uri="{C3380CC4-5D6E-409C-BE32-E72D297353CC}">
              <c16:uniqueId val="{00000001-FAB3-44AC-826E-8151FF57A80C}"/>
            </c:ext>
          </c:extLst>
        </c:ser>
        <c:ser>
          <c:idx val="2"/>
          <c:order val="2"/>
          <c:tx>
            <c:strRef>
              <c:f>Grafdata!$A$27</c:f>
              <c:strCache>
                <c:ptCount val="1"/>
                <c:pt idx="0">
                  <c:v>Norrköpings kommun</c:v>
                </c:pt>
              </c:strCache>
            </c:strRef>
          </c:tx>
          <c:spPr>
            <a:ln w="28575" cap="rnd">
              <a:solidFill>
                <a:schemeClr val="accent3"/>
              </a:solidFill>
              <a:prstDash val="sysDash"/>
              <a:round/>
            </a:ln>
            <a:effectLst/>
          </c:spPr>
          <c:marker>
            <c:symbol val="none"/>
          </c:marker>
          <c:cat>
            <c:strRef>
              <c:f>Grafdata!$B$20:$AP$20</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Grafdata!$B$27:$AP$27</c:f>
              <c:numCache>
                <c:formatCode>General</c:formatCode>
                <c:ptCount val="41"/>
                <c:pt idx="0">
                  <c:v>20</c:v>
                </c:pt>
                <c:pt idx="1">
                  <c:v>21.25</c:v>
                </c:pt>
                <c:pt idx="2">
                  <c:v>22.75</c:v>
                </c:pt>
                <c:pt idx="3">
                  <c:v>23.75</c:v>
                </c:pt>
                <c:pt idx="4">
                  <c:v>24.25</c:v>
                </c:pt>
                <c:pt idx="5">
                  <c:v>28.25</c:v>
                </c:pt>
                <c:pt idx="6">
                  <c:v>23.75</c:v>
                </c:pt>
                <c:pt idx="7">
                  <c:v>24.5</c:v>
                </c:pt>
                <c:pt idx="8">
                  <c:v>26.25</c:v>
                </c:pt>
                <c:pt idx="9">
                  <c:v>21.5</c:v>
                </c:pt>
                <c:pt idx="10">
                  <c:v>24.75</c:v>
                </c:pt>
                <c:pt idx="11">
                  <c:v>28.25</c:v>
                </c:pt>
                <c:pt idx="12">
                  <c:v>25.75</c:v>
                </c:pt>
                <c:pt idx="13">
                  <c:v>25.5</c:v>
                </c:pt>
                <c:pt idx="14">
                  <c:v>23.75</c:v>
                </c:pt>
                <c:pt idx="15">
                  <c:v>18.25</c:v>
                </c:pt>
                <c:pt idx="16">
                  <c:v>17</c:v>
                </c:pt>
                <c:pt idx="17">
                  <c:v>18</c:v>
                </c:pt>
                <c:pt idx="18">
                  <c:v>16</c:v>
                </c:pt>
                <c:pt idx="19">
                  <c:v>15.5</c:v>
                </c:pt>
                <c:pt idx="20">
                  <c:v>16.5</c:v>
                </c:pt>
                <c:pt idx="21">
                  <c:v>14.75</c:v>
                </c:pt>
                <c:pt idx="22">
                  <c:v>18.25</c:v>
                </c:pt>
                <c:pt idx="23">
                  <c:v>15.75</c:v>
                </c:pt>
                <c:pt idx="24">
                  <c:v>15</c:v>
                </c:pt>
                <c:pt idx="25">
                  <c:v>16.25</c:v>
                </c:pt>
                <c:pt idx="26">
                  <c:v>16</c:v>
                </c:pt>
                <c:pt idx="27">
                  <c:v>22</c:v>
                </c:pt>
                <c:pt idx="28">
                  <c:v>22.25</c:v>
                </c:pt>
                <c:pt idx="29">
                  <c:v>21.75</c:v>
                </c:pt>
                <c:pt idx="30">
                  <c:v>20.75</c:v>
                </c:pt>
                <c:pt idx="31">
                  <c:v>19</c:v>
                </c:pt>
                <c:pt idx="32">
                  <c:v>18.5</c:v>
                </c:pt>
                <c:pt idx="33">
                  <c:v>19.5</c:v>
                </c:pt>
                <c:pt idx="34">
                  <c:v>20.75</c:v>
                </c:pt>
                <c:pt idx="35">
                  <c:v>19.75</c:v>
                </c:pt>
                <c:pt idx="36">
                  <c:v>21</c:v>
                </c:pt>
                <c:pt idx="37">
                  <c:v>20.25</c:v>
                </c:pt>
                <c:pt idx="38">
                  <c:v>18.25</c:v>
                </c:pt>
                <c:pt idx="39">
                  <c:v>18.75</c:v>
                </c:pt>
                <c:pt idx="40">
                  <c:v>17.25</c:v>
                </c:pt>
              </c:numCache>
            </c:numRef>
          </c:val>
          <c:smooth val="0"/>
          <c:extLst>
            <c:ext xmlns:c16="http://schemas.microsoft.com/office/drawing/2014/chart" uri="{C3380CC4-5D6E-409C-BE32-E72D297353CC}">
              <c16:uniqueId val="{00000002-FAB3-44AC-826E-8151FF57A80C}"/>
            </c:ext>
          </c:extLst>
        </c:ser>
        <c:dLbls>
          <c:showLegendKey val="0"/>
          <c:showVal val="0"/>
          <c:showCatName val="0"/>
          <c:showSerName val="0"/>
          <c:showPercent val="0"/>
          <c:showBubbleSize val="0"/>
        </c:dLbls>
        <c:smooth val="0"/>
        <c:axId val="772784184"/>
        <c:axId val="772785824"/>
      </c:lineChart>
      <c:catAx>
        <c:axId val="772784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5824"/>
        <c:crosses val="autoZero"/>
        <c:auto val="1"/>
        <c:lblAlgn val="ctr"/>
        <c:lblOffset val="100"/>
        <c:noMultiLvlLbl val="0"/>
      </c:catAx>
      <c:valAx>
        <c:axId val="772785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4184"/>
        <c:crosses val="autoZero"/>
        <c:crossBetween val="between"/>
      </c:valAx>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txPr>
    <a:bodyPr/>
    <a:lstStyle/>
    <a:p>
      <a:pPr>
        <a:defRPr/>
      </a:pPr>
      <a:endParaRPr lang="sv-S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Grafdata!$A$14</c:f>
              <c:strCache>
                <c:ptCount val="1"/>
                <c:pt idx="0">
                  <c:v>Sverige</c:v>
                </c:pt>
              </c:strCache>
            </c:strRef>
          </c:tx>
          <c:spPr>
            <a:ln w="28575" cap="rnd">
              <a:solidFill>
                <a:schemeClr val="accent1"/>
              </a:solidFill>
              <a:prstDash val="sysDash"/>
              <a:round/>
            </a:ln>
            <a:effectLst/>
          </c:spPr>
          <c:marker>
            <c:symbol val="none"/>
          </c:marker>
          <c:cat>
            <c:strRef>
              <c:f>Grafdata!$B$13:$AP$13</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Grafdata!$B$14:$AP$14</c:f>
              <c:numCache>
                <c:formatCode>General</c:formatCode>
                <c:ptCount val="41"/>
                <c:pt idx="0">
                  <c:v>100</c:v>
                </c:pt>
                <c:pt idx="1">
                  <c:v>102.35204025817744</c:v>
                </c:pt>
                <c:pt idx="2">
                  <c:v>103.60792035882288</c:v>
                </c:pt>
                <c:pt idx="3">
                  <c:v>101.62126681982278</c:v>
                </c:pt>
                <c:pt idx="4">
                  <c:v>100.8314188819604</c:v>
                </c:pt>
                <c:pt idx="5">
                  <c:v>103.19002297341648</c:v>
                </c:pt>
                <c:pt idx="6">
                  <c:v>104.72158407176458</c:v>
                </c:pt>
                <c:pt idx="7">
                  <c:v>103.00185975276229</c:v>
                </c:pt>
                <c:pt idx="8">
                  <c:v>101.94508259490209</c:v>
                </c:pt>
                <c:pt idx="9">
                  <c:v>104.55311235094629</c:v>
                </c:pt>
                <c:pt idx="10">
                  <c:v>106.74105677715787</c:v>
                </c:pt>
                <c:pt idx="11">
                  <c:v>104.42402362979981</c:v>
                </c:pt>
                <c:pt idx="12">
                  <c:v>103.70637785800241</c:v>
                </c:pt>
                <c:pt idx="13">
                  <c:v>105.822120118149</c:v>
                </c:pt>
                <c:pt idx="14">
                  <c:v>107.74094737993654</c:v>
                </c:pt>
                <c:pt idx="15">
                  <c:v>106.05623017175364</c:v>
                </c:pt>
                <c:pt idx="16">
                  <c:v>105.27075812055574</c:v>
                </c:pt>
                <c:pt idx="17">
                  <c:v>107.96411771141013</c:v>
                </c:pt>
                <c:pt idx="18">
                  <c:v>108.81960398205885</c:v>
                </c:pt>
                <c:pt idx="19">
                  <c:v>107.66655726944536</c:v>
                </c:pt>
                <c:pt idx="20">
                  <c:v>107.74313532436275</c:v>
                </c:pt>
                <c:pt idx="21">
                  <c:v>110.13893447106443</c:v>
                </c:pt>
                <c:pt idx="22">
                  <c:v>111.66830762498633</c:v>
                </c:pt>
                <c:pt idx="23">
                  <c:v>109.94858330598403</c:v>
                </c:pt>
                <c:pt idx="24">
                  <c:v>109.7713598074609</c:v>
                </c:pt>
                <c:pt idx="25">
                  <c:v>112.02494256645882</c:v>
                </c:pt>
                <c:pt idx="26">
                  <c:v>112.93293950333661</c:v>
                </c:pt>
                <c:pt idx="27">
                  <c:v>111.38606279400503</c:v>
                </c:pt>
                <c:pt idx="28">
                  <c:v>110.54589213433979</c:v>
                </c:pt>
                <c:pt idx="29">
                  <c:v>112.58068045071656</c:v>
                </c:pt>
                <c:pt idx="30">
                  <c:v>113.74466688546111</c:v>
                </c:pt>
                <c:pt idx="31">
                  <c:v>112.23936112022754</c:v>
                </c:pt>
                <c:pt idx="32">
                  <c:v>110.61153046712613</c:v>
                </c:pt>
                <c:pt idx="33">
                  <c:v>110.43868285745542</c:v>
                </c:pt>
                <c:pt idx="34">
                  <c:v>111.49108412646319</c:v>
                </c:pt>
                <c:pt idx="35">
                  <c:v>110.68592057761732</c:v>
                </c:pt>
                <c:pt idx="36">
                  <c:v>107.67749699157642</c:v>
                </c:pt>
                <c:pt idx="37">
                  <c:v>111.02505196368013</c:v>
                </c:pt>
                <c:pt idx="38">
                  <c:v>112.76884367137075</c:v>
                </c:pt>
                <c:pt idx="39">
                  <c:v>111.23071873974401</c:v>
                </c:pt>
                <c:pt idx="40">
                  <c:v>111.05349524122087</c:v>
                </c:pt>
              </c:numCache>
            </c:numRef>
          </c:val>
          <c:smooth val="0"/>
          <c:extLst>
            <c:ext xmlns:c16="http://schemas.microsoft.com/office/drawing/2014/chart" uri="{C3380CC4-5D6E-409C-BE32-E72D297353CC}">
              <c16:uniqueId val="{00000000-9D0F-4406-9DDB-93C031D193BC}"/>
            </c:ext>
          </c:extLst>
        </c:ser>
        <c:ser>
          <c:idx val="1"/>
          <c:order val="1"/>
          <c:tx>
            <c:strRef>
              <c:f>Grafdata!$A$15</c:f>
              <c:strCache>
                <c:ptCount val="1"/>
                <c:pt idx="0">
                  <c:v>Stockholmsregionen</c:v>
                </c:pt>
              </c:strCache>
            </c:strRef>
          </c:tx>
          <c:spPr>
            <a:ln w="28575" cap="rnd">
              <a:solidFill>
                <a:schemeClr val="accent6"/>
              </a:solidFill>
              <a:prstDash val="sysDot"/>
              <a:round/>
            </a:ln>
            <a:effectLst/>
          </c:spPr>
          <c:marker>
            <c:symbol val="none"/>
          </c:marker>
          <c:cat>
            <c:strRef>
              <c:f>Grafdata!$B$13:$AP$13</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Grafdata!$B$15:$AP$15</c:f>
              <c:numCache>
                <c:formatCode>General</c:formatCode>
                <c:ptCount val="41"/>
                <c:pt idx="0">
                  <c:v>100</c:v>
                </c:pt>
                <c:pt idx="1">
                  <c:v>101.75969998557623</c:v>
                </c:pt>
                <c:pt idx="2">
                  <c:v>102.85109861051012</c:v>
                </c:pt>
                <c:pt idx="3">
                  <c:v>101.86547430164912</c:v>
                </c:pt>
                <c:pt idx="4">
                  <c:v>101.00485600269243</c:v>
                </c:pt>
                <c:pt idx="5">
                  <c:v>103.14438194143949</c:v>
                </c:pt>
                <c:pt idx="6">
                  <c:v>104.25982018366268</c:v>
                </c:pt>
                <c:pt idx="7">
                  <c:v>103.55305543535746</c:v>
                </c:pt>
                <c:pt idx="8">
                  <c:v>102.37511418818212</c:v>
                </c:pt>
                <c:pt idx="9">
                  <c:v>104.61560651954422</c:v>
                </c:pt>
                <c:pt idx="10">
                  <c:v>106.54839174960334</c:v>
                </c:pt>
                <c:pt idx="11">
                  <c:v>105.07716717149863</c:v>
                </c:pt>
                <c:pt idx="12">
                  <c:v>104.42809750468773</c:v>
                </c:pt>
                <c:pt idx="13">
                  <c:v>106.22145295446896</c:v>
                </c:pt>
                <c:pt idx="14">
                  <c:v>107.36093081398144</c:v>
                </c:pt>
                <c:pt idx="15">
                  <c:v>106.74551661089474</c:v>
                </c:pt>
                <c:pt idx="16">
                  <c:v>106.00028847492668</c:v>
                </c:pt>
                <c:pt idx="17">
                  <c:v>108.78888408096543</c:v>
                </c:pt>
                <c:pt idx="18">
                  <c:v>109.1879417279677</c:v>
                </c:pt>
                <c:pt idx="19">
                  <c:v>108.35617096975817</c:v>
                </c:pt>
                <c:pt idx="20">
                  <c:v>108.08692725611809</c:v>
                </c:pt>
                <c:pt idx="21">
                  <c:v>110.63512668878312</c:v>
                </c:pt>
                <c:pt idx="22">
                  <c:v>111.97653733352566</c:v>
                </c:pt>
                <c:pt idx="23">
                  <c:v>111.00533679503822</c:v>
                </c:pt>
                <c:pt idx="24">
                  <c:v>110.98129717774893</c:v>
                </c:pt>
                <c:pt idx="25">
                  <c:v>112.88523486706092</c:v>
                </c:pt>
                <c:pt idx="26">
                  <c:v>114.20741381797201</c:v>
                </c:pt>
                <c:pt idx="27">
                  <c:v>112.86119524977163</c:v>
                </c:pt>
                <c:pt idx="28">
                  <c:v>112.65445454108371</c:v>
                </c:pt>
                <c:pt idx="29">
                  <c:v>114.05836819077841</c:v>
                </c:pt>
                <c:pt idx="30">
                  <c:v>115.37093129477378</c:v>
                </c:pt>
                <c:pt idx="31">
                  <c:v>114.07759988460984</c:v>
                </c:pt>
                <c:pt idx="32">
                  <c:v>113.11120726958026</c:v>
                </c:pt>
                <c:pt idx="33">
                  <c:v>112.49579306697437</c:v>
                </c:pt>
                <c:pt idx="34">
                  <c:v>112.73138131640944</c:v>
                </c:pt>
                <c:pt idx="35">
                  <c:v>111.96211356315207</c:v>
                </c:pt>
                <c:pt idx="36">
                  <c:v>110.12548680225011</c:v>
                </c:pt>
                <c:pt idx="37">
                  <c:v>112.80350016827732</c:v>
                </c:pt>
                <c:pt idx="38">
                  <c:v>115.1016875811337</c:v>
                </c:pt>
                <c:pt idx="39">
                  <c:v>112.81311601519303</c:v>
                </c:pt>
                <c:pt idx="40">
                  <c:v>112.64483869416799</c:v>
                </c:pt>
              </c:numCache>
            </c:numRef>
          </c:val>
          <c:smooth val="0"/>
          <c:extLst>
            <c:ext xmlns:c16="http://schemas.microsoft.com/office/drawing/2014/chart" uri="{C3380CC4-5D6E-409C-BE32-E72D297353CC}">
              <c16:uniqueId val="{00000001-9D0F-4406-9DDB-93C031D193BC}"/>
            </c:ext>
          </c:extLst>
        </c:ser>
        <c:ser>
          <c:idx val="2"/>
          <c:order val="2"/>
          <c:tx>
            <c:strRef>
              <c:f>Grafdata!$A$18</c:f>
              <c:strCache>
                <c:ptCount val="1"/>
                <c:pt idx="0">
                  <c:v>Östergötlands län</c:v>
                </c:pt>
              </c:strCache>
            </c:strRef>
          </c:tx>
          <c:spPr>
            <a:ln w="28575" cap="rnd">
              <a:solidFill>
                <a:schemeClr val="accent2"/>
              </a:solidFill>
              <a:round/>
            </a:ln>
            <a:effectLst/>
          </c:spPr>
          <c:marker>
            <c:symbol val="none"/>
          </c:marker>
          <c:cat>
            <c:strRef>
              <c:f>Grafdata!$B$13:$AP$13</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Grafdata!$B$18:$AP$18</c:f>
              <c:numCache>
                <c:formatCode>General</c:formatCode>
                <c:ptCount val="41"/>
                <c:pt idx="0">
                  <c:v>100</c:v>
                </c:pt>
                <c:pt idx="1">
                  <c:v>100.35070140280561</c:v>
                </c:pt>
                <c:pt idx="2">
                  <c:v>102.75551102204409</c:v>
                </c:pt>
                <c:pt idx="3">
                  <c:v>100.95190380761522</c:v>
                </c:pt>
                <c:pt idx="4">
                  <c:v>100.25050100200401</c:v>
                </c:pt>
                <c:pt idx="5">
                  <c:v>102.20440881763527</c:v>
                </c:pt>
                <c:pt idx="6">
                  <c:v>104.80961923847696</c:v>
                </c:pt>
                <c:pt idx="7">
                  <c:v>101.90380761523046</c:v>
                </c:pt>
                <c:pt idx="8">
                  <c:v>100.70140280561122</c:v>
                </c:pt>
                <c:pt idx="9">
                  <c:v>104.20841683366733</c:v>
                </c:pt>
                <c:pt idx="10">
                  <c:v>108.31663326653306</c:v>
                </c:pt>
                <c:pt idx="11">
                  <c:v>103.45691382765531</c:v>
                </c:pt>
                <c:pt idx="12">
                  <c:v>102.25450901803607</c:v>
                </c:pt>
                <c:pt idx="13">
                  <c:v>105.01002004008016</c:v>
                </c:pt>
                <c:pt idx="14">
                  <c:v>107.86573146292585</c:v>
                </c:pt>
                <c:pt idx="15">
                  <c:v>105.26052104208416</c:v>
                </c:pt>
                <c:pt idx="16">
                  <c:v>105.31062124248497</c:v>
                </c:pt>
                <c:pt idx="17">
                  <c:v>108.16633266533066</c:v>
                </c:pt>
                <c:pt idx="18">
                  <c:v>108.56713426853707</c:v>
                </c:pt>
                <c:pt idx="19">
                  <c:v>106.66332665330661</c:v>
                </c:pt>
                <c:pt idx="20">
                  <c:v>106.36272545090181</c:v>
                </c:pt>
                <c:pt idx="21">
                  <c:v>107.76553106212425</c:v>
                </c:pt>
                <c:pt idx="22">
                  <c:v>111.32264529058116</c:v>
                </c:pt>
                <c:pt idx="23">
                  <c:v>108.61723446893788</c:v>
                </c:pt>
                <c:pt idx="24">
                  <c:v>106.66332665330661</c:v>
                </c:pt>
                <c:pt idx="25">
                  <c:v>109.21843687374749</c:v>
                </c:pt>
                <c:pt idx="26">
                  <c:v>116.83366733466934</c:v>
                </c:pt>
                <c:pt idx="27">
                  <c:v>112.4749498997996</c:v>
                </c:pt>
                <c:pt idx="28">
                  <c:v>110.92184368737475</c:v>
                </c:pt>
                <c:pt idx="29">
                  <c:v>113.02605210420842</c:v>
                </c:pt>
                <c:pt idx="30">
                  <c:v>117.03406813627255</c:v>
                </c:pt>
                <c:pt idx="31">
                  <c:v>115.78156312625251</c:v>
                </c:pt>
                <c:pt idx="32">
                  <c:v>111.52304609218437</c:v>
                </c:pt>
                <c:pt idx="33">
                  <c:v>111.52304609218437</c:v>
                </c:pt>
                <c:pt idx="34">
                  <c:v>114.52905811623246</c:v>
                </c:pt>
                <c:pt idx="35">
                  <c:v>111.47294589178357</c:v>
                </c:pt>
                <c:pt idx="36">
                  <c:v>105.86172344689379</c:v>
                </c:pt>
                <c:pt idx="37">
                  <c:v>113.57715430861724</c:v>
                </c:pt>
                <c:pt idx="38">
                  <c:v>116.18236472945891</c:v>
                </c:pt>
                <c:pt idx="39">
                  <c:v>111.52304609218437</c:v>
                </c:pt>
                <c:pt idx="40">
                  <c:v>108.21643286573146</c:v>
                </c:pt>
              </c:numCache>
            </c:numRef>
          </c:val>
          <c:smooth val="0"/>
          <c:extLst>
            <c:ext xmlns:c16="http://schemas.microsoft.com/office/drawing/2014/chart" uri="{C3380CC4-5D6E-409C-BE32-E72D297353CC}">
              <c16:uniqueId val="{00000002-9D0F-4406-9DDB-93C031D193BC}"/>
            </c:ext>
          </c:extLst>
        </c:ser>
        <c:dLbls>
          <c:showLegendKey val="0"/>
          <c:showVal val="0"/>
          <c:showCatName val="0"/>
          <c:showSerName val="0"/>
          <c:showPercent val="0"/>
          <c:showBubbleSize val="0"/>
        </c:dLbls>
        <c:smooth val="0"/>
        <c:axId val="734920512"/>
        <c:axId val="734924120"/>
      </c:lineChart>
      <c:catAx>
        <c:axId val="734920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34924120"/>
        <c:crosses val="autoZero"/>
        <c:auto val="1"/>
        <c:lblAlgn val="ctr"/>
        <c:lblOffset val="100"/>
        <c:noMultiLvlLbl val="0"/>
      </c:catAx>
      <c:valAx>
        <c:axId val="734924120"/>
        <c:scaling>
          <c:orientation val="minMax"/>
          <c:min val="9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34920512"/>
        <c:crosses val="autoZero"/>
        <c:crossBetween val="between"/>
      </c:valAx>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chart>
  <c:txPr>
    <a:bodyPr/>
    <a:lstStyle/>
    <a:p>
      <a:pPr>
        <a:defRPr/>
      </a:pPr>
      <a:endParaRPr lang="sv-S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Grafdata!$A$21</c:f>
              <c:strCache>
                <c:ptCount val="1"/>
                <c:pt idx="0">
                  <c:v>Sverige</c:v>
                </c:pt>
              </c:strCache>
            </c:strRef>
          </c:tx>
          <c:spPr>
            <a:ln w="28575" cap="rnd">
              <a:solidFill>
                <a:schemeClr val="accent1"/>
              </a:solidFill>
              <a:prstDash val="sysDash"/>
              <a:round/>
            </a:ln>
            <a:effectLst/>
          </c:spPr>
          <c:marker>
            <c:symbol val="none"/>
          </c:marker>
          <c:cat>
            <c:strRef>
              <c:f>Grafdata!$B$20:$AP$20</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Grafdata!$B$21:$AP$21</c:f>
              <c:numCache>
                <c:formatCode>General</c:formatCode>
                <c:ptCount val="41"/>
                <c:pt idx="0">
                  <c:v>100</c:v>
                </c:pt>
                <c:pt idx="1">
                  <c:v>81.277435010938873</c:v>
                </c:pt>
                <c:pt idx="2">
                  <c:v>62.666366843281381</c:v>
                </c:pt>
                <c:pt idx="3">
                  <c:v>67.285989346900337</c:v>
                </c:pt>
                <c:pt idx="4">
                  <c:v>96.571238504818254</c:v>
                </c:pt>
                <c:pt idx="5">
                  <c:v>82.917094149227722</c:v>
                </c:pt>
                <c:pt idx="6">
                  <c:v>64.052581526194729</c:v>
                </c:pt>
                <c:pt idx="7">
                  <c:v>70.083247836821116</c:v>
                </c:pt>
                <c:pt idx="8">
                  <c:v>99.748429440782544</c:v>
                </c:pt>
                <c:pt idx="9">
                  <c:v>96.913693027700873</c:v>
                </c:pt>
                <c:pt idx="10">
                  <c:v>80.299729690479197</c:v>
                </c:pt>
                <c:pt idx="11">
                  <c:v>95.727516759658769</c:v>
                </c:pt>
                <c:pt idx="12">
                  <c:v>140.75724143746575</c:v>
                </c:pt>
                <c:pt idx="13">
                  <c:v>125.98812886783878</c:v>
                </c:pt>
                <c:pt idx="14">
                  <c:v>104.4439447388023</c:v>
                </c:pt>
                <c:pt idx="15">
                  <c:v>133.81305074979269</c:v>
                </c:pt>
                <c:pt idx="16">
                  <c:v>171.23897329229501</c:v>
                </c:pt>
                <c:pt idx="17">
                  <c:v>165.51422052946936</c:v>
                </c:pt>
                <c:pt idx="18">
                  <c:v>127.72523060634595</c:v>
                </c:pt>
                <c:pt idx="19">
                  <c:v>144.40196946486211</c:v>
                </c:pt>
                <c:pt idx="20">
                  <c:v>179.70851545261618</c:v>
                </c:pt>
                <c:pt idx="21">
                  <c:v>154.05862484130441</c:v>
                </c:pt>
                <c:pt idx="22">
                  <c:v>121.81449364983439</c:v>
                </c:pt>
                <c:pt idx="23">
                  <c:v>143.48422882145985</c:v>
                </c:pt>
                <c:pt idx="24">
                  <c:v>189.33753086072736</c:v>
                </c:pt>
                <c:pt idx="25">
                  <c:v>166.48958347973146</c:v>
                </c:pt>
                <c:pt idx="26">
                  <c:v>121.40738970949924</c:v>
                </c:pt>
                <c:pt idx="27">
                  <c:v>140.99288387933981</c:v>
                </c:pt>
                <c:pt idx="28">
                  <c:v>175.09123531919479</c:v>
                </c:pt>
                <c:pt idx="29">
                  <c:v>139.01077021816835</c:v>
                </c:pt>
                <c:pt idx="30">
                  <c:v>102.33346919080479</c:v>
                </c:pt>
                <c:pt idx="31">
                  <c:v>117.56777648166627</c:v>
                </c:pt>
                <c:pt idx="32">
                  <c:v>166.02907349889205</c:v>
                </c:pt>
                <c:pt idx="33">
                  <c:v>88.075461798284451</c:v>
                </c:pt>
                <c:pt idx="34">
                  <c:v>74.169278409436942</c:v>
                </c:pt>
                <c:pt idx="35">
                  <c:v>118.55438280887665</c:v>
                </c:pt>
                <c:pt idx="36">
                  <c:v>145.63311924069728</c:v>
                </c:pt>
                <c:pt idx="37">
                  <c:v>146.38080380775699</c:v>
                </c:pt>
                <c:pt idx="38">
                  <c:v>138.13191292004552</c:v>
                </c:pt>
                <c:pt idx="39">
                  <c:v>189.16232156995019</c:v>
                </c:pt>
                <c:pt idx="40">
                  <c:v>236.51146121737665</c:v>
                </c:pt>
              </c:numCache>
            </c:numRef>
          </c:val>
          <c:smooth val="0"/>
          <c:extLst>
            <c:ext xmlns:c16="http://schemas.microsoft.com/office/drawing/2014/chart" uri="{C3380CC4-5D6E-409C-BE32-E72D297353CC}">
              <c16:uniqueId val="{00000000-9234-4E1C-A92A-32B48FD7D4D1}"/>
            </c:ext>
          </c:extLst>
        </c:ser>
        <c:ser>
          <c:idx val="1"/>
          <c:order val="1"/>
          <c:tx>
            <c:strRef>
              <c:f>Grafdata!$A$26</c:f>
              <c:strCache>
                <c:ptCount val="1"/>
                <c:pt idx="0">
                  <c:v>Östergötlands län</c:v>
                </c:pt>
              </c:strCache>
            </c:strRef>
          </c:tx>
          <c:spPr>
            <a:ln w="28575" cap="rnd">
              <a:solidFill>
                <a:schemeClr val="accent2"/>
              </a:solidFill>
              <a:round/>
            </a:ln>
            <a:effectLst/>
          </c:spPr>
          <c:marker>
            <c:symbol val="none"/>
          </c:marker>
          <c:cat>
            <c:strRef>
              <c:f>Grafdata!$B$20:$AP$20</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Grafdata!$B$26:$AP$26</c:f>
              <c:numCache>
                <c:formatCode>General</c:formatCode>
                <c:ptCount val="41"/>
                <c:pt idx="0">
                  <c:v>100</c:v>
                </c:pt>
                <c:pt idx="1">
                  <c:v>75.469791877146903</c:v>
                </c:pt>
                <c:pt idx="2">
                  <c:v>61.204283693675492</c:v>
                </c:pt>
                <c:pt idx="3">
                  <c:v>61.618508789654477</c:v>
                </c:pt>
                <c:pt idx="4">
                  <c:v>96.726611436653869</c:v>
                </c:pt>
                <c:pt idx="5">
                  <c:v>81.612446958981607</c:v>
                </c:pt>
                <c:pt idx="6">
                  <c:v>56.031521519498888</c:v>
                </c:pt>
                <c:pt idx="7">
                  <c:v>67.316629622145882</c:v>
                </c:pt>
                <c:pt idx="8">
                  <c:v>97.130733481511413</c:v>
                </c:pt>
                <c:pt idx="9">
                  <c:v>83.521923620933521</c:v>
                </c:pt>
                <c:pt idx="10">
                  <c:v>71.388159224085669</c:v>
                </c:pt>
                <c:pt idx="11">
                  <c:v>87.320670842594467</c:v>
                </c:pt>
                <c:pt idx="12">
                  <c:v>146.67609618104669</c:v>
                </c:pt>
                <c:pt idx="13">
                  <c:v>107.65811275005052</c:v>
                </c:pt>
                <c:pt idx="14">
                  <c:v>97.635886037583347</c:v>
                </c:pt>
                <c:pt idx="15">
                  <c:v>123.67144877753081</c:v>
                </c:pt>
                <c:pt idx="16">
                  <c:v>172.6005253586583</c:v>
                </c:pt>
                <c:pt idx="17">
                  <c:v>153.57648009698929</c:v>
                </c:pt>
                <c:pt idx="18">
                  <c:v>106.13255203071327</c:v>
                </c:pt>
                <c:pt idx="19">
                  <c:v>127.03576480096989</c:v>
                </c:pt>
                <c:pt idx="20">
                  <c:v>211.20428369367548</c:v>
                </c:pt>
                <c:pt idx="21">
                  <c:v>157.40553647201455</c:v>
                </c:pt>
                <c:pt idx="22">
                  <c:v>107.59749444332188</c:v>
                </c:pt>
                <c:pt idx="23">
                  <c:v>127.7429783794706</c:v>
                </c:pt>
                <c:pt idx="24">
                  <c:v>282.13780561729641</c:v>
                </c:pt>
                <c:pt idx="25">
                  <c:v>235.3202667205496</c:v>
                </c:pt>
                <c:pt idx="26">
                  <c:v>116.9024045261669</c:v>
                </c:pt>
                <c:pt idx="27">
                  <c:v>167.50858759345323</c:v>
                </c:pt>
                <c:pt idx="28">
                  <c:v>226.22752071125481</c:v>
                </c:pt>
                <c:pt idx="29">
                  <c:v>183.81491210345524</c:v>
                </c:pt>
                <c:pt idx="30">
                  <c:v>112.68943220852698</c:v>
                </c:pt>
                <c:pt idx="31">
                  <c:v>137.83592644978785</c:v>
                </c:pt>
                <c:pt idx="32">
                  <c:v>207.85007072135784</c:v>
                </c:pt>
                <c:pt idx="33">
                  <c:v>91.200242473226908</c:v>
                </c:pt>
                <c:pt idx="34">
                  <c:v>63.901798343099614</c:v>
                </c:pt>
                <c:pt idx="35">
                  <c:v>145.74661547787431</c:v>
                </c:pt>
                <c:pt idx="36">
                  <c:v>156.42554051323501</c:v>
                </c:pt>
                <c:pt idx="37">
                  <c:v>159.69892907658112</c:v>
                </c:pt>
                <c:pt idx="38">
                  <c:v>129.61204283693675</c:v>
                </c:pt>
                <c:pt idx="39">
                  <c:v>193.73610830470801</c:v>
                </c:pt>
                <c:pt idx="40">
                  <c:v>234.47161042634875</c:v>
                </c:pt>
              </c:numCache>
            </c:numRef>
          </c:val>
          <c:smooth val="0"/>
          <c:extLst>
            <c:ext xmlns:c16="http://schemas.microsoft.com/office/drawing/2014/chart" uri="{C3380CC4-5D6E-409C-BE32-E72D297353CC}">
              <c16:uniqueId val="{00000001-9234-4E1C-A92A-32B48FD7D4D1}"/>
            </c:ext>
          </c:extLst>
        </c:ser>
        <c:ser>
          <c:idx val="2"/>
          <c:order val="2"/>
          <c:tx>
            <c:strRef>
              <c:f>Grafdata!$A$27</c:f>
              <c:strCache>
                <c:ptCount val="1"/>
                <c:pt idx="0">
                  <c:v>Linköpings kommun</c:v>
                </c:pt>
              </c:strCache>
            </c:strRef>
          </c:tx>
          <c:spPr>
            <a:ln w="28575" cap="rnd">
              <a:solidFill>
                <a:schemeClr val="accent3"/>
              </a:solidFill>
              <a:prstDash val="sysDot"/>
              <a:round/>
            </a:ln>
            <a:effectLst/>
          </c:spPr>
          <c:marker>
            <c:symbol val="none"/>
          </c:marker>
          <c:cat>
            <c:strRef>
              <c:f>Grafdata!$B$20:$AP$20</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Grafdata!$B$27:$AP$27</c:f>
              <c:numCache>
                <c:formatCode>General</c:formatCode>
                <c:ptCount val="41"/>
                <c:pt idx="0">
                  <c:v>100</c:v>
                </c:pt>
                <c:pt idx="1">
                  <c:v>102.21251819505095</c:v>
                </c:pt>
                <c:pt idx="2">
                  <c:v>82.241630276564777</c:v>
                </c:pt>
                <c:pt idx="3">
                  <c:v>86.841339155749637</c:v>
                </c:pt>
                <c:pt idx="4">
                  <c:v>96.011644832605526</c:v>
                </c:pt>
                <c:pt idx="5">
                  <c:v>90.014556040756915</c:v>
                </c:pt>
                <c:pt idx="6">
                  <c:v>73.508005822416308</c:v>
                </c:pt>
                <c:pt idx="7">
                  <c:v>83.813682678311494</c:v>
                </c:pt>
                <c:pt idx="8">
                  <c:v>99.650655021834055</c:v>
                </c:pt>
                <c:pt idx="9">
                  <c:v>96.681222707423586</c:v>
                </c:pt>
                <c:pt idx="10">
                  <c:v>84.192139737991269</c:v>
                </c:pt>
                <c:pt idx="11">
                  <c:v>93.420669577874818</c:v>
                </c:pt>
                <c:pt idx="12">
                  <c:v>141.95050946142649</c:v>
                </c:pt>
                <c:pt idx="13">
                  <c:v>121.57205240174673</c:v>
                </c:pt>
                <c:pt idx="14">
                  <c:v>103.95924308588064</c:v>
                </c:pt>
                <c:pt idx="15">
                  <c:v>135.54585152838428</c:v>
                </c:pt>
                <c:pt idx="16">
                  <c:v>162.70742358078601</c:v>
                </c:pt>
                <c:pt idx="17">
                  <c:v>168.35516739446871</c:v>
                </c:pt>
                <c:pt idx="18">
                  <c:v>129.34497816593887</c:v>
                </c:pt>
                <c:pt idx="19">
                  <c:v>154.38136826783116</c:v>
                </c:pt>
                <c:pt idx="20">
                  <c:v>191.29548762736536</c:v>
                </c:pt>
                <c:pt idx="21">
                  <c:v>178.31149927219795</c:v>
                </c:pt>
                <c:pt idx="22">
                  <c:v>135.28384279475983</c:v>
                </c:pt>
                <c:pt idx="23">
                  <c:v>144.30858806404657</c:v>
                </c:pt>
                <c:pt idx="24">
                  <c:v>197.37991266375545</c:v>
                </c:pt>
                <c:pt idx="25">
                  <c:v>198.42794759825327</c:v>
                </c:pt>
                <c:pt idx="26">
                  <c:v>137.2052401746725</c:v>
                </c:pt>
                <c:pt idx="27">
                  <c:v>198.42794759825327</c:v>
                </c:pt>
                <c:pt idx="28">
                  <c:v>232.80931586608443</c:v>
                </c:pt>
                <c:pt idx="29">
                  <c:v>192.05240174672488</c:v>
                </c:pt>
                <c:pt idx="30">
                  <c:v>150.53857350800581</c:v>
                </c:pt>
                <c:pt idx="31">
                  <c:v>169.60698689956331</c:v>
                </c:pt>
                <c:pt idx="32">
                  <c:v>188.18049490538573</c:v>
                </c:pt>
                <c:pt idx="33">
                  <c:v>140.87336244541484</c:v>
                </c:pt>
                <c:pt idx="34">
                  <c:v>93.042212518195058</c:v>
                </c:pt>
                <c:pt idx="35">
                  <c:v>177.5254730713246</c:v>
                </c:pt>
                <c:pt idx="36">
                  <c:v>200.23289665211064</c:v>
                </c:pt>
                <c:pt idx="37">
                  <c:v>242.06695778748181</c:v>
                </c:pt>
                <c:pt idx="38">
                  <c:v>173.04221251819504</c:v>
                </c:pt>
                <c:pt idx="39">
                  <c:v>222.41630276564774</c:v>
                </c:pt>
                <c:pt idx="40">
                  <c:v>258.83551673944686</c:v>
                </c:pt>
              </c:numCache>
            </c:numRef>
          </c:val>
          <c:smooth val="0"/>
          <c:extLst>
            <c:ext xmlns:c16="http://schemas.microsoft.com/office/drawing/2014/chart" uri="{C3380CC4-5D6E-409C-BE32-E72D297353CC}">
              <c16:uniqueId val="{00000002-9234-4E1C-A92A-32B48FD7D4D1}"/>
            </c:ext>
          </c:extLst>
        </c:ser>
        <c:ser>
          <c:idx val="3"/>
          <c:order val="3"/>
          <c:tx>
            <c:strRef>
              <c:f>Grafdata!$A$28</c:f>
              <c:strCache>
                <c:ptCount val="1"/>
                <c:pt idx="0">
                  <c:v>Norrköpings kommun</c:v>
                </c:pt>
              </c:strCache>
            </c:strRef>
          </c:tx>
          <c:spPr>
            <a:ln w="28575" cap="rnd">
              <a:solidFill>
                <a:schemeClr val="accent5"/>
              </a:solidFill>
              <a:prstDash val="sysDash"/>
              <a:round/>
            </a:ln>
            <a:effectLst/>
          </c:spPr>
          <c:marker>
            <c:symbol val="none"/>
          </c:marker>
          <c:cat>
            <c:strRef>
              <c:f>Grafdata!$B$20:$AP$20</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Grafdata!$B$28:$AP$28</c:f>
              <c:numCache>
                <c:formatCode>General</c:formatCode>
                <c:ptCount val="41"/>
                <c:pt idx="0">
                  <c:v>100</c:v>
                </c:pt>
                <c:pt idx="1">
                  <c:v>67.658914728682177</c:v>
                </c:pt>
                <c:pt idx="2">
                  <c:v>59.007751937984494</c:v>
                </c:pt>
                <c:pt idx="3">
                  <c:v>55.472868217054263</c:v>
                </c:pt>
                <c:pt idx="4">
                  <c:v>99.503875968992247</c:v>
                </c:pt>
                <c:pt idx="5">
                  <c:v>80.465116279069761</c:v>
                </c:pt>
                <c:pt idx="6">
                  <c:v>51.596899224806201</c:v>
                </c:pt>
                <c:pt idx="7">
                  <c:v>70.201550387596896</c:v>
                </c:pt>
                <c:pt idx="8">
                  <c:v>96.558139534883722</c:v>
                </c:pt>
                <c:pt idx="9">
                  <c:v>77.20930232558139</c:v>
                </c:pt>
                <c:pt idx="10">
                  <c:v>68.52713178294573</c:v>
                </c:pt>
                <c:pt idx="11">
                  <c:v>90.542635658914733</c:v>
                </c:pt>
                <c:pt idx="12">
                  <c:v>177.51937984496124</c:v>
                </c:pt>
                <c:pt idx="13">
                  <c:v>106.75968992248062</c:v>
                </c:pt>
                <c:pt idx="14">
                  <c:v>112.52713178294573</c:v>
                </c:pt>
                <c:pt idx="15">
                  <c:v>135.13178294573643</c:v>
                </c:pt>
                <c:pt idx="16">
                  <c:v>191.31782945736435</c:v>
                </c:pt>
                <c:pt idx="17">
                  <c:v>168.58914728682171</c:v>
                </c:pt>
                <c:pt idx="18">
                  <c:v>99.627906976744185</c:v>
                </c:pt>
                <c:pt idx="19">
                  <c:v>128.86821705426357</c:v>
                </c:pt>
                <c:pt idx="20">
                  <c:v>307.41085271317831</c:v>
                </c:pt>
                <c:pt idx="21">
                  <c:v>185.2093023255814</c:v>
                </c:pt>
                <c:pt idx="22">
                  <c:v>107.75193798449612</c:v>
                </c:pt>
                <c:pt idx="23">
                  <c:v>121.95348837209302</c:v>
                </c:pt>
                <c:pt idx="24">
                  <c:v>483.65891472868219</c:v>
                </c:pt>
                <c:pt idx="25">
                  <c:v>376.09302325581393</c:v>
                </c:pt>
                <c:pt idx="26">
                  <c:v>118.82170542635659</c:v>
                </c:pt>
                <c:pt idx="27">
                  <c:v>175.19379844961242</c:v>
                </c:pt>
                <c:pt idx="28">
                  <c:v>286.5736434108527</c:v>
                </c:pt>
                <c:pt idx="29">
                  <c:v>255.7829457364341</c:v>
                </c:pt>
                <c:pt idx="30">
                  <c:v>126.66666666666667</c:v>
                </c:pt>
                <c:pt idx="31">
                  <c:v>133.95348837209303</c:v>
                </c:pt>
                <c:pt idx="32">
                  <c:v>298.88372093023258</c:v>
                </c:pt>
                <c:pt idx="33">
                  <c:v>63.937984496124031</c:v>
                </c:pt>
                <c:pt idx="34">
                  <c:v>49.984496124031011</c:v>
                </c:pt>
                <c:pt idx="35">
                  <c:v>141.98449612403101</c:v>
                </c:pt>
                <c:pt idx="36">
                  <c:v>160.52713178294573</c:v>
                </c:pt>
                <c:pt idx="37">
                  <c:v>105.36434108527132</c:v>
                </c:pt>
                <c:pt idx="38">
                  <c:v>111.10077519379846</c:v>
                </c:pt>
                <c:pt idx="39">
                  <c:v>203.06976744186048</c:v>
                </c:pt>
                <c:pt idx="40">
                  <c:v>216.93023255813952</c:v>
                </c:pt>
              </c:numCache>
            </c:numRef>
          </c:val>
          <c:smooth val="0"/>
          <c:extLst>
            <c:ext xmlns:c16="http://schemas.microsoft.com/office/drawing/2014/chart" uri="{C3380CC4-5D6E-409C-BE32-E72D297353CC}">
              <c16:uniqueId val="{00000003-9234-4E1C-A92A-32B48FD7D4D1}"/>
            </c:ext>
          </c:extLst>
        </c:ser>
        <c:dLbls>
          <c:showLegendKey val="0"/>
          <c:showVal val="0"/>
          <c:showCatName val="0"/>
          <c:showSerName val="0"/>
          <c:showPercent val="0"/>
          <c:showBubbleSize val="0"/>
        </c:dLbls>
        <c:smooth val="0"/>
        <c:axId val="772784184"/>
        <c:axId val="772785824"/>
      </c:lineChart>
      <c:catAx>
        <c:axId val="772784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5824"/>
        <c:crosses val="autoZero"/>
        <c:auto val="1"/>
        <c:lblAlgn val="ctr"/>
        <c:lblOffset val="100"/>
        <c:noMultiLvlLbl val="0"/>
      </c:catAx>
      <c:valAx>
        <c:axId val="7727858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4184"/>
        <c:crosses val="autoZero"/>
        <c:crossBetween val="between"/>
      </c:valAx>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txPr>
    <a:bodyPr/>
    <a:lstStyle/>
    <a:p>
      <a:pPr>
        <a:defRPr/>
      </a:pPr>
      <a:endParaRPr lang="sv-S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Grafdata!$A$19</c:f>
              <c:strCache>
                <c:ptCount val="1"/>
                <c:pt idx="0">
                  <c:v>Sverige</c:v>
                </c:pt>
              </c:strCache>
            </c:strRef>
          </c:tx>
          <c:spPr>
            <a:ln w="28575" cap="rnd">
              <a:solidFill>
                <a:schemeClr val="accent1"/>
              </a:solidFill>
              <a:prstDash val="sysDash"/>
              <a:round/>
            </a:ln>
            <a:effectLst/>
          </c:spPr>
          <c:marker>
            <c:symbol val="none"/>
          </c:marker>
          <c:cat>
            <c:strRef>
              <c:f>Grafdata!$B$18:$AP$18</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Grafdata!$B$19:$AP$19</c:f>
              <c:numCache>
                <c:formatCode>General</c:formatCode>
                <c:ptCount val="41"/>
                <c:pt idx="0">
                  <c:v>100</c:v>
                </c:pt>
                <c:pt idx="1">
                  <c:v>84.04673972270993</c:v>
                </c:pt>
                <c:pt idx="2">
                  <c:v>92.317006720348729</c:v>
                </c:pt>
                <c:pt idx="3">
                  <c:v>156.34195071744264</c:v>
                </c:pt>
                <c:pt idx="4">
                  <c:v>104.15329660349943</c:v>
                </c:pt>
                <c:pt idx="5">
                  <c:v>94.175697765938125</c:v>
                </c:pt>
                <c:pt idx="6">
                  <c:v>69.479929769328564</c:v>
                </c:pt>
                <c:pt idx="7">
                  <c:v>87.909426651328928</c:v>
                </c:pt>
                <c:pt idx="8">
                  <c:v>79.245625718956234</c:v>
                </c:pt>
                <c:pt idx="9">
                  <c:v>76.206332869165109</c:v>
                </c:pt>
                <c:pt idx="10">
                  <c:v>61.68190349337047</c:v>
                </c:pt>
                <c:pt idx="11">
                  <c:v>67.86946782103287</c:v>
                </c:pt>
                <c:pt idx="12">
                  <c:v>101.47121147908216</c:v>
                </c:pt>
                <c:pt idx="13">
                  <c:v>54.325846097959676</c:v>
                </c:pt>
                <c:pt idx="14">
                  <c:v>46.721559605255194</c:v>
                </c:pt>
                <c:pt idx="15">
                  <c:v>58.678936852939394</c:v>
                </c:pt>
                <c:pt idx="16">
                  <c:v>63.764606163346855</c:v>
                </c:pt>
                <c:pt idx="17">
                  <c:v>54.350063570866382</c:v>
                </c:pt>
                <c:pt idx="18">
                  <c:v>46.158503360174365</c:v>
                </c:pt>
                <c:pt idx="19">
                  <c:v>69.346733668341713</c:v>
                </c:pt>
                <c:pt idx="20">
                  <c:v>56.596234182963009</c:v>
                </c:pt>
                <c:pt idx="21">
                  <c:v>46.624689713628385</c:v>
                </c:pt>
                <c:pt idx="22">
                  <c:v>50.977780468608103</c:v>
                </c:pt>
                <c:pt idx="23">
                  <c:v>55.1613489132409</c:v>
                </c:pt>
                <c:pt idx="24">
                  <c:v>50.354180541260519</c:v>
                </c:pt>
                <c:pt idx="25">
                  <c:v>57.94030392928498</c:v>
                </c:pt>
                <c:pt idx="26">
                  <c:v>42.628806684022521</c:v>
                </c:pt>
                <c:pt idx="27">
                  <c:v>65.635405945389593</c:v>
                </c:pt>
                <c:pt idx="28">
                  <c:v>96.440031482714772</c:v>
                </c:pt>
                <c:pt idx="29">
                  <c:v>73.039898286613791</c:v>
                </c:pt>
                <c:pt idx="30">
                  <c:v>50.517648483380761</c:v>
                </c:pt>
                <c:pt idx="31">
                  <c:v>82.666343767027911</c:v>
                </c:pt>
                <c:pt idx="32">
                  <c:v>296.05255191620756</c:v>
                </c:pt>
                <c:pt idx="33">
                  <c:v>282.60580008476114</c:v>
                </c:pt>
                <c:pt idx="34">
                  <c:v>81.994308893866929</c:v>
                </c:pt>
                <c:pt idx="35">
                  <c:v>86.886238421020764</c:v>
                </c:pt>
                <c:pt idx="36">
                  <c:v>53.562995701398556</c:v>
                </c:pt>
                <c:pt idx="37">
                  <c:v>46.497547980868198</c:v>
                </c:pt>
                <c:pt idx="38">
                  <c:v>30.477689653084699</c:v>
                </c:pt>
                <c:pt idx="39">
                  <c:v>36.447296724586792</c:v>
                </c:pt>
                <c:pt idx="40">
                  <c:v>30.822788642005207</c:v>
                </c:pt>
              </c:numCache>
            </c:numRef>
          </c:val>
          <c:smooth val="0"/>
          <c:extLst>
            <c:ext xmlns:c16="http://schemas.microsoft.com/office/drawing/2014/chart" uri="{C3380CC4-5D6E-409C-BE32-E72D297353CC}">
              <c16:uniqueId val="{00000000-D968-47FA-981C-6055F94E817F}"/>
            </c:ext>
          </c:extLst>
        </c:ser>
        <c:ser>
          <c:idx val="1"/>
          <c:order val="1"/>
          <c:tx>
            <c:strRef>
              <c:f>Grafdata!$A$24</c:f>
              <c:strCache>
                <c:ptCount val="1"/>
                <c:pt idx="0">
                  <c:v>Östergötlands län</c:v>
                </c:pt>
              </c:strCache>
            </c:strRef>
          </c:tx>
          <c:spPr>
            <a:ln w="28575" cap="rnd">
              <a:solidFill>
                <a:schemeClr val="accent2"/>
              </a:solidFill>
              <a:round/>
            </a:ln>
            <a:effectLst/>
          </c:spPr>
          <c:marker>
            <c:symbol val="none"/>
          </c:marker>
          <c:cat>
            <c:strRef>
              <c:f>Grafdata!$B$18:$AP$18</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Grafdata!$B$24:$AP$24</c:f>
              <c:numCache>
                <c:formatCode>General</c:formatCode>
                <c:ptCount val="41"/>
                <c:pt idx="0">
                  <c:v>100</c:v>
                </c:pt>
                <c:pt idx="1">
                  <c:v>99.764705882352942</c:v>
                </c:pt>
                <c:pt idx="2">
                  <c:v>191.05882352941177</c:v>
                </c:pt>
                <c:pt idx="3">
                  <c:v>320.23529411764707</c:v>
                </c:pt>
                <c:pt idx="4">
                  <c:v>233.1764705882353</c:v>
                </c:pt>
                <c:pt idx="5">
                  <c:v>110.58823529411765</c:v>
                </c:pt>
                <c:pt idx="6">
                  <c:v>113.41176470588235</c:v>
                </c:pt>
                <c:pt idx="7">
                  <c:v>155.29411764705881</c:v>
                </c:pt>
                <c:pt idx="8">
                  <c:v>288.23529411764707</c:v>
                </c:pt>
                <c:pt idx="9">
                  <c:v>166.11764705882354</c:v>
                </c:pt>
                <c:pt idx="10">
                  <c:v>112.94117647058823</c:v>
                </c:pt>
                <c:pt idx="11">
                  <c:v>90.117647058823536</c:v>
                </c:pt>
                <c:pt idx="12">
                  <c:v>187.76470588235293</c:v>
                </c:pt>
                <c:pt idx="13">
                  <c:v>62.823529411764703</c:v>
                </c:pt>
                <c:pt idx="14">
                  <c:v>107.05882352941177</c:v>
                </c:pt>
                <c:pt idx="15">
                  <c:v>70.117647058823536</c:v>
                </c:pt>
                <c:pt idx="16">
                  <c:v>82.82352941176471</c:v>
                </c:pt>
                <c:pt idx="17">
                  <c:v>48.941176470588232</c:v>
                </c:pt>
                <c:pt idx="18">
                  <c:v>57.882352941176471</c:v>
                </c:pt>
                <c:pt idx="19">
                  <c:v>101.17647058823529</c:v>
                </c:pt>
                <c:pt idx="20">
                  <c:v>116</c:v>
                </c:pt>
                <c:pt idx="21">
                  <c:v>41.176470588235297</c:v>
                </c:pt>
                <c:pt idx="22">
                  <c:v>66.352941176470594</c:v>
                </c:pt>
                <c:pt idx="23">
                  <c:v>81.882352941176464</c:v>
                </c:pt>
                <c:pt idx="24">
                  <c:v>145.64705882352942</c:v>
                </c:pt>
                <c:pt idx="25">
                  <c:v>56.705882352941174</c:v>
                </c:pt>
                <c:pt idx="26">
                  <c:v>31.294117647058822</c:v>
                </c:pt>
                <c:pt idx="27">
                  <c:v>91.529411764705884</c:v>
                </c:pt>
                <c:pt idx="28">
                  <c:v>89.647058823529406</c:v>
                </c:pt>
                <c:pt idx="29">
                  <c:v>76</c:v>
                </c:pt>
                <c:pt idx="30">
                  <c:v>92.470588235294116</c:v>
                </c:pt>
                <c:pt idx="31">
                  <c:v>110.82352941176471</c:v>
                </c:pt>
                <c:pt idx="32">
                  <c:v>351.05882352941177</c:v>
                </c:pt>
                <c:pt idx="33">
                  <c:v>398.58823529411762</c:v>
                </c:pt>
                <c:pt idx="34">
                  <c:v>51.058823529411768</c:v>
                </c:pt>
                <c:pt idx="35">
                  <c:v>133.88235294117646</c:v>
                </c:pt>
                <c:pt idx="36">
                  <c:v>98.588235294117652</c:v>
                </c:pt>
                <c:pt idx="37">
                  <c:v>30.823529411764707</c:v>
                </c:pt>
                <c:pt idx="38">
                  <c:v>49.176470588235297</c:v>
                </c:pt>
                <c:pt idx="39">
                  <c:v>21.411764705882351</c:v>
                </c:pt>
                <c:pt idx="40">
                  <c:v>60.941176470588232</c:v>
                </c:pt>
              </c:numCache>
            </c:numRef>
          </c:val>
          <c:smooth val="0"/>
          <c:extLst>
            <c:ext xmlns:c16="http://schemas.microsoft.com/office/drawing/2014/chart" uri="{C3380CC4-5D6E-409C-BE32-E72D297353CC}">
              <c16:uniqueId val="{00000001-D968-47FA-981C-6055F94E817F}"/>
            </c:ext>
          </c:extLst>
        </c:ser>
        <c:ser>
          <c:idx val="2"/>
          <c:order val="2"/>
          <c:tx>
            <c:strRef>
              <c:f>Grafdata!$A$25</c:f>
              <c:strCache>
                <c:ptCount val="1"/>
                <c:pt idx="0">
                  <c:v>Linköpings kommun</c:v>
                </c:pt>
              </c:strCache>
            </c:strRef>
          </c:tx>
          <c:spPr>
            <a:ln w="28575" cap="rnd">
              <a:solidFill>
                <a:schemeClr val="accent3"/>
              </a:solidFill>
              <a:prstDash val="sysDot"/>
              <a:round/>
            </a:ln>
            <a:effectLst/>
          </c:spPr>
          <c:marker>
            <c:symbol val="none"/>
          </c:marker>
          <c:cat>
            <c:strRef>
              <c:f>Grafdata!$B$18:$AP$18</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Grafdata!$B$25:$AP$25</c:f>
              <c:numCache>
                <c:formatCode>General</c:formatCode>
                <c:ptCount val="41"/>
                <c:pt idx="0">
                  <c:v>100</c:v>
                </c:pt>
                <c:pt idx="1">
                  <c:v>153.125</c:v>
                </c:pt>
                <c:pt idx="2">
                  <c:v>196.875</c:v>
                </c:pt>
                <c:pt idx="3">
                  <c:v>258.33333333333331</c:v>
                </c:pt>
                <c:pt idx="4">
                  <c:v>161.45833333333334</c:v>
                </c:pt>
                <c:pt idx="5">
                  <c:v>138.54166666666666</c:v>
                </c:pt>
                <c:pt idx="6">
                  <c:v>139.58333333333334</c:v>
                </c:pt>
                <c:pt idx="7">
                  <c:v>121.875</c:v>
                </c:pt>
                <c:pt idx="8">
                  <c:v>195.83333333333334</c:v>
                </c:pt>
                <c:pt idx="9">
                  <c:v>301.04166666666669</c:v>
                </c:pt>
                <c:pt idx="10">
                  <c:v>48.958333333333336</c:v>
                </c:pt>
                <c:pt idx="11">
                  <c:v>69.791666666666671</c:v>
                </c:pt>
                <c:pt idx="12">
                  <c:v>451.04166666666669</c:v>
                </c:pt>
                <c:pt idx="13">
                  <c:v>125</c:v>
                </c:pt>
                <c:pt idx="14">
                  <c:v>85.416666666666671</c:v>
                </c:pt>
                <c:pt idx="15">
                  <c:v>85.416666666666671</c:v>
                </c:pt>
                <c:pt idx="16">
                  <c:v>98.958333333333329</c:v>
                </c:pt>
                <c:pt idx="17">
                  <c:v>10.416666666666666</c:v>
                </c:pt>
                <c:pt idx="18">
                  <c:v>125</c:v>
                </c:pt>
                <c:pt idx="19">
                  <c:v>313.54166666666669</c:v>
                </c:pt>
                <c:pt idx="20">
                  <c:v>125</c:v>
                </c:pt>
                <c:pt idx="21">
                  <c:v>15.625</c:v>
                </c:pt>
                <c:pt idx="22">
                  <c:v>110.41666666666667</c:v>
                </c:pt>
                <c:pt idx="23">
                  <c:v>152.08333333333334</c:v>
                </c:pt>
                <c:pt idx="24">
                  <c:v>245.83333333333334</c:v>
                </c:pt>
                <c:pt idx="25">
                  <c:v>91.666666666666671</c:v>
                </c:pt>
                <c:pt idx="26">
                  <c:v>75</c:v>
                </c:pt>
                <c:pt idx="27">
                  <c:v>121.875</c:v>
                </c:pt>
                <c:pt idx="28">
                  <c:v>145.83333333333334</c:v>
                </c:pt>
                <c:pt idx="29">
                  <c:v>198.95833333333334</c:v>
                </c:pt>
                <c:pt idx="30">
                  <c:v>300</c:v>
                </c:pt>
                <c:pt idx="31">
                  <c:v>97.916666666666671</c:v>
                </c:pt>
                <c:pt idx="32">
                  <c:v>514.58333333333337</c:v>
                </c:pt>
                <c:pt idx="33">
                  <c:v>386.45833333333331</c:v>
                </c:pt>
                <c:pt idx="34">
                  <c:v>45.833333333333336</c:v>
                </c:pt>
                <c:pt idx="35">
                  <c:v>61.458333333333336</c:v>
                </c:pt>
                <c:pt idx="36">
                  <c:v>127.08333333333333</c:v>
                </c:pt>
                <c:pt idx="37">
                  <c:v>8.3333333333333339</c:v>
                </c:pt>
                <c:pt idx="38">
                  <c:v>11.458333333333334</c:v>
                </c:pt>
                <c:pt idx="39">
                  <c:v>0</c:v>
                </c:pt>
                <c:pt idx="40">
                  <c:v>90.625</c:v>
                </c:pt>
              </c:numCache>
            </c:numRef>
          </c:val>
          <c:smooth val="0"/>
          <c:extLst>
            <c:ext xmlns:c16="http://schemas.microsoft.com/office/drawing/2014/chart" uri="{C3380CC4-5D6E-409C-BE32-E72D297353CC}">
              <c16:uniqueId val="{00000002-D968-47FA-981C-6055F94E817F}"/>
            </c:ext>
          </c:extLst>
        </c:ser>
        <c:ser>
          <c:idx val="3"/>
          <c:order val="3"/>
          <c:tx>
            <c:strRef>
              <c:f>Grafdata!$A$26</c:f>
              <c:strCache>
                <c:ptCount val="1"/>
                <c:pt idx="0">
                  <c:v>Norrköpings kommun</c:v>
                </c:pt>
              </c:strCache>
            </c:strRef>
          </c:tx>
          <c:spPr>
            <a:ln w="28575" cap="rnd">
              <a:solidFill>
                <a:schemeClr val="accent5"/>
              </a:solidFill>
              <a:prstDash val="sysDash"/>
              <a:round/>
            </a:ln>
            <a:effectLst/>
          </c:spPr>
          <c:marker>
            <c:symbol val="none"/>
          </c:marker>
          <c:val>
            <c:numRef>
              <c:f>Grafdata!$C$26:$AP$26</c:f>
              <c:numCache>
                <c:formatCode>General</c:formatCode>
                <c:ptCount val="40"/>
                <c:pt idx="0">
                  <c:v>171.21212121212122</c:v>
                </c:pt>
                <c:pt idx="1">
                  <c:v>187.12121212121212</c:v>
                </c:pt>
                <c:pt idx="2">
                  <c:v>153.78787878787878</c:v>
                </c:pt>
                <c:pt idx="3">
                  <c:v>343.18181818181819</c:v>
                </c:pt>
                <c:pt idx="4">
                  <c:v>172.72727272727272</c:v>
                </c:pt>
                <c:pt idx="5">
                  <c:v>151.5151515151515</c:v>
                </c:pt>
                <c:pt idx="6">
                  <c:v>134.84848484848484</c:v>
                </c:pt>
                <c:pt idx="7">
                  <c:v>510.60606060606062</c:v>
                </c:pt>
                <c:pt idx="8">
                  <c:v>200</c:v>
                </c:pt>
                <c:pt idx="9">
                  <c:v>146.21212121212122</c:v>
                </c:pt>
                <c:pt idx="10">
                  <c:v>93.181818181818187</c:v>
                </c:pt>
                <c:pt idx="11">
                  <c:v>140.90909090909091</c:v>
                </c:pt>
                <c:pt idx="12">
                  <c:v>46.212121212121211</c:v>
                </c:pt>
                <c:pt idx="13">
                  <c:v>209.84848484848484</c:v>
                </c:pt>
                <c:pt idx="14">
                  <c:v>93.181818181818187</c:v>
                </c:pt>
                <c:pt idx="15">
                  <c:v>59.090909090909093</c:v>
                </c:pt>
                <c:pt idx="16">
                  <c:v>82.575757575757578</c:v>
                </c:pt>
                <c:pt idx="17">
                  <c:v>43.939393939393938</c:v>
                </c:pt>
                <c:pt idx="18">
                  <c:v>28.030303030303031</c:v>
                </c:pt>
                <c:pt idx="19">
                  <c:v>98.484848484848484</c:v>
                </c:pt>
                <c:pt idx="20">
                  <c:v>56.81818181818182</c:v>
                </c:pt>
                <c:pt idx="21">
                  <c:v>117.42424242424242</c:v>
                </c:pt>
                <c:pt idx="22">
                  <c:v>40.909090909090907</c:v>
                </c:pt>
                <c:pt idx="23">
                  <c:v>73.484848484848484</c:v>
                </c:pt>
                <c:pt idx="24">
                  <c:v>40.909090909090907</c:v>
                </c:pt>
                <c:pt idx="25">
                  <c:v>41.666666666666664</c:v>
                </c:pt>
                <c:pt idx="26">
                  <c:v>114.39393939393939</c:v>
                </c:pt>
                <c:pt idx="27">
                  <c:v>115.15151515151516</c:v>
                </c:pt>
                <c:pt idx="28">
                  <c:v>49.242424242424242</c:v>
                </c:pt>
                <c:pt idx="29">
                  <c:v>56.81818181818182</c:v>
                </c:pt>
                <c:pt idx="30">
                  <c:v>163.63636363636363</c:v>
                </c:pt>
                <c:pt idx="31">
                  <c:v>405.30303030303031</c:v>
                </c:pt>
                <c:pt idx="32">
                  <c:v>643.93939393939399</c:v>
                </c:pt>
                <c:pt idx="33">
                  <c:v>35.606060606060609</c:v>
                </c:pt>
                <c:pt idx="34">
                  <c:v>293.93939393939394</c:v>
                </c:pt>
                <c:pt idx="35">
                  <c:v>165.90909090909091</c:v>
                </c:pt>
                <c:pt idx="36">
                  <c:v>25</c:v>
                </c:pt>
                <c:pt idx="37">
                  <c:v>64.393939393939391</c:v>
                </c:pt>
                <c:pt idx="38">
                  <c:v>25</c:v>
                </c:pt>
                <c:pt idx="39">
                  <c:v>26.515151515151516</c:v>
                </c:pt>
              </c:numCache>
            </c:numRef>
          </c:val>
          <c:smooth val="0"/>
          <c:extLst>
            <c:ext xmlns:c16="http://schemas.microsoft.com/office/drawing/2014/chart" uri="{C3380CC4-5D6E-409C-BE32-E72D297353CC}">
              <c16:uniqueId val="{00000003-D968-47FA-981C-6055F94E817F}"/>
            </c:ext>
          </c:extLst>
        </c:ser>
        <c:dLbls>
          <c:showLegendKey val="0"/>
          <c:showVal val="0"/>
          <c:showCatName val="0"/>
          <c:showSerName val="0"/>
          <c:showPercent val="0"/>
          <c:showBubbleSize val="0"/>
        </c:dLbls>
        <c:smooth val="0"/>
        <c:axId val="772784184"/>
        <c:axId val="772785824"/>
      </c:lineChart>
      <c:catAx>
        <c:axId val="772784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5824"/>
        <c:crosses val="autoZero"/>
        <c:auto val="1"/>
        <c:lblAlgn val="ctr"/>
        <c:lblOffset val="100"/>
        <c:noMultiLvlLbl val="0"/>
      </c:catAx>
      <c:valAx>
        <c:axId val="7727858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4184"/>
        <c:crosses val="autoZero"/>
        <c:crossBetween val="between"/>
      </c:valAx>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txPr>
    <a:bodyPr/>
    <a:lstStyle/>
    <a:p>
      <a:pPr>
        <a:defRPr/>
      </a:pPr>
      <a:endParaRPr lang="sv-S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Grafdata!$A$4</c:f>
              <c:strCache>
                <c:ptCount val="1"/>
                <c:pt idx="0">
                  <c:v>Sverige</c:v>
                </c:pt>
              </c:strCache>
            </c:strRef>
          </c:tx>
          <c:spPr>
            <a:ln w="28575" cap="rnd">
              <a:solidFill>
                <a:schemeClr val="accent1"/>
              </a:solidFill>
              <a:prstDash val="sysDash"/>
              <a:round/>
            </a:ln>
            <a:effectLst/>
          </c:spPr>
          <c:marker>
            <c:symbol val="none"/>
          </c:marker>
          <c:cat>
            <c:numRef>
              <c:f>Grafdata!$B$2:$AP$2</c:f>
              <c:numCache>
                <c:formatCode>General</c:formatCode>
                <c:ptCount val="41"/>
                <c:pt idx="0">
                  <c:v>2012</c:v>
                </c:pt>
                <c:pt idx="4">
                  <c:v>2013</c:v>
                </c:pt>
                <c:pt idx="8">
                  <c:v>2014</c:v>
                </c:pt>
                <c:pt idx="12">
                  <c:v>2015</c:v>
                </c:pt>
                <c:pt idx="16">
                  <c:v>2016</c:v>
                </c:pt>
                <c:pt idx="20">
                  <c:v>2017</c:v>
                </c:pt>
                <c:pt idx="24">
                  <c:v>2018</c:v>
                </c:pt>
                <c:pt idx="28">
                  <c:v>2019</c:v>
                </c:pt>
                <c:pt idx="32">
                  <c:v>2020</c:v>
                </c:pt>
                <c:pt idx="36">
                  <c:v>2021</c:v>
                </c:pt>
                <c:pt idx="40">
                  <c:v>2022</c:v>
                </c:pt>
              </c:numCache>
            </c:numRef>
          </c:cat>
          <c:val>
            <c:numRef>
              <c:f>Grafdata!$B$4:$AP$4</c:f>
              <c:numCache>
                <c:formatCode>General</c:formatCode>
                <c:ptCount val="41"/>
                <c:pt idx="0">
                  <c:v>5.6471321000000003</c:v>
                </c:pt>
                <c:pt idx="1">
                  <c:v>5.2812840999999997</c:v>
                </c:pt>
                <c:pt idx="2">
                  <c:v>5.4272818000000003</c:v>
                </c:pt>
                <c:pt idx="3">
                  <c:v>5.6900012000000002</c:v>
                </c:pt>
                <c:pt idx="4">
                  <c:v>5.8598794999999999</c:v>
                </c:pt>
                <c:pt idx="5">
                  <c:v>5.4593397000000001</c:v>
                </c:pt>
                <c:pt idx="6">
                  <c:v>5.5785103999999999</c:v>
                </c:pt>
                <c:pt idx="7">
                  <c:v>5.6457477999999996</c:v>
                </c:pt>
                <c:pt idx="8">
                  <c:v>5.5976245000000002</c:v>
                </c:pt>
                <c:pt idx="9">
                  <c:v>5.0938878000000001</c:v>
                </c:pt>
                <c:pt idx="10">
                  <c:v>5.1062773000000004</c:v>
                </c:pt>
                <c:pt idx="11">
                  <c:v>5.2243864999999996</c:v>
                </c:pt>
                <c:pt idx="12">
                  <c:v>5.2929404</c:v>
                </c:pt>
                <c:pt idx="13">
                  <c:v>4.9356795</c:v>
                </c:pt>
                <c:pt idx="14">
                  <c:v>5.0270139</c:v>
                </c:pt>
                <c:pt idx="15">
                  <c:v>5.1607665000000003</c:v>
                </c:pt>
                <c:pt idx="16">
                  <c:v>5.1933197</c:v>
                </c:pt>
                <c:pt idx="17">
                  <c:v>4.8013187999999998</c:v>
                </c:pt>
                <c:pt idx="18">
                  <c:v>4.8220586000000001</c:v>
                </c:pt>
                <c:pt idx="19">
                  <c:v>4.9710428000000002</c:v>
                </c:pt>
                <c:pt idx="20">
                  <c:v>5.0919134000000001</c:v>
                </c:pt>
                <c:pt idx="21">
                  <c:v>4.8117241000000002</c:v>
                </c:pt>
                <c:pt idx="22">
                  <c:v>4.8194819000000004</c:v>
                </c:pt>
                <c:pt idx="23">
                  <c:v>4.8820189999999997</c:v>
                </c:pt>
                <c:pt idx="24">
                  <c:v>4.9013086000000001</c:v>
                </c:pt>
                <c:pt idx="25">
                  <c:v>4.5815858</c:v>
                </c:pt>
                <c:pt idx="26">
                  <c:v>4.5682245000000004</c:v>
                </c:pt>
                <c:pt idx="27">
                  <c:v>4.5652578999999998</c:v>
                </c:pt>
                <c:pt idx="28">
                  <c:v>4.6360673999999999</c:v>
                </c:pt>
                <c:pt idx="29">
                  <c:v>4.4652865000000004</c:v>
                </c:pt>
                <c:pt idx="30">
                  <c:v>4.6453017000000001</c:v>
                </c:pt>
                <c:pt idx="31">
                  <c:v>4.8557554528969531</c:v>
                </c:pt>
                <c:pt idx="32">
                  <c:v>5.0690150105641782</c:v>
                </c:pt>
                <c:pt idx="33">
                  <c:v>5.8655588453141814</c:v>
                </c:pt>
                <c:pt idx="34">
                  <c:v>6.2768198893320166</c:v>
                </c:pt>
                <c:pt idx="35">
                  <c:v>6.0307963571851229</c:v>
                </c:pt>
                <c:pt idx="36">
                  <c:v>5.9896784238545449</c:v>
                </c:pt>
                <c:pt idx="37">
                  <c:v>5.5009540448191512</c:v>
                </c:pt>
                <c:pt idx="38">
                  <c:v>5.2183485831050209</c:v>
                </c:pt>
                <c:pt idx="39">
                  <c:v>4.884944021055655</c:v>
                </c:pt>
                <c:pt idx="40">
                  <c:v>4.777268648691491</c:v>
                </c:pt>
              </c:numCache>
            </c:numRef>
          </c:val>
          <c:smooth val="0"/>
          <c:extLst>
            <c:ext xmlns:c16="http://schemas.microsoft.com/office/drawing/2014/chart" uri="{C3380CC4-5D6E-409C-BE32-E72D297353CC}">
              <c16:uniqueId val="{00000000-4EFC-4A12-A644-ECD5C37CD540}"/>
            </c:ext>
          </c:extLst>
        </c:ser>
        <c:ser>
          <c:idx val="1"/>
          <c:order val="1"/>
          <c:tx>
            <c:strRef>
              <c:f>Grafdata!$A$9</c:f>
              <c:strCache>
                <c:ptCount val="1"/>
                <c:pt idx="0">
                  <c:v>Östergötlands län</c:v>
                </c:pt>
              </c:strCache>
            </c:strRef>
          </c:tx>
          <c:spPr>
            <a:ln w="28575" cap="rnd">
              <a:solidFill>
                <a:schemeClr val="accent2"/>
              </a:solidFill>
              <a:round/>
            </a:ln>
            <a:effectLst/>
          </c:spPr>
          <c:marker>
            <c:symbol val="none"/>
          </c:marker>
          <c:cat>
            <c:numRef>
              <c:f>Grafdata!$B$2:$AP$2</c:f>
              <c:numCache>
                <c:formatCode>General</c:formatCode>
                <c:ptCount val="41"/>
                <c:pt idx="0">
                  <c:v>2012</c:v>
                </c:pt>
                <c:pt idx="4">
                  <c:v>2013</c:v>
                </c:pt>
                <c:pt idx="8">
                  <c:v>2014</c:v>
                </c:pt>
                <c:pt idx="12">
                  <c:v>2015</c:v>
                </c:pt>
                <c:pt idx="16">
                  <c:v>2016</c:v>
                </c:pt>
                <c:pt idx="20">
                  <c:v>2017</c:v>
                </c:pt>
                <c:pt idx="24">
                  <c:v>2018</c:v>
                </c:pt>
                <c:pt idx="28">
                  <c:v>2019</c:v>
                </c:pt>
                <c:pt idx="32">
                  <c:v>2020</c:v>
                </c:pt>
                <c:pt idx="36">
                  <c:v>2021</c:v>
                </c:pt>
                <c:pt idx="40">
                  <c:v>2022</c:v>
                </c:pt>
              </c:numCache>
            </c:numRef>
          </c:cat>
          <c:val>
            <c:numRef>
              <c:f>Grafdata!$B$9:$AP$9</c:f>
              <c:numCache>
                <c:formatCode>General</c:formatCode>
                <c:ptCount val="41"/>
                <c:pt idx="0">
                  <c:v>6.5601390999999998</c:v>
                </c:pt>
                <c:pt idx="1">
                  <c:v>6.2236186</c:v>
                </c:pt>
                <c:pt idx="2">
                  <c:v>6.4449109</c:v>
                </c:pt>
                <c:pt idx="3">
                  <c:v>6.6383979999999996</c:v>
                </c:pt>
                <c:pt idx="4">
                  <c:v>6.6810691999999996</c:v>
                </c:pt>
                <c:pt idx="5">
                  <c:v>6.2292785000000004</c:v>
                </c:pt>
                <c:pt idx="6">
                  <c:v>6.3694144000000001</c:v>
                </c:pt>
                <c:pt idx="7">
                  <c:v>6.4889830000000002</c:v>
                </c:pt>
                <c:pt idx="8">
                  <c:v>6.4080724</c:v>
                </c:pt>
                <c:pt idx="9">
                  <c:v>5.8537321999999996</c:v>
                </c:pt>
                <c:pt idx="10">
                  <c:v>5.9308487000000003</c:v>
                </c:pt>
                <c:pt idx="11">
                  <c:v>6.0255554</c:v>
                </c:pt>
                <c:pt idx="12">
                  <c:v>6.0571602000000002</c:v>
                </c:pt>
                <c:pt idx="13">
                  <c:v>5.6200925000000002</c:v>
                </c:pt>
                <c:pt idx="14">
                  <c:v>5.7047904000000003</c:v>
                </c:pt>
                <c:pt idx="15">
                  <c:v>5.8823768000000003</c:v>
                </c:pt>
                <c:pt idx="16">
                  <c:v>5.8692494000000002</c:v>
                </c:pt>
                <c:pt idx="17">
                  <c:v>5.3923303999999996</c:v>
                </c:pt>
                <c:pt idx="18">
                  <c:v>5.4287983000000004</c:v>
                </c:pt>
                <c:pt idx="19">
                  <c:v>5.6212739000000003</c:v>
                </c:pt>
                <c:pt idx="20">
                  <c:v>5.7784333999999999</c:v>
                </c:pt>
                <c:pt idx="21">
                  <c:v>5.4686041999999997</c:v>
                </c:pt>
                <c:pt idx="22">
                  <c:v>5.4996074999999998</c:v>
                </c:pt>
                <c:pt idx="23">
                  <c:v>5.5892039000000002</c:v>
                </c:pt>
                <c:pt idx="24">
                  <c:v>5.5692235999999999</c:v>
                </c:pt>
                <c:pt idx="25">
                  <c:v>5.1506242000000002</c:v>
                </c:pt>
                <c:pt idx="26">
                  <c:v>5.1785635000000001</c:v>
                </c:pt>
                <c:pt idx="27">
                  <c:v>5.1828209000000003</c:v>
                </c:pt>
                <c:pt idx="28">
                  <c:v>5.2254132999999996</c:v>
                </c:pt>
                <c:pt idx="29">
                  <c:v>4.9741837999999996</c:v>
                </c:pt>
                <c:pt idx="30">
                  <c:v>5.1148096000000001</c:v>
                </c:pt>
                <c:pt idx="31">
                  <c:v>5.3383224380956884</c:v>
                </c:pt>
                <c:pt idx="32">
                  <c:v>5.5167820048807519</c:v>
                </c:pt>
                <c:pt idx="33">
                  <c:v>5.9989625455359983</c:v>
                </c:pt>
                <c:pt idx="34">
                  <c:v>6.2827507915183798</c:v>
                </c:pt>
                <c:pt idx="35">
                  <c:v>6.0413676291866478</c:v>
                </c:pt>
                <c:pt idx="36">
                  <c:v>5.9844570270381734</c:v>
                </c:pt>
                <c:pt idx="37">
                  <c:v>5.4646453025113653</c:v>
                </c:pt>
                <c:pt idx="38">
                  <c:v>5.3277204551141466</c:v>
                </c:pt>
                <c:pt idx="39">
                  <c:v>5.1135861918750107</c:v>
                </c:pt>
                <c:pt idx="40">
                  <c:v>4.9754124054700064</c:v>
                </c:pt>
              </c:numCache>
            </c:numRef>
          </c:val>
          <c:smooth val="0"/>
          <c:extLst>
            <c:ext xmlns:c16="http://schemas.microsoft.com/office/drawing/2014/chart" uri="{C3380CC4-5D6E-409C-BE32-E72D297353CC}">
              <c16:uniqueId val="{00000001-4EFC-4A12-A644-ECD5C37CD540}"/>
            </c:ext>
          </c:extLst>
        </c:ser>
        <c:ser>
          <c:idx val="2"/>
          <c:order val="2"/>
          <c:tx>
            <c:strRef>
              <c:f>Grafdata!$A$10</c:f>
              <c:strCache>
                <c:ptCount val="1"/>
                <c:pt idx="0">
                  <c:v>Linköpings kommun</c:v>
                </c:pt>
              </c:strCache>
            </c:strRef>
          </c:tx>
          <c:spPr>
            <a:ln w="28575" cap="rnd">
              <a:solidFill>
                <a:schemeClr val="accent3"/>
              </a:solidFill>
              <a:prstDash val="sysDot"/>
              <a:round/>
            </a:ln>
            <a:effectLst/>
          </c:spPr>
          <c:marker>
            <c:symbol val="none"/>
          </c:marker>
          <c:cat>
            <c:numRef>
              <c:f>Grafdata!$B$2:$AP$2</c:f>
              <c:numCache>
                <c:formatCode>General</c:formatCode>
                <c:ptCount val="41"/>
                <c:pt idx="0">
                  <c:v>2012</c:v>
                </c:pt>
                <c:pt idx="4">
                  <c:v>2013</c:v>
                </c:pt>
                <c:pt idx="8">
                  <c:v>2014</c:v>
                </c:pt>
                <c:pt idx="12">
                  <c:v>2015</c:v>
                </c:pt>
                <c:pt idx="16">
                  <c:v>2016</c:v>
                </c:pt>
                <c:pt idx="20">
                  <c:v>2017</c:v>
                </c:pt>
                <c:pt idx="24">
                  <c:v>2018</c:v>
                </c:pt>
                <c:pt idx="28">
                  <c:v>2019</c:v>
                </c:pt>
                <c:pt idx="32">
                  <c:v>2020</c:v>
                </c:pt>
                <c:pt idx="36">
                  <c:v>2021</c:v>
                </c:pt>
                <c:pt idx="40">
                  <c:v>2022</c:v>
                </c:pt>
              </c:numCache>
            </c:numRef>
          </c:cat>
          <c:val>
            <c:numRef>
              <c:f>Grafdata!$B$10:$AP$10</c:f>
              <c:numCache>
                <c:formatCode>General</c:formatCode>
                <c:ptCount val="41"/>
                <c:pt idx="0">
                  <c:v>5.5614245999999996</c:v>
                </c:pt>
                <c:pt idx="1">
                  <c:v>5.4010375000000002</c:v>
                </c:pt>
                <c:pt idx="2">
                  <c:v>5.6773145999999999</c:v>
                </c:pt>
                <c:pt idx="3">
                  <c:v>5.5245967</c:v>
                </c:pt>
                <c:pt idx="4">
                  <c:v>5.4333396</c:v>
                </c:pt>
                <c:pt idx="5">
                  <c:v>5.0992945000000001</c:v>
                </c:pt>
                <c:pt idx="6">
                  <c:v>5.1938212000000004</c:v>
                </c:pt>
                <c:pt idx="7">
                  <c:v>4.9920312999999998</c:v>
                </c:pt>
                <c:pt idx="8">
                  <c:v>4.7889321000000002</c:v>
                </c:pt>
                <c:pt idx="9">
                  <c:v>4.3772744000000001</c:v>
                </c:pt>
                <c:pt idx="10">
                  <c:v>4.5126289999999996</c:v>
                </c:pt>
                <c:pt idx="11">
                  <c:v>4.3735743999999999</c:v>
                </c:pt>
                <c:pt idx="12">
                  <c:v>4.3306361999999998</c:v>
                </c:pt>
                <c:pt idx="13">
                  <c:v>3.9968433999999999</c:v>
                </c:pt>
                <c:pt idx="14">
                  <c:v>4.1200273000000003</c:v>
                </c:pt>
                <c:pt idx="15">
                  <c:v>4.1162935000000003</c:v>
                </c:pt>
                <c:pt idx="16">
                  <c:v>4.0640147999999998</c:v>
                </c:pt>
                <c:pt idx="17">
                  <c:v>3.6881561999999999</c:v>
                </c:pt>
                <c:pt idx="18">
                  <c:v>3.7796145999999999</c:v>
                </c:pt>
                <c:pt idx="19">
                  <c:v>3.8574516999999999</c:v>
                </c:pt>
                <c:pt idx="20">
                  <c:v>3.8951619000000002</c:v>
                </c:pt>
                <c:pt idx="21">
                  <c:v>3.7477464999999999</c:v>
                </c:pt>
                <c:pt idx="22">
                  <c:v>3.8152764000000001</c:v>
                </c:pt>
                <c:pt idx="23">
                  <c:v>3.9158312999999998</c:v>
                </c:pt>
                <c:pt idx="24">
                  <c:v>3.8969912</c:v>
                </c:pt>
                <c:pt idx="25">
                  <c:v>3.6674175</c:v>
                </c:pt>
                <c:pt idx="26">
                  <c:v>3.8734470999999999</c:v>
                </c:pt>
                <c:pt idx="27">
                  <c:v>3.8706100000000001</c:v>
                </c:pt>
                <c:pt idx="28">
                  <c:v>3.8512417000000001</c:v>
                </c:pt>
                <c:pt idx="29">
                  <c:v>3.7721558000000002</c:v>
                </c:pt>
                <c:pt idx="30">
                  <c:v>3.9634930000000002</c:v>
                </c:pt>
                <c:pt idx="31">
                  <c:v>3.9971643882471071</c:v>
                </c:pt>
                <c:pt idx="32">
                  <c:v>4.1125737381064251</c:v>
                </c:pt>
                <c:pt idx="33">
                  <c:v>4.7059667003082906</c:v>
                </c:pt>
                <c:pt idx="34">
                  <c:v>5.0672968308539765</c:v>
                </c:pt>
                <c:pt idx="35">
                  <c:v>4.8511184902772646</c:v>
                </c:pt>
                <c:pt idx="36">
                  <c:v>4.8091213774785322</c:v>
                </c:pt>
                <c:pt idx="37">
                  <c:v>4.4841831528358407</c:v>
                </c:pt>
                <c:pt idx="38">
                  <c:v>4.4113563225901302</c:v>
                </c:pt>
                <c:pt idx="39">
                  <c:v>4.1677904825733609</c:v>
                </c:pt>
                <c:pt idx="40">
                  <c:v>4.0470916533654737</c:v>
                </c:pt>
              </c:numCache>
            </c:numRef>
          </c:val>
          <c:smooth val="0"/>
          <c:extLst>
            <c:ext xmlns:c16="http://schemas.microsoft.com/office/drawing/2014/chart" uri="{C3380CC4-5D6E-409C-BE32-E72D297353CC}">
              <c16:uniqueId val="{00000002-4EFC-4A12-A644-ECD5C37CD540}"/>
            </c:ext>
          </c:extLst>
        </c:ser>
        <c:ser>
          <c:idx val="3"/>
          <c:order val="3"/>
          <c:tx>
            <c:strRef>
              <c:f>Grafdata!$A$11</c:f>
              <c:strCache>
                <c:ptCount val="1"/>
                <c:pt idx="0">
                  <c:v>Norrköpings kommun</c:v>
                </c:pt>
              </c:strCache>
            </c:strRef>
          </c:tx>
          <c:spPr>
            <a:ln w="28575" cap="rnd">
              <a:solidFill>
                <a:schemeClr val="accent5"/>
              </a:solidFill>
              <a:prstDash val="sysDash"/>
              <a:round/>
            </a:ln>
            <a:effectLst/>
          </c:spPr>
          <c:marker>
            <c:symbol val="none"/>
          </c:marker>
          <c:cat>
            <c:numRef>
              <c:f>Grafdata!$B$2:$AP$2</c:f>
              <c:numCache>
                <c:formatCode>General</c:formatCode>
                <c:ptCount val="41"/>
                <c:pt idx="0">
                  <c:v>2012</c:v>
                </c:pt>
                <c:pt idx="4">
                  <c:v>2013</c:v>
                </c:pt>
                <c:pt idx="8">
                  <c:v>2014</c:v>
                </c:pt>
                <c:pt idx="12">
                  <c:v>2015</c:v>
                </c:pt>
                <c:pt idx="16">
                  <c:v>2016</c:v>
                </c:pt>
                <c:pt idx="20">
                  <c:v>2017</c:v>
                </c:pt>
                <c:pt idx="24">
                  <c:v>2018</c:v>
                </c:pt>
                <c:pt idx="28">
                  <c:v>2019</c:v>
                </c:pt>
                <c:pt idx="32">
                  <c:v>2020</c:v>
                </c:pt>
                <c:pt idx="36">
                  <c:v>2021</c:v>
                </c:pt>
                <c:pt idx="40">
                  <c:v>2022</c:v>
                </c:pt>
              </c:numCache>
            </c:numRef>
          </c:cat>
          <c:val>
            <c:numRef>
              <c:f>Grafdata!$B$11:$AP$11</c:f>
              <c:numCache>
                <c:formatCode>General</c:formatCode>
                <c:ptCount val="41"/>
                <c:pt idx="0">
                  <c:v>8.1923376999999995</c:v>
                </c:pt>
                <c:pt idx="1">
                  <c:v>7.8668170999999996</c:v>
                </c:pt>
                <c:pt idx="2">
                  <c:v>8.0667010999999995</c:v>
                </c:pt>
                <c:pt idx="3">
                  <c:v>8.4104484999999993</c:v>
                </c:pt>
                <c:pt idx="4">
                  <c:v>8.5753050999999996</c:v>
                </c:pt>
                <c:pt idx="5">
                  <c:v>8.2113403999999992</c:v>
                </c:pt>
                <c:pt idx="6">
                  <c:v>8.3297331000000003</c:v>
                </c:pt>
                <c:pt idx="7">
                  <c:v>8.6897850000000005</c:v>
                </c:pt>
                <c:pt idx="8">
                  <c:v>8.6652593000000007</c:v>
                </c:pt>
                <c:pt idx="9">
                  <c:v>8.1030075000000004</c:v>
                </c:pt>
                <c:pt idx="10">
                  <c:v>8.1646766999999993</c:v>
                </c:pt>
                <c:pt idx="11">
                  <c:v>8.3390625000000007</c:v>
                </c:pt>
                <c:pt idx="12">
                  <c:v>8.3615718000000001</c:v>
                </c:pt>
                <c:pt idx="13">
                  <c:v>7.9667101999999996</c:v>
                </c:pt>
                <c:pt idx="14">
                  <c:v>8.0235085000000002</c:v>
                </c:pt>
                <c:pt idx="15">
                  <c:v>8.1491053999999998</c:v>
                </c:pt>
                <c:pt idx="16">
                  <c:v>8.1424561000000004</c:v>
                </c:pt>
                <c:pt idx="17">
                  <c:v>7.7820567</c:v>
                </c:pt>
                <c:pt idx="18">
                  <c:v>7.9064693000000004</c:v>
                </c:pt>
                <c:pt idx="19">
                  <c:v>8.0919025999999992</c:v>
                </c:pt>
                <c:pt idx="20">
                  <c:v>8.3410709000000001</c:v>
                </c:pt>
                <c:pt idx="21">
                  <c:v>7.9282133999999997</c:v>
                </c:pt>
                <c:pt idx="22">
                  <c:v>7.9253922000000001</c:v>
                </c:pt>
                <c:pt idx="23">
                  <c:v>7.9634238000000002</c:v>
                </c:pt>
                <c:pt idx="24">
                  <c:v>7.9478442999999999</c:v>
                </c:pt>
                <c:pt idx="25">
                  <c:v>7.3582166000000004</c:v>
                </c:pt>
                <c:pt idx="26">
                  <c:v>7.2284708999999996</c:v>
                </c:pt>
                <c:pt idx="27">
                  <c:v>7.2224629</c:v>
                </c:pt>
                <c:pt idx="28">
                  <c:v>7.3105421000000002</c:v>
                </c:pt>
                <c:pt idx="29">
                  <c:v>6.9033508000000001</c:v>
                </c:pt>
                <c:pt idx="30">
                  <c:v>6.9890002000000004</c:v>
                </c:pt>
                <c:pt idx="31">
                  <c:v>7.3070018525781446</c:v>
                </c:pt>
                <c:pt idx="32">
                  <c:v>7.6138642222858781</c:v>
                </c:pt>
                <c:pt idx="33">
                  <c:v>8.2268594672481292</c:v>
                </c:pt>
                <c:pt idx="34">
                  <c:v>8.4702823108765681</c:v>
                </c:pt>
                <c:pt idx="35">
                  <c:v>8.1674152532904269</c:v>
                </c:pt>
                <c:pt idx="36">
                  <c:v>8.1519382810507519</c:v>
                </c:pt>
                <c:pt idx="37">
                  <c:v>7.4472458862786723</c:v>
                </c:pt>
                <c:pt idx="38">
                  <c:v>7.2607450039356642</c:v>
                </c:pt>
                <c:pt idx="39">
                  <c:v>7.0907487191244511</c:v>
                </c:pt>
                <c:pt idx="40">
                  <c:v>6.8681728811513549</c:v>
                </c:pt>
              </c:numCache>
            </c:numRef>
          </c:val>
          <c:smooth val="0"/>
          <c:extLst>
            <c:ext xmlns:c16="http://schemas.microsoft.com/office/drawing/2014/chart" uri="{C3380CC4-5D6E-409C-BE32-E72D297353CC}">
              <c16:uniqueId val="{00000003-4EFC-4A12-A644-ECD5C37CD540}"/>
            </c:ext>
          </c:extLst>
        </c:ser>
        <c:dLbls>
          <c:showLegendKey val="0"/>
          <c:showVal val="0"/>
          <c:showCatName val="0"/>
          <c:showSerName val="0"/>
          <c:showPercent val="0"/>
          <c:showBubbleSize val="0"/>
        </c:dLbls>
        <c:smooth val="0"/>
        <c:axId val="772784184"/>
        <c:axId val="772785824"/>
      </c:lineChart>
      <c:catAx>
        <c:axId val="772784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5824"/>
        <c:crosses val="autoZero"/>
        <c:auto val="1"/>
        <c:lblAlgn val="ctr"/>
        <c:lblOffset val="100"/>
        <c:noMultiLvlLbl val="0"/>
      </c:catAx>
      <c:valAx>
        <c:axId val="772785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4184"/>
        <c:crosses val="autoZero"/>
        <c:crossBetween val="between"/>
      </c:valAx>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txPr>
    <a:bodyPr/>
    <a:lstStyle/>
    <a:p>
      <a:pPr>
        <a:defRPr/>
      </a:pPr>
      <a:endParaRPr lang="sv-S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Grafdata!$A$23</c:f>
              <c:strCache>
                <c:ptCount val="1"/>
                <c:pt idx="0">
                  <c:v>Sverige</c:v>
                </c:pt>
              </c:strCache>
            </c:strRef>
          </c:tx>
          <c:spPr>
            <a:ln w="28575" cap="rnd">
              <a:solidFill>
                <a:schemeClr val="accent1"/>
              </a:solidFill>
              <a:prstDash val="sysDash"/>
              <a:round/>
            </a:ln>
            <a:effectLst/>
          </c:spPr>
          <c:marker>
            <c:symbol val="none"/>
          </c:marker>
          <c:cat>
            <c:strRef>
              <c:f>Grafdata!$B$22:$AP$22</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Grafdata!$B$23:$AP$23</c:f>
              <c:numCache>
                <c:formatCode>General</c:formatCode>
                <c:ptCount val="41"/>
                <c:pt idx="0">
                  <c:v>100</c:v>
                </c:pt>
                <c:pt idx="1">
                  <c:v>100.2031887350893</c:v>
                </c:pt>
                <c:pt idx="2">
                  <c:v>100.47342248586193</c:v>
                </c:pt>
                <c:pt idx="3">
                  <c:v>100.64011876425273</c:v>
                </c:pt>
                <c:pt idx="4">
                  <c:v>100.82519291766197</c:v>
                </c:pt>
                <c:pt idx="5">
                  <c:v>101.06710683695918</c:v>
                </c:pt>
                <c:pt idx="6">
                  <c:v>101.37261136334028</c:v>
                </c:pt>
                <c:pt idx="7">
                  <c:v>101.57713762858852</c:v>
                </c:pt>
                <c:pt idx="8">
                  <c:v>101.80890948849161</c:v>
                </c:pt>
                <c:pt idx="9">
                  <c:v>102.09666804386636</c:v>
                </c:pt>
                <c:pt idx="10">
                  <c:v>102.45794863104841</c:v>
                </c:pt>
                <c:pt idx="11">
                  <c:v>102.65654553031649</c:v>
                </c:pt>
                <c:pt idx="12">
                  <c:v>102.86720126448205</c:v>
                </c:pt>
                <c:pt idx="13">
                  <c:v>103.13907796568614</c:v>
                </c:pt>
                <c:pt idx="14">
                  <c:v>103.51277546670588</c:v>
                </c:pt>
                <c:pt idx="15">
                  <c:v>103.74828609201386</c:v>
                </c:pt>
                <c:pt idx="16">
                  <c:v>104.00484965265817</c:v>
                </c:pt>
                <c:pt idx="17">
                  <c:v>104.33083840076469</c:v>
                </c:pt>
                <c:pt idx="18">
                  <c:v>104.83729893472568</c:v>
                </c:pt>
                <c:pt idx="19">
                  <c:v>105.26628803680377</c:v>
                </c:pt>
                <c:pt idx="20">
                  <c:v>105.56897005859751</c:v>
                </c:pt>
                <c:pt idx="21">
                  <c:v>105.87615966234419</c:v>
                </c:pt>
                <c:pt idx="22">
                  <c:v>106.30451686041019</c:v>
                </c:pt>
                <c:pt idx="23">
                  <c:v>106.58369205295398</c:v>
                </c:pt>
                <c:pt idx="24">
                  <c:v>106.82006628041182</c:v>
                </c:pt>
                <c:pt idx="25">
                  <c:v>107.12378041209199</c:v>
                </c:pt>
                <c:pt idx="26">
                  <c:v>107.49830992006099</c:v>
                </c:pt>
                <c:pt idx="27">
                  <c:v>107.74158243298422</c:v>
                </c:pt>
                <c:pt idx="28">
                  <c:v>108.00400163747393</c:v>
                </c:pt>
                <c:pt idx="29">
                  <c:v>108.27874297019952</c:v>
                </c:pt>
                <c:pt idx="30">
                  <c:v>108.61847563056911</c:v>
                </c:pt>
                <c:pt idx="31">
                  <c:v>108.76741540622002</c:v>
                </c:pt>
                <c:pt idx="32">
                  <c:v>108.93396424034133</c:v>
                </c:pt>
                <c:pt idx="33">
                  <c:v>109.02861292961968</c:v>
                </c:pt>
                <c:pt idx="34">
                  <c:v>109.24804159781985</c:v>
                </c:pt>
                <c:pt idx="35">
                  <c:v>109.31196922037684</c:v>
                </c:pt>
                <c:pt idx="36">
                  <c:v>109.42266827156243</c:v>
                </c:pt>
                <c:pt idx="37">
                  <c:v>109.62742623494844</c:v>
                </c:pt>
                <c:pt idx="38">
                  <c:v>109.90334712182994</c:v>
                </c:pt>
                <c:pt idx="39">
                  <c:v>110.08111225216592</c:v>
                </c:pt>
                <c:pt idx="40">
                  <c:v>110.25126293915618</c:v>
                </c:pt>
              </c:numCache>
            </c:numRef>
          </c:val>
          <c:smooth val="0"/>
          <c:extLst>
            <c:ext xmlns:c16="http://schemas.microsoft.com/office/drawing/2014/chart" uri="{C3380CC4-5D6E-409C-BE32-E72D297353CC}">
              <c16:uniqueId val="{00000000-55EE-4486-BCDF-7FA0E8379B66}"/>
            </c:ext>
          </c:extLst>
        </c:ser>
        <c:ser>
          <c:idx val="1"/>
          <c:order val="1"/>
          <c:tx>
            <c:strRef>
              <c:f>Grafdata!$A$28</c:f>
              <c:strCache>
                <c:ptCount val="1"/>
                <c:pt idx="0">
                  <c:v>Östergötlands län</c:v>
                </c:pt>
              </c:strCache>
            </c:strRef>
          </c:tx>
          <c:spPr>
            <a:ln w="28575" cap="rnd">
              <a:solidFill>
                <a:schemeClr val="accent2"/>
              </a:solidFill>
              <a:round/>
            </a:ln>
            <a:effectLst/>
          </c:spPr>
          <c:marker>
            <c:symbol val="none"/>
          </c:marker>
          <c:cat>
            <c:strRef>
              <c:f>Grafdata!$B$22:$AP$22</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Grafdata!$B$28:$AP$28</c:f>
              <c:numCache>
                <c:formatCode>General</c:formatCode>
                <c:ptCount val="41"/>
                <c:pt idx="0">
                  <c:v>100</c:v>
                </c:pt>
                <c:pt idx="1">
                  <c:v>100.0860279880813</c:v>
                </c:pt>
                <c:pt idx="2">
                  <c:v>100.43756014423022</c:v>
                </c:pt>
                <c:pt idx="3">
                  <c:v>100.58642798344367</c:v>
                </c:pt>
                <c:pt idx="4">
                  <c:v>100.76451287521304</c:v>
                </c:pt>
                <c:pt idx="5">
                  <c:v>100.97993066747053</c:v>
                </c:pt>
                <c:pt idx="6">
                  <c:v>101.36624502904314</c:v>
                </c:pt>
                <c:pt idx="7">
                  <c:v>101.52879386905659</c:v>
                </c:pt>
                <c:pt idx="8">
                  <c:v>101.7595158317005</c:v>
                </c:pt>
                <c:pt idx="9">
                  <c:v>101.93180368923259</c:v>
                </c:pt>
                <c:pt idx="10">
                  <c:v>102.3102340842425</c:v>
                </c:pt>
                <c:pt idx="11">
                  <c:v>102.51591285898135</c:v>
                </c:pt>
                <c:pt idx="12">
                  <c:v>102.63996939165922</c:v>
                </c:pt>
                <c:pt idx="13">
                  <c:v>102.81063407960488</c:v>
                </c:pt>
                <c:pt idx="14">
                  <c:v>103.19393398337411</c:v>
                </c:pt>
                <c:pt idx="15">
                  <c:v>103.34048300889265</c:v>
                </c:pt>
                <c:pt idx="16">
                  <c:v>103.572828141123</c:v>
                </c:pt>
                <c:pt idx="17">
                  <c:v>103.82349190154316</c:v>
                </c:pt>
                <c:pt idx="18">
                  <c:v>104.44980348053936</c:v>
                </c:pt>
                <c:pt idx="19">
                  <c:v>104.83472655389502</c:v>
                </c:pt>
                <c:pt idx="20">
                  <c:v>105.18046167580665</c:v>
                </c:pt>
                <c:pt idx="21">
                  <c:v>105.34532932951502</c:v>
                </c:pt>
                <c:pt idx="22">
                  <c:v>105.86543924128416</c:v>
                </c:pt>
                <c:pt idx="23">
                  <c:v>106.084799016823</c:v>
                </c:pt>
                <c:pt idx="24">
                  <c:v>106.23644943247035</c:v>
                </c:pt>
                <c:pt idx="25">
                  <c:v>106.38183905114144</c:v>
                </c:pt>
                <c:pt idx="26">
                  <c:v>106.77464609105981</c:v>
                </c:pt>
                <c:pt idx="27">
                  <c:v>107.03249817393421</c:v>
                </c:pt>
                <c:pt idx="28">
                  <c:v>107.21707574404934</c:v>
                </c:pt>
                <c:pt idx="29">
                  <c:v>107.36037843039502</c:v>
                </c:pt>
                <c:pt idx="30">
                  <c:v>107.79260530312692</c:v>
                </c:pt>
                <c:pt idx="31">
                  <c:v>107.93961809138445</c:v>
                </c:pt>
                <c:pt idx="32">
                  <c:v>108.00384923073355</c:v>
                </c:pt>
                <c:pt idx="33">
                  <c:v>107.92871966701836</c:v>
                </c:pt>
                <c:pt idx="34">
                  <c:v>108.31062828257063</c:v>
                </c:pt>
                <c:pt idx="35">
                  <c:v>108.32523680884859</c:v>
                </c:pt>
                <c:pt idx="36">
                  <c:v>108.40685905090956</c:v>
                </c:pt>
                <c:pt idx="37">
                  <c:v>108.46622068149935</c:v>
                </c:pt>
                <c:pt idx="38">
                  <c:v>108.77717359798727</c:v>
                </c:pt>
                <c:pt idx="39">
                  <c:v>108.91560677557362</c:v>
                </c:pt>
                <c:pt idx="40">
                  <c:v>108.99653337352611</c:v>
                </c:pt>
              </c:numCache>
            </c:numRef>
          </c:val>
          <c:smooth val="0"/>
          <c:extLst>
            <c:ext xmlns:c16="http://schemas.microsoft.com/office/drawing/2014/chart" uri="{C3380CC4-5D6E-409C-BE32-E72D297353CC}">
              <c16:uniqueId val="{00000001-55EE-4486-BCDF-7FA0E8379B66}"/>
            </c:ext>
          </c:extLst>
        </c:ser>
        <c:ser>
          <c:idx val="2"/>
          <c:order val="2"/>
          <c:tx>
            <c:strRef>
              <c:f>Grafdata!$A$29</c:f>
              <c:strCache>
                <c:ptCount val="1"/>
                <c:pt idx="0">
                  <c:v>Linköpings kommun</c:v>
                </c:pt>
              </c:strCache>
            </c:strRef>
          </c:tx>
          <c:spPr>
            <a:ln w="28575" cap="rnd">
              <a:solidFill>
                <a:schemeClr val="accent3"/>
              </a:solidFill>
              <a:prstDash val="sysDot"/>
              <a:round/>
            </a:ln>
            <a:effectLst/>
          </c:spPr>
          <c:marker>
            <c:symbol val="none"/>
          </c:marker>
          <c:cat>
            <c:strRef>
              <c:f>Grafdata!$B$22:$AP$22</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Grafdata!$B$29:$AP$29</c:f>
              <c:numCache>
                <c:formatCode>General</c:formatCode>
                <c:ptCount val="41"/>
                <c:pt idx="0">
                  <c:v>100</c:v>
                </c:pt>
                <c:pt idx="1">
                  <c:v>99.853543435220089</c:v>
                </c:pt>
                <c:pt idx="2">
                  <c:v>100.48208619240053</c:v>
                </c:pt>
                <c:pt idx="3">
                  <c:v>100.70312711887391</c:v>
                </c:pt>
                <c:pt idx="4">
                  <c:v>100.93637275907895</c:v>
                </c:pt>
                <c:pt idx="5">
                  <c:v>100.89569037997342</c:v>
                </c:pt>
                <c:pt idx="6">
                  <c:v>101.64695831412222</c:v>
                </c:pt>
                <c:pt idx="7">
                  <c:v>101.84291177348051</c:v>
                </c:pt>
                <c:pt idx="8">
                  <c:v>102.0951425239348</c:v>
                </c:pt>
                <c:pt idx="9">
                  <c:v>102.02394836050013</c:v>
                </c:pt>
                <c:pt idx="10">
                  <c:v>102.72232920181172</c:v>
                </c:pt>
                <c:pt idx="11">
                  <c:v>102.98134034878359</c:v>
                </c:pt>
                <c:pt idx="12">
                  <c:v>103.06677334490522</c:v>
                </c:pt>
                <c:pt idx="13">
                  <c:v>102.99625722112229</c:v>
                </c:pt>
                <c:pt idx="14">
                  <c:v>103.59089799571478</c:v>
                </c:pt>
                <c:pt idx="15">
                  <c:v>103.71701337094193</c:v>
                </c:pt>
                <c:pt idx="16">
                  <c:v>104.13061755851483</c:v>
                </c:pt>
                <c:pt idx="17">
                  <c:v>104.13807599468417</c:v>
                </c:pt>
                <c:pt idx="18">
                  <c:v>105.26565593555911</c:v>
                </c:pt>
                <c:pt idx="19">
                  <c:v>105.65010441810637</c:v>
                </c:pt>
                <c:pt idx="20">
                  <c:v>106.03862113856418</c:v>
                </c:pt>
                <c:pt idx="21">
                  <c:v>106.00336307667273</c:v>
                </c:pt>
                <c:pt idx="22">
                  <c:v>107.07398768679992</c:v>
                </c:pt>
                <c:pt idx="23">
                  <c:v>107.48284559681051</c:v>
                </c:pt>
                <c:pt idx="24">
                  <c:v>107.77643676602207</c:v>
                </c:pt>
                <c:pt idx="25">
                  <c:v>107.70049632502509</c:v>
                </c:pt>
                <c:pt idx="26">
                  <c:v>108.76230641967942</c:v>
                </c:pt>
                <c:pt idx="27">
                  <c:v>109.18743728133221</c:v>
                </c:pt>
                <c:pt idx="28">
                  <c:v>109.50272571940008</c:v>
                </c:pt>
                <c:pt idx="29">
                  <c:v>109.41593664397494</c:v>
                </c:pt>
                <c:pt idx="30">
                  <c:v>110.35569960131268</c:v>
                </c:pt>
                <c:pt idx="31">
                  <c:v>110.55504325892979</c:v>
                </c:pt>
                <c:pt idx="32">
                  <c:v>110.74082612351171</c:v>
                </c:pt>
                <c:pt idx="33">
                  <c:v>110.57538444848255</c:v>
                </c:pt>
                <c:pt idx="34">
                  <c:v>111.51921564373085</c:v>
                </c:pt>
                <c:pt idx="35">
                  <c:v>111.61617531393236</c:v>
                </c:pt>
                <c:pt idx="36">
                  <c:v>111.66228201025196</c:v>
                </c:pt>
                <c:pt idx="37">
                  <c:v>111.36326652382631</c:v>
                </c:pt>
                <c:pt idx="38">
                  <c:v>112.15318271812535</c:v>
                </c:pt>
                <c:pt idx="39">
                  <c:v>112.23386943668466</c:v>
                </c:pt>
                <c:pt idx="40">
                  <c:v>112.25421062623742</c:v>
                </c:pt>
              </c:numCache>
            </c:numRef>
          </c:val>
          <c:smooth val="0"/>
          <c:extLst>
            <c:ext xmlns:c16="http://schemas.microsoft.com/office/drawing/2014/chart" uri="{C3380CC4-5D6E-409C-BE32-E72D297353CC}">
              <c16:uniqueId val="{00000002-55EE-4486-BCDF-7FA0E8379B66}"/>
            </c:ext>
          </c:extLst>
        </c:ser>
        <c:ser>
          <c:idx val="3"/>
          <c:order val="3"/>
          <c:tx>
            <c:strRef>
              <c:f>Grafdata!$A$30</c:f>
              <c:strCache>
                <c:ptCount val="1"/>
                <c:pt idx="0">
                  <c:v>Norrköpings kommun</c:v>
                </c:pt>
              </c:strCache>
            </c:strRef>
          </c:tx>
          <c:spPr>
            <a:ln w="28575" cap="rnd">
              <a:solidFill>
                <a:schemeClr val="accent5"/>
              </a:solidFill>
              <a:prstDash val="sysDash"/>
              <a:round/>
            </a:ln>
            <a:effectLst/>
          </c:spPr>
          <c:marker>
            <c:symbol val="none"/>
          </c:marker>
          <c:cat>
            <c:strRef>
              <c:f>Grafdata!$B$22:$AP$22</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Grafdata!$B$30:$AP$30</c:f>
              <c:numCache>
                <c:formatCode>General</c:formatCode>
                <c:ptCount val="41"/>
                <c:pt idx="0">
                  <c:v>100</c:v>
                </c:pt>
                <c:pt idx="1">
                  <c:v>100.29284479990213</c:v>
                </c:pt>
                <c:pt idx="2">
                  <c:v>100.7783707736302</c:v>
                </c:pt>
                <c:pt idx="3">
                  <c:v>101.02304528007585</c:v>
                </c:pt>
                <c:pt idx="4">
                  <c:v>101.30977321731685</c:v>
                </c:pt>
                <c:pt idx="5">
                  <c:v>101.70201703546252</c:v>
                </c:pt>
                <c:pt idx="6">
                  <c:v>102.03232761916414</c:v>
                </c:pt>
                <c:pt idx="7">
                  <c:v>102.26553300812013</c:v>
                </c:pt>
                <c:pt idx="8">
                  <c:v>102.50714908323521</c:v>
                </c:pt>
                <c:pt idx="9">
                  <c:v>102.8603979019161</c:v>
                </c:pt>
                <c:pt idx="10">
                  <c:v>103.18153319162602</c:v>
                </c:pt>
                <c:pt idx="11">
                  <c:v>103.43844142339394</c:v>
                </c:pt>
                <c:pt idx="12">
                  <c:v>103.74122612512042</c:v>
                </c:pt>
                <c:pt idx="13">
                  <c:v>104.0814766106464</c:v>
                </c:pt>
                <c:pt idx="14">
                  <c:v>104.50506934993042</c:v>
                </c:pt>
                <c:pt idx="15">
                  <c:v>104.77803434618384</c:v>
                </c:pt>
                <c:pt idx="16">
                  <c:v>105.00053522548285</c:v>
                </c:pt>
                <c:pt idx="17">
                  <c:v>105.50441178719434</c:v>
                </c:pt>
                <c:pt idx="18">
                  <c:v>105.99376080008564</c:v>
                </c:pt>
                <c:pt idx="19">
                  <c:v>106.5580413805759</c:v>
                </c:pt>
                <c:pt idx="20">
                  <c:v>107.00686617833713</c:v>
                </c:pt>
                <c:pt idx="21">
                  <c:v>107.30353401740247</c:v>
                </c:pt>
                <c:pt idx="22">
                  <c:v>107.64149067943052</c:v>
                </c:pt>
                <c:pt idx="23">
                  <c:v>107.75388803082899</c:v>
                </c:pt>
                <c:pt idx="24">
                  <c:v>107.80282293211812</c:v>
                </c:pt>
                <c:pt idx="25">
                  <c:v>108.0536143012249</c:v>
                </c:pt>
                <c:pt idx="26">
                  <c:v>108.1468964568073</c:v>
                </c:pt>
                <c:pt idx="27">
                  <c:v>108.32657929747832</c:v>
                </c:pt>
                <c:pt idx="28">
                  <c:v>108.56437233343019</c:v>
                </c:pt>
                <c:pt idx="29">
                  <c:v>108.88091997614424</c:v>
                </c:pt>
                <c:pt idx="30">
                  <c:v>109.19976144235622</c:v>
                </c:pt>
                <c:pt idx="31">
                  <c:v>109.46966800727907</c:v>
                </c:pt>
                <c:pt idx="32">
                  <c:v>109.59353447616718</c:v>
                </c:pt>
                <c:pt idx="33">
                  <c:v>109.54536418271068</c:v>
                </c:pt>
                <c:pt idx="34">
                  <c:v>109.77780496383404</c:v>
                </c:pt>
                <c:pt idx="35">
                  <c:v>109.70440261190036</c:v>
                </c:pt>
                <c:pt idx="36">
                  <c:v>109.79692015965011</c:v>
                </c:pt>
                <c:pt idx="37">
                  <c:v>110.00565809796156</c:v>
                </c:pt>
                <c:pt idx="38">
                  <c:v>110.20139770311808</c:v>
                </c:pt>
                <c:pt idx="39">
                  <c:v>110.45371828789014</c:v>
                </c:pt>
                <c:pt idx="40">
                  <c:v>110.56993867845182</c:v>
                </c:pt>
              </c:numCache>
            </c:numRef>
          </c:val>
          <c:smooth val="0"/>
          <c:extLst>
            <c:ext xmlns:c16="http://schemas.microsoft.com/office/drawing/2014/chart" uri="{C3380CC4-5D6E-409C-BE32-E72D297353CC}">
              <c16:uniqueId val="{00000003-55EE-4486-BCDF-7FA0E8379B66}"/>
            </c:ext>
          </c:extLst>
        </c:ser>
        <c:dLbls>
          <c:showLegendKey val="0"/>
          <c:showVal val="0"/>
          <c:showCatName val="0"/>
          <c:showSerName val="0"/>
          <c:showPercent val="0"/>
          <c:showBubbleSize val="0"/>
        </c:dLbls>
        <c:smooth val="0"/>
        <c:axId val="772784184"/>
        <c:axId val="772785824"/>
      </c:lineChart>
      <c:catAx>
        <c:axId val="772784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5824"/>
        <c:crosses val="autoZero"/>
        <c:auto val="1"/>
        <c:lblAlgn val="ctr"/>
        <c:lblOffset val="100"/>
        <c:noMultiLvlLbl val="0"/>
      </c:catAx>
      <c:valAx>
        <c:axId val="772785824"/>
        <c:scaling>
          <c:orientation val="minMax"/>
          <c:min val="9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4184"/>
        <c:crosses val="autoZero"/>
        <c:crossBetween val="between"/>
      </c:valAx>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txPr>
    <a:bodyPr/>
    <a:lstStyle/>
    <a:p>
      <a:pPr>
        <a:defRPr/>
      </a:pPr>
      <a:endParaRPr lang="sv-SE"/>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424198A5-9F51-4395-A9D1-A450078D54B5}" type="datetimeFigureOut">
              <a:rPr lang="sv-SE" smtClean="0"/>
              <a:t>2022-06-29</a:t>
            </a:fld>
            <a:endParaRPr lang="sv-SE"/>
          </a:p>
        </p:txBody>
      </p:sp>
      <p:sp>
        <p:nvSpPr>
          <p:cNvPr id="4" name="Platshållare för sidfot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4B746FB2-947D-4403-805A-8A78101255B7}" type="slidenum">
              <a:rPr lang="sv-SE" smtClean="0"/>
              <a:t>‹#›</a:t>
            </a:fld>
            <a:endParaRPr lang="sv-SE"/>
          </a:p>
        </p:txBody>
      </p:sp>
    </p:spTree>
    <p:extLst>
      <p:ext uri="{BB962C8B-B14F-4D97-AF65-F5344CB8AC3E}">
        <p14:creationId xmlns:p14="http://schemas.microsoft.com/office/powerpoint/2010/main" val="1847427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9142CCA-F011-46CA-B4AE-D8CB4AFC968E}" type="datetimeFigureOut">
              <a:rPr lang="en-GB" smtClean="0"/>
              <a:t>29/06/2022</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241C740-7330-441A-80F0-A683365F9479}" type="slidenum">
              <a:rPr lang="en-GB" smtClean="0"/>
              <a:t>‹#›</a:t>
            </a:fld>
            <a:endParaRPr lang="en-GB" dirty="0"/>
          </a:p>
        </p:txBody>
      </p:sp>
    </p:spTree>
    <p:extLst>
      <p:ext uri="{BB962C8B-B14F-4D97-AF65-F5344CB8AC3E}">
        <p14:creationId xmlns:p14="http://schemas.microsoft.com/office/powerpoint/2010/main" val="3301717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dirty="0"/>
          </a:p>
        </p:txBody>
      </p:sp>
      <p:sp>
        <p:nvSpPr>
          <p:cNvPr id="4" name="Platshållare för bildnummer 3"/>
          <p:cNvSpPr>
            <a:spLocks noGrp="1"/>
          </p:cNvSpPr>
          <p:nvPr>
            <p:ph type="sldNum" sz="quarter" idx="5"/>
          </p:nvPr>
        </p:nvSpPr>
        <p:spPr/>
        <p:txBody>
          <a:bodyPr/>
          <a:lstStyle/>
          <a:p>
            <a:fld id="{0241C740-7330-441A-80F0-A683365F9479}" type="slidenum">
              <a:rPr lang="en-US" smtClean="0"/>
              <a:t>2</a:t>
            </a:fld>
            <a:endParaRPr lang="en-US" dirty="0"/>
          </a:p>
        </p:txBody>
      </p:sp>
    </p:spTree>
    <p:extLst>
      <p:ext uri="{BB962C8B-B14F-4D97-AF65-F5344CB8AC3E}">
        <p14:creationId xmlns:p14="http://schemas.microsoft.com/office/powerpoint/2010/main" val="37821463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82774" y="1808163"/>
            <a:ext cx="8426451" cy="2072175"/>
          </a:xfrm>
        </p:spPr>
        <p:txBody>
          <a:bodyPr anchor="b"/>
          <a:lstStyle>
            <a:lvl1pPr algn="l">
              <a:defRPr sz="6000">
                <a:solidFill>
                  <a:schemeClr val="bg1"/>
                </a:solidFill>
              </a:defRPr>
            </a:lvl1pPr>
          </a:lstStyle>
          <a:p>
            <a:r>
              <a:rPr lang="en-US" noProof="0" dirty="0"/>
              <a:t>Click to edit Master </a:t>
            </a:r>
            <a:r>
              <a:rPr lang="en-US" noProof="0"/>
              <a:t>title style</a:t>
            </a:r>
            <a:endParaRPr lang="en-US" noProof="0" dirty="0"/>
          </a:p>
        </p:txBody>
      </p:sp>
      <p:sp>
        <p:nvSpPr>
          <p:cNvPr id="3" name="Subtitle 2"/>
          <p:cNvSpPr>
            <a:spLocks noGrp="1"/>
          </p:cNvSpPr>
          <p:nvPr>
            <p:ph type="subTitle" idx="1" hasCustomPrompt="1"/>
          </p:nvPr>
        </p:nvSpPr>
        <p:spPr>
          <a:xfrm>
            <a:off x="1882774" y="3974122"/>
            <a:ext cx="8426451" cy="1283677"/>
          </a:xfrm>
        </p:spPr>
        <p:txBody>
          <a:bodyPr/>
          <a:lstStyle>
            <a:lvl1pPr marL="0" indent="0" algn="l">
              <a:buNone/>
              <a:defRPr sz="2800">
                <a:solidFill>
                  <a:schemeClr val="bg1"/>
                </a:solidFill>
                <a:latin typeface="Futura Std Book" panose="020B05020202040203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r>
              <a:rPr lang="en-US"/>
              <a:t>subtitle style</a:t>
            </a:r>
            <a:endParaRPr lang="en-US" dirty="0"/>
          </a:p>
        </p:txBody>
      </p:sp>
      <p:sp>
        <p:nvSpPr>
          <p:cNvPr id="7" name="Text Placeholder 5">
            <a:extLst>
              <a:ext uri="{FF2B5EF4-FFF2-40B4-BE49-F238E27FC236}">
                <a16:creationId xmlns:a16="http://schemas.microsoft.com/office/drawing/2014/main" id="{E7C98A5A-7BCD-421C-A388-7040FF5BD544}"/>
              </a:ext>
            </a:extLst>
          </p:cNvPr>
          <p:cNvSpPr>
            <a:spLocks noGrp="1" noChangeAspect="1"/>
          </p:cNvSpPr>
          <p:nvPr>
            <p:ph type="body" sz="quarter" idx="14" hasCustomPrompt="1"/>
          </p:nvPr>
        </p:nvSpPr>
        <p:spPr>
          <a:xfrm>
            <a:off x="10310161" y="6152490"/>
            <a:ext cx="1544400" cy="37911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
        <p:nvSpPr>
          <p:cNvPr id="6" name="textruta 3">
            <a:extLst>
              <a:ext uri="{FF2B5EF4-FFF2-40B4-BE49-F238E27FC236}">
                <a16:creationId xmlns:a16="http://schemas.microsoft.com/office/drawing/2014/main" id="{D6992F92-5969-411B-954B-8A2E3E431F86}"/>
              </a:ext>
            </a:extLst>
          </p:cNvPr>
          <p:cNvSpPr txBox="1"/>
          <p:nvPr userDrawn="1"/>
        </p:nvSpPr>
        <p:spPr>
          <a:xfrm>
            <a:off x="-1" y="-299801"/>
            <a:ext cx="121920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fill with picture </a:t>
            </a:r>
            <a:r>
              <a:rPr lang="en-US" sz="1200" kern="1200" dirty="0">
                <a:solidFill>
                  <a:schemeClr val="tx1"/>
                </a:solidFill>
                <a:latin typeface="+mn-lt"/>
                <a:ea typeface="+mn-ea"/>
                <a:cs typeface="+mn-cs"/>
              </a:rPr>
              <a:t>or change color</a:t>
            </a:r>
            <a:endParaRPr lang="en-US" sz="1200" dirty="0">
              <a:latin typeface="+mj-lt"/>
            </a:endParaRPr>
          </a:p>
        </p:txBody>
      </p:sp>
    </p:spTree>
    <p:extLst>
      <p:ext uri="{BB962C8B-B14F-4D97-AF65-F5344CB8AC3E}">
        <p14:creationId xmlns:p14="http://schemas.microsoft.com/office/powerpoint/2010/main" val="337267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subtitle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882775" y="1640329"/>
            <a:ext cx="4137025" cy="516477"/>
          </a:xfrm>
        </p:spPr>
        <p:txBody>
          <a:bodyPr anchor="t"/>
          <a:lstStyle>
            <a:lvl1pPr marL="0" indent="0">
              <a:buNone/>
              <a:defRPr sz="2000" b="1">
                <a:latin typeface="Futura Std Book" panose="020B05020202040203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hasCustomPrompt="1"/>
          </p:nvPr>
        </p:nvSpPr>
        <p:spPr>
          <a:xfrm>
            <a:off x="1882775" y="2340281"/>
            <a:ext cx="4137024" cy="349024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5" name="Text Placeholder 4"/>
          <p:cNvSpPr>
            <a:spLocks noGrp="1"/>
          </p:cNvSpPr>
          <p:nvPr>
            <p:ph type="body" sz="quarter" idx="3" hasCustomPrompt="1"/>
          </p:nvPr>
        </p:nvSpPr>
        <p:spPr>
          <a:xfrm>
            <a:off x="6172200" y="1640329"/>
            <a:ext cx="4137025" cy="516477"/>
          </a:xfrm>
        </p:spPr>
        <p:txBody>
          <a:bodyPr anchor="t"/>
          <a:lstStyle>
            <a:lvl1pPr marL="0" indent="0">
              <a:buNone/>
              <a:defRPr sz="2000" b="1">
                <a:latin typeface="Futura Std Book" panose="020B05020202040203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hasCustomPrompt="1"/>
          </p:nvPr>
        </p:nvSpPr>
        <p:spPr>
          <a:xfrm>
            <a:off x="6172200" y="2340281"/>
            <a:ext cx="4137024" cy="349024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F26C3B6-65F2-46A0-A0ED-778F3FE52B05}" type="datetime1">
              <a:rPr lang="en-US" smtClean="0"/>
              <a:t>6/29/2022</a:t>
            </a:fld>
            <a:endParaRPr lang="en-US" dirty="0"/>
          </a:p>
        </p:txBody>
      </p:sp>
      <p:sp>
        <p:nvSpPr>
          <p:cNvPr id="8" name="Footer Placeholder 7"/>
          <p:cNvSpPr>
            <a:spLocks noGrp="1"/>
          </p:cNvSpPr>
          <p:nvPr>
            <p:ph type="ftr" sz="quarter" idx="11"/>
          </p:nvPr>
        </p:nvSpPr>
        <p:spPr/>
        <p:txBody>
          <a:bodyPr/>
          <a:lstStyle/>
          <a:p>
            <a:r>
              <a:rPr lang="en-US"/>
              <a:t>Stockholm – The Capital of Scandinavia</a:t>
            </a:r>
            <a:endParaRPr lang="en-US" dirty="0"/>
          </a:p>
        </p:txBody>
      </p:sp>
      <p:sp>
        <p:nvSpPr>
          <p:cNvPr id="9" name="Slide Number Placeholder 8"/>
          <p:cNvSpPr>
            <a:spLocks noGrp="1"/>
          </p:cNvSpPr>
          <p:nvPr>
            <p:ph type="sldNum" sz="quarter" idx="12"/>
          </p:nvPr>
        </p:nvSpPr>
        <p:spPr/>
        <p:txBody>
          <a:bodyPr/>
          <a:lstStyle/>
          <a:p>
            <a:fld id="{0B1617BE-BA58-4B59-88D5-A8C7B239E913}" type="slidenum">
              <a:rPr lang="en-US" smtClean="0"/>
              <a:t>‹#›</a:t>
            </a:fld>
            <a:endParaRPr lang="en-US" dirty="0"/>
          </a:p>
        </p:txBody>
      </p:sp>
      <p:sp>
        <p:nvSpPr>
          <p:cNvPr id="10" name="Title 9">
            <a:extLst>
              <a:ext uri="{FF2B5EF4-FFF2-40B4-BE49-F238E27FC236}">
                <a16:creationId xmlns:a16="http://schemas.microsoft.com/office/drawing/2014/main" id="{B0A398B2-4A8D-4EDB-B284-2B3255E405C2}"/>
              </a:ext>
            </a:extLst>
          </p:cNvPr>
          <p:cNvSpPr>
            <a:spLocks noGrp="1"/>
          </p:cNvSpPr>
          <p:nvPr>
            <p:ph type="title" hasCustomPrompt="1"/>
          </p:nvPr>
        </p:nvSpPr>
        <p:spPr/>
        <p:txBody>
          <a:bodyPr/>
          <a:lstStyle/>
          <a:p>
            <a:r>
              <a:rPr lang="en-US" dirty="0"/>
              <a:t>Click to edit Master </a:t>
            </a:r>
            <a:r>
              <a:rPr lang="en-US"/>
              <a:t>title style</a:t>
            </a:r>
            <a:endParaRPr lang="en-US" dirty="0"/>
          </a:p>
        </p:txBody>
      </p:sp>
    </p:spTree>
    <p:extLst>
      <p:ext uri="{BB962C8B-B14F-4D97-AF65-F5344CB8AC3E}">
        <p14:creationId xmlns:p14="http://schemas.microsoft.com/office/powerpoint/2010/main" val="3817998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t and picture righ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D3C82396-10D6-4649-BEE6-6EA7ED5E71CE}"/>
              </a:ext>
            </a:extLst>
          </p:cNvPr>
          <p:cNvSpPr>
            <a:spLocks noGrp="1"/>
          </p:cNvSpPr>
          <p:nvPr>
            <p:ph type="pic" sz="quarter" idx="13" hasCustomPrompt="1"/>
          </p:nvPr>
        </p:nvSpPr>
        <p:spPr>
          <a:xfrm>
            <a:off x="6164960" y="0"/>
            <a:ext cx="6027040" cy="6858000"/>
          </a:xfrm>
          <a:noFill/>
        </p:spPr>
        <p:txBody>
          <a:bodyPr lIns="36000" tIns="36000" rIns="36000" bIns="36000"/>
          <a:lstStyle>
            <a:lvl1pPr marL="0" indent="0" algn="ctr">
              <a:buNone/>
              <a:defRPr sz="1200"/>
            </a:lvl1pPr>
          </a:lstStyle>
          <a:p>
            <a:r>
              <a:rPr lang="en-US" dirty="0"/>
              <a:t>Click icon to add picture</a:t>
            </a:r>
          </a:p>
        </p:txBody>
      </p:sp>
      <p:sp>
        <p:nvSpPr>
          <p:cNvPr id="3" name="Content Placeholder 2"/>
          <p:cNvSpPr>
            <a:spLocks noGrp="1"/>
          </p:cNvSpPr>
          <p:nvPr>
            <p:ph sz="half" idx="1" hasCustomPrompt="1"/>
          </p:nvPr>
        </p:nvSpPr>
        <p:spPr>
          <a:xfrm>
            <a:off x="730249" y="1628775"/>
            <a:ext cx="4951381" cy="399527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2FA1375-9856-43E1-B64F-22738AF44705}" type="datetime1">
              <a:rPr lang="en-US" smtClean="0"/>
              <a:t>6/29/2022</a:t>
            </a:fld>
            <a:endParaRPr lang="en-US" dirty="0"/>
          </a:p>
        </p:txBody>
      </p:sp>
      <p:sp>
        <p:nvSpPr>
          <p:cNvPr id="6" name="Footer Placeholder 5"/>
          <p:cNvSpPr>
            <a:spLocks noGrp="1"/>
          </p:cNvSpPr>
          <p:nvPr>
            <p:ph type="ftr" sz="quarter" idx="11"/>
          </p:nvPr>
        </p:nvSpPr>
        <p:spPr>
          <a:xfrm>
            <a:off x="6641003" y="6282587"/>
            <a:ext cx="3696797" cy="252000"/>
          </a:xfrm>
        </p:spPr>
        <p:txBody>
          <a:bodyPr/>
          <a:lstStyle/>
          <a:p>
            <a:r>
              <a:rPr lang="en-US"/>
              <a:t>Stockholm – The Capital of Scandinavia</a:t>
            </a:r>
            <a:endParaRPr lang="en-US" dirty="0"/>
          </a:p>
        </p:txBody>
      </p:sp>
      <p:sp>
        <p:nvSpPr>
          <p:cNvPr id="7" name="Slide Number Placeholder 6"/>
          <p:cNvSpPr>
            <a:spLocks noGrp="1"/>
          </p:cNvSpPr>
          <p:nvPr>
            <p:ph type="sldNum" sz="quarter" idx="12"/>
          </p:nvPr>
        </p:nvSpPr>
        <p:spPr/>
        <p:txBody>
          <a:bodyPr/>
          <a:lstStyle/>
          <a:p>
            <a:fld id="{0B1617BE-BA58-4B59-88D5-A8C7B239E913}" type="slidenum">
              <a:rPr lang="en-US" smtClean="0"/>
              <a:t>‹#›</a:t>
            </a:fld>
            <a:endParaRPr lang="en-US" dirty="0"/>
          </a:p>
        </p:txBody>
      </p:sp>
      <p:sp>
        <p:nvSpPr>
          <p:cNvPr id="4" name="Title 3">
            <a:extLst>
              <a:ext uri="{FF2B5EF4-FFF2-40B4-BE49-F238E27FC236}">
                <a16:creationId xmlns:a16="http://schemas.microsoft.com/office/drawing/2014/main" id="{C32BEAF3-2FAB-4124-A633-4AB21F68452B}"/>
              </a:ext>
            </a:extLst>
          </p:cNvPr>
          <p:cNvSpPr>
            <a:spLocks noGrp="1"/>
          </p:cNvSpPr>
          <p:nvPr>
            <p:ph type="title" hasCustomPrompt="1"/>
          </p:nvPr>
        </p:nvSpPr>
        <p:spPr>
          <a:xfrm>
            <a:off x="730249" y="342899"/>
            <a:ext cx="4951380" cy="1113955"/>
          </a:xfrm>
        </p:spPr>
        <p:txBody>
          <a:bodyPr/>
          <a:lstStyle/>
          <a:p>
            <a:r>
              <a:rPr lang="en-US" dirty="0"/>
              <a:t>Click to edit Master title style</a:t>
            </a:r>
          </a:p>
        </p:txBody>
      </p:sp>
      <p:pic>
        <p:nvPicPr>
          <p:cNvPr id="8" name="Bildobjekt 7">
            <a:extLst>
              <a:ext uri="{FF2B5EF4-FFF2-40B4-BE49-F238E27FC236}">
                <a16:creationId xmlns:a16="http://schemas.microsoft.com/office/drawing/2014/main" id="{44383A4D-713F-426E-A17D-16867474EFE2}"/>
              </a:ext>
            </a:extLst>
          </p:cNvPr>
          <p:cNvPicPr>
            <a:picLocks noChangeAspect="1"/>
          </p:cNvPicPr>
          <p:nvPr userDrawn="1"/>
        </p:nvPicPr>
        <p:blipFill>
          <a:blip r:embed="rId2" cstate="screen">
            <a:lum bright="100000"/>
            <a:extLst>
              <a:ext uri="{28A0092B-C50C-407E-A947-70E740481C1C}">
                <a14:useLocalDpi xmlns:a14="http://schemas.microsoft.com/office/drawing/2010/main"/>
              </a:ext>
            </a:extLst>
          </a:blip>
          <a:stretch>
            <a:fillRect/>
          </a:stretch>
        </p:blipFill>
        <p:spPr>
          <a:xfrm>
            <a:off x="338374" y="6153061"/>
            <a:ext cx="1544400" cy="378542"/>
          </a:xfrm>
          <a:prstGeom prst="rect">
            <a:avLst/>
          </a:prstGeom>
        </p:spPr>
      </p:pic>
    </p:spTree>
    <p:extLst>
      <p:ext uri="{BB962C8B-B14F-4D97-AF65-F5344CB8AC3E}">
        <p14:creationId xmlns:p14="http://schemas.microsoft.com/office/powerpoint/2010/main" val="1326014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ntent and picture lef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515133" y="1628775"/>
            <a:ext cx="4951381" cy="399527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D6164BA-C3D4-45C7-9145-3ED20F0F0FA8}" type="datetime1">
              <a:rPr lang="en-US" smtClean="0"/>
              <a:t>6/29/2022</a:t>
            </a:fld>
            <a:endParaRPr lang="en-US" dirty="0"/>
          </a:p>
        </p:txBody>
      </p:sp>
      <p:sp>
        <p:nvSpPr>
          <p:cNvPr id="6" name="Footer Placeholder 5"/>
          <p:cNvSpPr>
            <a:spLocks noGrp="1"/>
          </p:cNvSpPr>
          <p:nvPr>
            <p:ph type="ftr" sz="quarter" idx="11"/>
          </p:nvPr>
        </p:nvSpPr>
        <p:spPr>
          <a:xfrm>
            <a:off x="6627474" y="6279602"/>
            <a:ext cx="3696797" cy="252000"/>
          </a:xfrm>
        </p:spPr>
        <p:txBody>
          <a:bodyPr/>
          <a:lstStyle/>
          <a:p>
            <a:r>
              <a:rPr lang="en-US"/>
              <a:t>Stockholm – The Capital of Scandinavia</a:t>
            </a:r>
            <a:endParaRPr lang="en-US" dirty="0"/>
          </a:p>
        </p:txBody>
      </p:sp>
      <p:sp>
        <p:nvSpPr>
          <p:cNvPr id="7" name="Slide Number Placeholder 6"/>
          <p:cNvSpPr>
            <a:spLocks noGrp="1"/>
          </p:cNvSpPr>
          <p:nvPr>
            <p:ph type="sldNum" sz="quarter" idx="12"/>
          </p:nvPr>
        </p:nvSpPr>
        <p:spPr/>
        <p:txBody>
          <a:bodyPr/>
          <a:lstStyle/>
          <a:p>
            <a:fld id="{0B1617BE-BA58-4B59-88D5-A8C7B239E913}" type="slidenum">
              <a:rPr lang="en-US" smtClean="0"/>
              <a:t>‹#›</a:t>
            </a:fld>
            <a:endParaRPr lang="en-US" dirty="0"/>
          </a:p>
        </p:txBody>
      </p:sp>
      <p:sp>
        <p:nvSpPr>
          <p:cNvPr id="8" name="Picture Placeholder 8"/>
          <p:cNvSpPr>
            <a:spLocks noGrp="1"/>
          </p:cNvSpPr>
          <p:nvPr>
            <p:ph type="pic" sz="quarter" idx="13" hasCustomPrompt="1"/>
          </p:nvPr>
        </p:nvSpPr>
        <p:spPr>
          <a:xfrm>
            <a:off x="0" y="0"/>
            <a:ext cx="6024563" cy="6858000"/>
          </a:xfrm>
          <a:noFill/>
        </p:spPr>
        <p:txBody>
          <a:bodyPr lIns="36000" tIns="36000" rIns="36000" bIns="36000"/>
          <a:lstStyle>
            <a:lvl1pPr marL="0" indent="0">
              <a:buNone/>
              <a:defRPr/>
            </a:lvl1pPr>
          </a:lstStyle>
          <a:p>
            <a:r>
              <a:rPr lang="en-US" dirty="0"/>
              <a:t>Click icon to add picture</a:t>
            </a:r>
          </a:p>
        </p:txBody>
      </p:sp>
      <p:sp>
        <p:nvSpPr>
          <p:cNvPr id="4" name="Title 3">
            <a:extLst>
              <a:ext uri="{FF2B5EF4-FFF2-40B4-BE49-F238E27FC236}">
                <a16:creationId xmlns:a16="http://schemas.microsoft.com/office/drawing/2014/main" id="{C5D7110B-A7EB-4ECB-9B2B-0A816F9BF284}"/>
              </a:ext>
            </a:extLst>
          </p:cNvPr>
          <p:cNvSpPr>
            <a:spLocks noGrp="1"/>
          </p:cNvSpPr>
          <p:nvPr>
            <p:ph type="title" hasCustomPrompt="1"/>
          </p:nvPr>
        </p:nvSpPr>
        <p:spPr>
          <a:xfrm>
            <a:off x="6526244" y="333375"/>
            <a:ext cx="4951381" cy="1113955"/>
          </a:xfrm>
        </p:spPr>
        <p:txBody>
          <a:bodyPr/>
          <a:lstStyle/>
          <a:p>
            <a:r>
              <a:rPr lang="en-US" dirty="0"/>
              <a:t>Click to edit Master title style</a:t>
            </a:r>
          </a:p>
        </p:txBody>
      </p:sp>
      <p:sp>
        <p:nvSpPr>
          <p:cNvPr id="9" name="Text Placeholder 5">
            <a:extLst>
              <a:ext uri="{FF2B5EF4-FFF2-40B4-BE49-F238E27FC236}">
                <a16:creationId xmlns:a16="http://schemas.microsoft.com/office/drawing/2014/main" id="{3F01EEE0-782A-45A6-BBAF-0859BEC834A4}"/>
              </a:ext>
            </a:extLst>
          </p:cNvPr>
          <p:cNvSpPr>
            <a:spLocks noGrp="1" noChangeAspect="1"/>
          </p:cNvSpPr>
          <p:nvPr>
            <p:ph type="body" sz="quarter" idx="14" hasCustomPrompt="1"/>
          </p:nvPr>
        </p:nvSpPr>
        <p:spPr>
          <a:xfrm>
            <a:off x="337439" y="6152489"/>
            <a:ext cx="1544400" cy="37911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85469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613E99BA-A178-4890-B95A-C5C55C67D76D}"/>
              </a:ext>
            </a:extLst>
          </p:cNvPr>
          <p:cNvSpPr/>
          <p:nvPr userDrawn="1"/>
        </p:nvSpPr>
        <p:spPr>
          <a:xfrm>
            <a:off x="0" y="0"/>
            <a:ext cx="12192000" cy="6858000"/>
          </a:xfrm>
          <a:prstGeom prst="rect">
            <a:avLst/>
          </a:prstGeom>
          <a:solidFill>
            <a:schemeClr val="tx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4" name="Text Placeholder 5">
            <a:extLst>
              <a:ext uri="{FF2B5EF4-FFF2-40B4-BE49-F238E27FC236}">
                <a16:creationId xmlns:a16="http://schemas.microsoft.com/office/drawing/2014/main" id="{2FEBAAC9-09BA-4BAD-B3BB-628F3CD85071}"/>
              </a:ext>
            </a:extLst>
          </p:cNvPr>
          <p:cNvSpPr>
            <a:spLocks noGrp="1" noChangeAspect="1"/>
          </p:cNvSpPr>
          <p:nvPr>
            <p:ph type="body" sz="quarter" idx="14" hasCustomPrompt="1"/>
          </p:nvPr>
        </p:nvSpPr>
        <p:spPr>
          <a:xfrm>
            <a:off x="10310161" y="6152490"/>
            <a:ext cx="1544400" cy="379111"/>
          </a:xfr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
        <p:nvSpPr>
          <p:cNvPr id="5" name="Platshållare för text 4">
            <a:extLst>
              <a:ext uri="{FF2B5EF4-FFF2-40B4-BE49-F238E27FC236}">
                <a16:creationId xmlns:a16="http://schemas.microsoft.com/office/drawing/2014/main" id="{7F0EC390-3F45-408A-A32B-EBD8E8BAB9A9}"/>
              </a:ext>
            </a:extLst>
          </p:cNvPr>
          <p:cNvSpPr>
            <a:spLocks noGrp="1"/>
          </p:cNvSpPr>
          <p:nvPr>
            <p:ph type="body" sz="quarter" idx="15" hasCustomPrompt="1"/>
          </p:nvPr>
        </p:nvSpPr>
        <p:spPr>
          <a:xfrm>
            <a:off x="1882775" y="1632347"/>
            <a:ext cx="8426450" cy="3593306"/>
          </a:xfrm>
          <a:ln w="69850">
            <a:solidFill>
              <a:schemeClr val="bg1"/>
            </a:solidFill>
          </a:ln>
        </p:spPr>
        <p:txBody>
          <a:bodyPr lIns="540000" tIns="540000" rIns="540000" bIns="540000" anchor="ctr"/>
          <a:lstStyle>
            <a:lvl1pPr algn="ctr">
              <a:spcBef>
                <a:spcPts val="0"/>
              </a:spcBef>
              <a:spcAft>
                <a:spcPts val="1200"/>
              </a:spcAft>
              <a:defRPr sz="2400" b="1" cap="all" baseline="0">
                <a:solidFill>
                  <a:schemeClr val="bg1"/>
                </a:solidFill>
              </a:defRPr>
            </a:lvl1pPr>
            <a:lvl2pPr marL="0" indent="0" algn="ctr">
              <a:spcBef>
                <a:spcPts val="600"/>
              </a:spcBef>
              <a:spcAft>
                <a:spcPts val="0"/>
              </a:spcAft>
              <a:buNone/>
              <a:defRPr sz="1400">
                <a:solidFill>
                  <a:schemeClr val="bg1"/>
                </a:solidFill>
              </a:defRPr>
            </a:lvl2pPr>
            <a:lvl3pPr marL="0" indent="0" algn="ctr">
              <a:spcBef>
                <a:spcPts val="1800"/>
              </a:spcBef>
              <a:buNone/>
              <a:defRPr sz="800">
                <a:solidFill>
                  <a:schemeClr val="bg1"/>
                </a:solidFill>
              </a:defRPr>
            </a:lvl3pPr>
            <a:lvl4pPr algn="ctr">
              <a:defRPr>
                <a:solidFill>
                  <a:schemeClr val="bg1"/>
                </a:solidFill>
              </a:defRPr>
            </a:lvl4pPr>
            <a:lvl5pPr algn="ctr">
              <a:defRPr>
                <a:solidFill>
                  <a:schemeClr val="bg1"/>
                </a:solidFill>
              </a:defRPr>
            </a:lvl5pPr>
          </a:lstStyle>
          <a:p>
            <a:pPr lvl="0"/>
            <a:r>
              <a:rPr lang="sv-SE" dirty="0"/>
              <a:t>REDIGERA FORMAT FÖR BAKGRUNDSTEXT</a:t>
            </a:r>
          </a:p>
          <a:p>
            <a:pPr lvl="1"/>
            <a:r>
              <a:rPr lang="sv-SE" dirty="0"/>
              <a:t>Nivå två</a:t>
            </a:r>
          </a:p>
          <a:p>
            <a:pPr lvl="2"/>
            <a:r>
              <a:rPr lang="sv-SE" dirty="0"/>
              <a:t>Nivå tre</a:t>
            </a:r>
          </a:p>
        </p:txBody>
      </p:sp>
      <p:sp>
        <p:nvSpPr>
          <p:cNvPr id="7" name="textruta 3">
            <a:extLst>
              <a:ext uri="{FF2B5EF4-FFF2-40B4-BE49-F238E27FC236}">
                <a16:creationId xmlns:a16="http://schemas.microsoft.com/office/drawing/2014/main" id="{356153CF-8DF9-43CD-89DB-557BD920E077}"/>
              </a:ext>
            </a:extLst>
          </p:cNvPr>
          <p:cNvSpPr txBox="1"/>
          <p:nvPr userDrawn="1"/>
        </p:nvSpPr>
        <p:spPr>
          <a:xfrm>
            <a:off x="0" y="-308552"/>
            <a:ext cx="67056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fill with picture </a:t>
            </a:r>
            <a:r>
              <a:rPr lang="en-US" sz="1200" kern="1200" dirty="0">
                <a:solidFill>
                  <a:schemeClr val="tx1"/>
                </a:solidFill>
                <a:latin typeface="+mn-lt"/>
                <a:ea typeface="+mn-ea"/>
                <a:cs typeface="+mn-cs"/>
              </a:rPr>
              <a:t>or change color</a:t>
            </a:r>
            <a:endParaRPr lang="en-US" sz="1200" dirty="0">
              <a:latin typeface="+mj-lt"/>
            </a:endParaRPr>
          </a:p>
        </p:txBody>
      </p:sp>
      <p:sp>
        <p:nvSpPr>
          <p:cNvPr id="8" name="Rectangle 81">
            <a:extLst>
              <a:ext uri="{FF2B5EF4-FFF2-40B4-BE49-F238E27FC236}">
                <a16:creationId xmlns:a16="http://schemas.microsoft.com/office/drawing/2014/main" id="{C8C78D9D-DECE-46CA-8895-8EC4D093CF7E}"/>
              </a:ext>
            </a:extLst>
          </p:cNvPr>
          <p:cNvSpPr/>
          <p:nvPr userDrawn="1"/>
        </p:nvSpPr>
        <p:spPr>
          <a:xfrm>
            <a:off x="8685226" y="-540485"/>
            <a:ext cx="3175175" cy="494643"/>
          </a:xfrm>
          <a:prstGeom prst="rect">
            <a:avLst/>
          </a:prstGeom>
          <a:noFill/>
        </p:spPr>
        <p:txBody>
          <a:bodyPr wrap="square" lIns="0" tIns="0" rIns="0" bIns="32659" rtlCol="0">
            <a:spAutoFit/>
          </a:bodyPr>
          <a:lstStyle/>
          <a:p>
            <a:r>
              <a:rPr lang="en-US" sz="1000" b="1" dirty="0"/>
              <a:t>Quote Slide - </a:t>
            </a:r>
            <a:r>
              <a:rPr lang="en-US" sz="1000" dirty="0"/>
              <a:t>Keep the text to a maximum of 3 rows and body text to a maximum of 2 rows.  </a:t>
            </a:r>
          </a:p>
          <a:p>
            <a:r>
              <a:rPr lang="en-US" sz="1000" dirty="0"/>
              <a:t>To insert body text press Tab or Increase List Level. </a:t>
            </a:r>
          </a:p>
        </p:txBody>
      </p:sp>
      <p:pic>
        <p:nvPicPr>
          <p:cNvPr id="9" name="Picture 9">
            <a:extLst>
              <a:ext uri="{FF2B5EF4-FFF2-40B4-BE49-F238E27FC236}">
                <a16:creationId xmlns:a16="http://schemas.microsoft.com/office/drawing/2014/main" id="{D1727756-5EF6-4E8A-805C-F0F0ACFE27DC}"/>
              </a:ext>
            </a:extLst>
          </p:cNvPr>
          <p:cNvPicPr>
            <a:picLocks noChangeAspect="1"/>
          </p:cNvPicPr>
          <p:nvPr userDrawn="1"/>
        </p:nvPicPr>
        <p:blipFill rotWithShape="1">
          <a:blip r:embed="rId4"/>
          <a:srcRect l="24551" t="27004" r="58760" b="42166"/>
          <a:stretch/>
        </p:blipFill>
        <p:spPr>
          <a:xfrm>
            <a:off x="11796901" y="-368377"/>
            <a:ext cx="366986" cy="262079"/>
          </a:xfrm>
          <a:prstGeom prst="rect">
            <a:avLst/>
          </a:prstGeom>
          <a:ln w="9525">
            <a:solidFill>
              <a:schemeClr val="tx2"/>
            </a:solidFill>
          </a:ln>
        </p:spPr>
      </p:pic>
    </p:spTree>
    <p:extLst>
      <p:ext uri="{BB962C8B-B14F-4D97-AF65-F5344CB8AC3E}">
        <p14:creationId xmlns:p14="http://schemas.microsoft.com/office/powerpoint/2010/main" val="3391289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icture and large logo White">
    <p:bg>
      <p:bgPr>
        <a:solidFill>
          <a:schemeClr val="accent1"/>
        </a:solidFill>
        <a:effectLst/>
      </p:bgPr>
    </p:bg>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D1C585ED-4271-4292-B6A9-0051F505F743}"/>
              </a:ext>
            </a:extLst>
          </p:cNvPr>
          <p:cNvSpPr>
            <a:spLocks noGrp="1"/>
          </p:cNvSpPr>
          <p:nvPr>
            <p:ph type="pic" sz="quarter" idx="13" hasCustomPrompt="1"/>
          </p:nvPr>
        </p:nvSpPr>
        <p:spPr>
          <a:xfrm>
            <a:off x="0" y="0"/>
            <a:ext cx="12192000" cy="6858000"/>
          </a:xfrm>
          <a:solidFill>
            <a:schemeClr val="accent1"/>
          </a:solidFill>
        </p:spPr>
        <p:txBody>
          <a:bodyPr lIns="36000" tIns="36000" rIns="36000" bIns="36000" anchor="t" anchorCtr="0"/>
          <a:lstStyle>
            <a:lvl1pPr marL="0" indent="0" algn="ctr">
              <a:buNone/>
              <a:defRPr sz="1200">
                <a:solidFill>
                  <a:schemeClr val="bg1"/>
                </a:solidFill>
              </a:defRPr>
            </a:lvl1pPr>
          </a:lstStyle>
          <a:p>
            <a:r>
              <a:rPr lang="en-US" dirty="0"/>
              <a:t>Click icon to add picture</a:t>
            </a:r>
          </a:p>
        </p:txBody>
      </p:sp>
      <p:sp>
        <p:nvSpPr>
          <p:cNvPr id="6" name="Text Placeholder 5"/>
          <p:cNvSpPr>
            <a:spLocks noGrp="1" noChangeAspect="1"/>
          </p:cNvSpPr>
          <p:nvPr>
            <p:ph type="body" sz="quarter" idx="11" hasCustomPrompt="1"/>
          </p:nvPr>
        </p:nvSpPr>
        <p:spPr>
          <a:xfrm>
            <a:off x="693738" y="685837"/>
            <a:ext cx="3182400" cy="781200"/>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3189571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icture and large logo Black">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D1C585ED-4271-4292-B6A9-0051F505F743}"/>
              </a:ext>
            </a:extLst>
          </p:cNvPr>
          <p:cNvSpPr>
            <a:spLocks noGrp="1"/>
          </p:cNvSpPr>
          <p:nvPr>
            <p:ph type="pic" sz="quarter" idx="13" hasCustomPrompt="1"/>
          </p:nvPr>
        </p:nvSpPr>
        <p:spPr>
          <a:xfrm>
            <a:off x="0" y="0"/>
            <a:ext cx="12192000" cy="6858000"/>
          </a:xfrm>
          <a:noFill/>
        </p:spPr>
        <p:txBody>
          <a:bodyPr lIns="36000" tIns="36000" rIns="36000" bIns="36000" anchor="t" anchorCtr="0"/>
          <a:lstStyle>
            <a:lvl1pPr marL="0" indent="0" algn="ctr">
              <a:buNone/>
              <a:defRPr sz="1200">
                <a:solidFill>
                  <a:schemeClr val="bg1"/>
                </a:solidFill>
              </a:defRPr>
            </a:lvl1pPr>
          </a:lstStyle>
          <a:p>
            <a:r>
              <a:rPr lang="en-US" dirty="0"/>
              <a:t>Click icon to add picture</a:t>
            </a:r>
          </a:p>
        </p:txBody>
      </p:sp>
      <p:sp>
        <p:nvSpPr>
          <p:cNvPr id="4" name="Text Placeholder 5">
            <a:extLst>
              <a:ext uri="{FF2B5EF4-FFF2-40B4-BE49-F238E27FC236}">
                <a16:creationId xmlns:a16="http://schemas.microsoft.com/office/drawing/2014/main" id="{7FFC9DB0-05E3-4C79-B91F-8C6606C84710}"/>
              </a:ext>
            </a:extLst>
          </p:cNvPr>
          <p:cNvSpPr>
            <a:spLocks noGrp="1" noChangeAspect="1"/>
          </p:cNvSpPr>
          <p:nvPr>
            <p:ph type="body" sz="quarter" idx="14" hasCustomPrompt="1"/>
          </p:nvPr>
        </p:nvSpPr>
        <p:spPr>
          <a:xfrm>
            <a:off x="693738" y="685836"/>
            <a:ext cx="3182400" cy="781202"/>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27451966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Picture full slide White logo left">
    <p:spTree>
      <p:nvGrpSpPr>
        <p:cNvPr id="1" name=""/>
        <p:cNvGrpSpPr/>
        <p:nvPr/>
      </p:nvGrpSpPr>
      <p:grpSpPr>
        <a:xfrm>
          <a:off x="0" y="0"/>
          <a:ext cx="0" cy="0"/>
          <a:chOff x="0" y="0"/>
          <a:chExt cx="0" cy="0"/>
        </a:xfrm>
      </p:grpSpPr>
      <p:sp>
        <p:nvSpPr>
          <p:cNvPr id="8" name="Picture Placeholder 8"/>
          <p:cNvSpPr>
            <a:spLocks noGrp="1"/>
          </p:cNvSpPr>
          <p:nvPr>
            <p:ph type="pic" sz="quarter" idx="13" hasCustomPrompt="1"/>
          </p:nvPr>
        </p:nvSpPr>
        <p:spPr>
          <a:xfrm>
            <a:off x="0" y="0"/>
            <a:ext cx="12192000" cy="6858000"/>
          </a:xfrm>
          <a:solidFill>
            <a:schemeClr val="accent1"/>
          </a:solidFill>
        </p:spPr>
        <p:txBody>
          <a:bodyPr lIns="36000" tIns="36000" rIns="36000" bIns="36000" anchor="t" anchorCtr="0"/>
          <a:lstStyle>
            <a:lvl1pPr marL="0" indent="0" algn="ctr">
              <a:buNone/>
              <a:defRPr sz="1200">
                <a:solidFill>
                  <a:schemeClr val="bg1"/>
                </a:solidFill>
              </a:defRPr>
            </a:lvl1pPr>
          </a:lstStyle>
          <a:p>
            <a:r>
              <a:rPr lang="en-US" dirty="0"/>
              <a:t>Click icon to add picture</a:t>
            </a:r>
          </a:p>
        </p:txBody>
      </p:sp>
      <p:sp>
        <p:nvSpPr>
          <p:cNvPr id="9" name="Text Placeholder 5">
            <a:extLst>
              <a:ext uri="{FF2B5EF4-FFF2-40B4-BE49-F238E27FC236}">
                <a16:creationId xmlns:a16="http://schemas.microsoft.com/office/drawing/2014/main" id="{3F01EEE0-782A-45A6-BBAF-0859BEC834A4}"/>
              </a:ext>
            </a:extLst>
          </p:cNvPr>
          <p:cNvSpPr>
            <a:spLocks noGrp="1" noChangeAspect="1"/>
          </p:cNvSpPr>
          <p:nvPr>
            <p:ph type="body" sz="quarter" idx="14" hasCustomPrompt="1"/>
          </p:nvPr>
        </p:nvSpPr>
        <p:spPr>
          <a:xfrm>
            <a:off x="342076" y="6135988"/>
            <a:ext cx="1544400" cy="37911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4385219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Picture full slide White logo right">
    <p:spTree>
      <p:nvGrpSpPr>
        <p:cNvPr id="1" name=""/>
        <p:cNvGrpSpPr/>
        <p:nvPr/>
      </p:nvGrpSpPr>
      <p:grpSpPr>
        <a:xfrm>
          <a:off x="0" y="0"/>
          <a:ext cx="0" cy="0"/>
          <a:chOff x="0" y="0"/>
          <a:chExt cx="0" cy="0"/>
        </a:xfrm>
      </p:grpSpPr>
      <p:sp>
        <p:nvSpPr>
          <p:cNvPr id="8" name="Picture Placeholder 8"/>
          <p:cNvSpPr>
            <a:spLocks noGrp="1"/>
          </p:cNvSpPr>
          <p:nvPr>
            <p:ph type="pic" sz="quarter" idx="13" hasCustomPrompt="1"/>
          </p:nvPr>
        </p:nvSpPr>
        <p:spPr>
          <a:xfrm>
            <a:off x="0" y="0"/>
            <a:ext cx="12192000" cy="6858000"/>
          </a:xfrm>
          <a:solidFill>
            <a:schemeClr val="accent1"/>
          </a:solidFill>
        </p:spPr>
        <p:txBody>
          <a:bodyPr lIns="36000" tIns="36000" rIns="36000" bIns="36000" anchor="t" anchorCtr="0"/>
          <a:lstStyle>
            <a:lvl1pPr marL="0" indent="0" algn="ctr">
              <a:buNone/>
              <a:defRPr sz="1200">
                <a:solidFill>
                  <a:schemeClr val="bg1"/>
                </a:solidFill>
              </a:defRPr>
            </a:lvl1pPr>
          </a:lstStyle>
          <a:p>
            <a:r>
              <a:rPr lang="en-US" dirty="0"/>
              <a:t>Click icon to add picture</a:t>
            </a:r>
          </a:p>
        </p:txBody>
      </p:sp>
      <p:sp>
        <p:nvSpPr>
          <p:cNvPr id="9" name="Text Placeholder 5">
            <a:extLst>
              <a:ext uri="{FF2B5EF4-FFF2-40B4-BE49-F238E27FC236}">
                <a16:creationId xmlns:a16="http://schemas.microsoft.com/office/drawing/2014/main" id="{3F01EEE0-782A-45A6-BBAF-0859BEC834A4}"/>
              </a:ext>
            </a:extLst>
          </p:cNvPr>
          <p:cNvSpPr>
            <a:spLocks noGrp="1" noChangeAspect="1"/>
          </p:cNvSpPr>
          <p:nvPr>
            <p:ph type="body" sz="quarter" idx="14" hasCustomPrompt="1"/>
          </p:nvPr>
        </p:nvSpPr>
        <p:spPr>
          <a:xfrm>
            <a:off x="10310161" y="6152490"/>
            <a:ext cx="1544400" cy="37911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23080743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Picture full slide Black logo left">
    <p:spTree>
      <p:nvGrpSpPr>
        <p:cNvPr id="1" name=""/>
        <p:cNvGrpSpPr/>
        <p:nvPr/>
      </p:nvGrpSpPr>
      <p:grpSpPr>
        <a:xfrm>
          <a:off x="0" y="0"/>
          <a:ext cx="0" cy="0"/>
          <a:chOff x="0" y="0"/>
          <a:chExt cx="0" cy="0"/>
        </a:xfrm>
      </p:grpSpPr>
      <p:sp>
        <p:nvSpPr>
          <p:cNvPr id="8" name="Picture Placeholder 8"/>
          <p:cNvSpPr>
            <a:spLocks noGrp="1"/>
          </p:cNvSpPr>
          <p:nvPr>
            <p:ph type="pic" sz="quarter" idx="13" hasCustomPrompt="1"/>
          </p:nvPr>
        </p:nvSpPr>
        <p:spPr>
          <a:xfrm>
            <a:off x="0" y="0"/>
            <a:ext cx="12192000" cy="6858000"/>
          </a:xfrm>
          <a:noFill/>
        </p:spPr>
        <p:txBody>
          <a:bodyPr lIns="36000" tIns="36000" rIns="36000" bIns="36000" anchor="t" anchorCtr="0"/>
          <a:lstStyle>
            <a:lvl1pPr marL="0" indent="0" algn="ctr">
              <a:buNone/>
              <a:defRPr sz="1200"/>
            </a:lvl1pPr>
          </a:lstStyle>
          <a:p>
            <a:r>
              <a:rPr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lstStyle>
          <a:p>
            <a:fld id="{067D24D2-37F8-44AE-B517-5FD12A2F2930}" type="datetime1">
              <a:rPr lang="en-US" smtClean="0"/>
              <a:pPr/>
              <a:t>6/29/2022</a:t>
            </a:fld>
            <a:endParaRPr lang="en-US" dirty="0"/>
          </a:p>
        </p:txBody>
      </p:sp>
      <p:sp>
        <p:nvSpPr>
          <p:cNvPr id="6" name="Footer Placeholder 5"/>
          <p:cNvSpPr>
            <a:spLocks noGrp="1"/>
          </p:cNvSpPr>
          <p:nvPr>
            <p:ph type="ftr" sz="quarter" idx="11"/>
          </p:nvPr>
        </p:nvSpPr>
        <p:spPr/>
        <p:txBody>
          <a:bodyPr/>
          <a:lstStyle>
            <a:lvl1pPr>
              <a:defRPr>
                <a:solidFill>
                  <a:schemeClr val="tx1"/>
                </a:solidFill>
              </a:defRPr>
            </a:lvl1pPr>
          </a:lstStyle>
          <a:p>
            <a:r>
              <a:rPr lang="en-US"/>
              <a:t>Stockholm – The Capital of Scandinavia</a:t>
            </a:r>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0B1617BE-BA58-4B59-88D5-A8C7B239E913}" type="slidenum">
              <a:rPr lang="en-US" smtClean="0"/>
              <a:pPr/>
              <a:t>‹#›</a:t>
            </a:fld>
            <a:endParaRPr lang="en-US" dirty="0"/>
          </a:p>
        </p:txBody>
      </p:sp>
      <p:sp>
        <p:nvSpPr>
          <p:cNvPr id="10" name="Text Placeholder 5">
            <a:extLst>
              <a:ext uri="{FF2B5EF4-FFF2-40B4-BE49-F238E27FC236}">
                <a16:creationId xmlns:a16="http://schemas.microsoft.com/office/drawing/2014/main" id="{A327259E-9C8F-4656-8156-8483C37FEE64}"/>
              </a:ext>
            </a:extLst>
          </p:cNvPr>
          <p:cNvSpPr>
            <a:spLocks noGrp="1" noChangeAspect="1"/>
          </p:cNvSpPr>
          <p:nvPr>
            <p:ph type="body" sz="quarter" idx="14" hasCustomPrompt="1"/>
          </p:nvPr>
        </p:nvSpPr>
        <p:spPr>
          <a:xfrm>
            <a:off x="337439" y="6152490"/>
            <a:ext cx="1544400" cy="37911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3716674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Picture full slide Black logo right">
    <p:spTree>
      <p:nvGrpSpPr>
        <p:cNvPr id="1" name=""/>
        <p:cNvGrpSpPr/>
        <p:nvPr/>
      </p:nvGrpSpPr>
      <p:grpSpPr>
        <a:xfrm>
          <a:off x="0" y="0"/>
          <a:ext cx="0" cy="0"/>
          <a:chOff x="0" y="0"/>
          <a:chExt cx="0" cy="0"/>
        </a:xfrm>
      </p:grpSpPr>
      <p:sp>
        <p:nvSpPr>
          <p:cNvPr id="8" name="Picture Placeholder 8"/>
          <p:cNvSpPr>
            <a:spLocks noGrp="1"/>
          </p:cNvSpPr>
          <p:nvPr>
            <p:ph type="pic" sz="quarter" idx="13" hasCustomPrompt="1"/>
          </p:nvPr>
        </p:nvSpPr>
        <p:spPr>
          <a:xfrm>
            <a:off x="0" y="0"/>
            <a:ext cx="12192000" cy="6858000"/>
          </a:xfrm>
          <a:noFill/>
        </p:spPr>
        <p:txBody>
          <a:bodyPr lIns="36000" tIns="36000" rIns="36000" bIns="36000" anchor="t" anchorCtr="0"/>
          <a:lstStyle>
            <a:lvl1pPr marL="0" indent="0" algn="ctr">
              <a:buNone/>
              <a:defRPr sz="1200"/>
            </a:lvl1pPr>
          </a:lstStyle>
          <a:p>
            <a:r>
              <a:rPr lang="en-US" dirty="0"/>
              <a:t>Click icon to add picture</a:t>
            </a:r>
          </a:p>
        </p:txBody>
      </p:sp>
      <p:sp>
        <p:nvSpPr>
          <p:cNvPr id="10" name="Text Placeholder 5">
            <a:extLst>
              <a:ext uri="{FF2B5EF4-FFF2-40B4-BE49-F238E27FC236}">
                <a16:creationId xmlns:a16="http://schemas.microsoft.com/office/drawing/2014/main" id="{A327259E-9C8F-4656-8156-8483C37FEE64}"/>
              </a:ext>
            </a:extLst>
          </p:cNvPr>
          <p:cNvSpPr>
            <a:spLocks noGrp="1" noChangeAspect="1"/>
          </p:cNvSpPr>
          <p:nvPr>
            <p:ph type="body" sz="quarter" idx="14" hasCustomPrompt="1"/>
          </p:nvPr>
        </p:nvSpPr>
        <p:spPr>
          <a:xfrm>
            <a:off x="10310161" y="6152490"/>
            <a:ext cx="1544400" cy="37911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3019296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82774" y="1808163"/>
            <a:ext cx="8426452" cy="2072175"/>
          </a:xfrm>
        </p:spPr>
        <p:txBody>
          <a:bodyPr anchor="b"/>
          <a:lstStyle>
            <a:lvl1pPr algn="l">
              <a:defRPr sz="6000">
                <a:solidFill>
                  <a:schemeClr val="tx1"/>
                </a:solidFill>
              </a:defRPr>
            </a:lvl1pPr>
          </a:lstStyle>
          <a:p>
            <a:r>
              <a:rPr lang="en-US" noProof="0" dirty="0"/>
              <a:t>Click to edit Master title style</a:t>
            </a:r>
          </a:p>
        </p:txBody>
      </p:sp>
      <p:sp>
        <p:nvSpPr>
          <p:cNvPr id="3" name="Subtitle 2"/>
          <p:cNvSpPr>
            <a:spLocks noGrp="1"/>
          </p:cNvSpPr>
          <p:nvPr>
            <p:ph type="subTitle" idx="1" hasCustomPrompt="1"/>
          </p:nvPr>
        </p:nvSpPr>
        <p:spPr>
          <a:xfrm>
            <a:off x="1882774" y="3974122"/>
            <a:ext cx="8426452" cy="1283677"/>
          </a:xfrm>
        </p:spPr>
        <p:txBody>
          <a:bodyPr/>
          <a:lstStyle>
            <a:lvl1pPr marL="0" indent="0" algn="l">
              <a:buNone/>
              <a:defRPr sz="2800">
                <a:solidFill>
                  <a:schemeClr val="tx1"/>
                </a:solidFill>
                <a:latin typeface="Futura Std Book" panose="020B05020202040203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Bildobjekt 4">
            <a:extLst>
              <a:ext uri="{FF2B5EF4-FFF2-40B4-BE49-F238E27FC236}">
                <a16:creationId xmlns:a16="http://schemas.microsoft.com/office/drawing/2014/main" id="{FA437823-05E9-4468-B206-93FA8BF968D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10161" y="6152490"/>
            <a:ext cx="1544400" cy="378542"/>
          </a:xfrm>
          <a:prstGeom prst="rect">
            <a:avLst/>
          </a:prstGeom>
        </p:spPr>
      </p:pic>
      <p:sp>
        <p:nvSpPr>
          <p:cNvPr id="6" name="textruta 3">
            <a:extLst>
              <a:ext uri="{FF2B5EF4-FFF2-40B4-BE49-F238E27FC236}">
                <a16:creationId xmlns:a16="http://schemas.microsoft.com/office/drawing/2014/main" id="{08C98C77-6E94-481B-9660-1D4BDB7F9E5B}"/>
              </a:ext>
            </a:extLst>
          </p:cNvPr>
          <p:cNvSpPr txBox="1"/>
          <p:nvPr userDrawn="1"/>
        </p:nvSpPr>
        <p:spPr>
          <a:xfrm>
            <a:off x="-1" y="-299801"/>
            <a:ext cx="121920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fill with picture </a:t>
            </a:r>
            <a:r>
              <a:rPr lang="en-US" sz="1200" kern="1200" dirty="0">
                <a:solidFill>
                  <a:schemeClr val="tx1"/>
                </a:solidFill>
                <a:latin typeface="+mn-lt"/>
                <a:ea typeface="+mn-ea"/>
                <a:cs typeface="+mn-cs"/>
              </a:rPr>
              <a:t>or change color</a:t>
            </a:r>
            <a:endParaRPr lang="en-US" sz="1200" dirty="0">
              <a:latin typeface="+mj-lt"/>
            </a:endParaRPr>
          </a:p>
        </p:txBody>
      </p:sp>
    </p:spTree>
    <p:extLst>
      <p:ext uri="{BB962C8B-B14F-4D97-AF65-F5344CB8AC3E}">
        <p14:creationId xmlns:p14="http://schemas.microsoft.com/office/powerpoint/2010/main" val="5786188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57138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Logo – Blue">
    <p:bg>
      <p:bgPr>
        <a:solidFill>
          <a:schemeClr val="accent1"/>
        </a:solidFill>
        <a:effectLst/>
      </p:bgPr>
    </p:bg>
    <p:spTree>
      <p:nvGrpSpPr>
        <p:cNvPr id="1" name=""/>
        <p:cNvGrpSpPr/>
        <p:nvPr/>
      </p:nvGrpSpPr>
      <p:grpSpPr>
        <a:xfrm>
          <a:off x="0" y="0"/>
          <a:ext cx="0" cy="0"/>
          <a:chOff x="0" y="0"/>
          <a:chExt cx="0" cy="0"/>
        </a:xfrm>
      </p:grpSpPr>
      <p:sp>
        <p:nvSpPr>
          <p:cNvPr id="3" name="Text Placeholder 5"/>
          <p:cNvSpPr>
            <a:spLocks noGrp="1" noChangeAspect="1"/>
          </p:cNvSpPr>
          <p:nvPr>
            <p:ph type="body" sz="quarter" idx="13" hasCustomPrompt="1"/>
          </p:nvPr>
        </p:nvSpPr>
        <p:spPr>
          <a:xfrm>
            <a:off x="3123567" y="2698749"/>
            <a:ext cx="5944865" cy="1459314"/>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
        <p:nvSpPr>
          <p:cNvPr id="5" name="textruta 3">
            <a:extLst>
              <a:ext uri="{FF2B5EF4-FFF2-40B4-BE49-F238E27FC236}">
                <a16:creationId xmlns:a16="http://schemas.microsoft.com/office/drawing/2014/main" id="{0CEA7B61-A963-4F91-86B0-0A4B0A88AE54}"/>
              </a:ext>
            </a:extLst>
          </p:cNvPr>
          <p:cNvSpPr txBox="1"/>
          <p:nvPr userDrawn="1"/>
        </p:nvSpPr>
        <p:spPr>
          <a:xfrm>
            <a:off x="0" y="-308552"/>
            <a:ext cx="121920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change background color</a:t>
            </a:r>
          </a:p>
        </p:txBody>
      </p:sp>
    </p:spTree>
    <p:extLst>
      <p:ext uri="{BB962C8B-B14F-4D97-AF65-F5344CB8AC3E}">
        <p14:creationId xmlns:p14="http://schemas.microsoft.com/office/powerpoint/2010/main" val="34805448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Logo – White">
    <p:spTree>
      <p:nvGrpSpPr>
        <p:cNvPr id="1" name=""/>
        <p:cNvGrpSpPr/>
        <p:nvPr/>
      </p:nvGrpSpPr>
      <p:grpSpPr>
        <a:xfrm>
          <a:off x="0" y="0"/>
          <a:ext cx="0" cy="0"/>
          <a:chOff x="0" y="0"/>
          <a:chExt cx="0" cy="0"/>
        </a:xfrm>
      </p:grpSpPr>
      <p:sp>
        <p:nvSpPr>
          <p:cNvPr id="5" name="textruta 3">
            <a:extLst>
              <a:ext uri="{FF2B5EF4-FFF2-40B4-BE49-F238E27FC236}">
                <a16:creationId xmlns:a16="http://schemas.microsoft.com/office/drawing/2014/main" id="{0CEA7B61-A963-4F91-86B0-0A4B0A88AE54}"/>
              </a:ext>
            </a:extLst>
          </p:cNvPr>
          <p:cNvSpPr txBox="1"/>
          <p:nvPr userDrawn="1"/>
        </p:nvSpPr>
        <p:spPr>
          <a:xfrm>
            <a:off x="0" y="-308552"/>
            <a:ext cx="12192000" cy="276999"/>
          </a:xfrm>
          <a:prstGeom prst="rect">
            <a:avLst/>
          </a:prstGeom>
          <a:solidFill>
            <a:schemeClr val="bg1"/>
          </a:solidFill>
        </p:spPr>
        <p:txBody>
          <a:bodyPr wrap="square" rtlCol="0">
            <a:spAutoFit/>
          </a:bodyPr>
          <a:lstStyle/>
          <a:p>
            <a:r>
              <a:rPr lang="en-US" sz="1200">
                <a:latin typeface="+mj-lt"/>
              </a:rPr>
              <a:t>Right click on the background and choose Format Background to change background color</a:t>
            </a:r>
            <a:endParaRPr lang="en-US" sz="1200" dirty="0">
              <a:latin typeface="+mj-lt"/>
            </a:endParaRPr>
          </a:p>
        </p:txBody>
      </p:sp>
      <p:sp>
        <p:nvSpPr>
          <p:cNvPr id="4" name="Text Placeholder 5">
            <a:extLst>
              <a:ext uri="{FF2B5EF4-FFF2-40B4-BE49-F238E27FC236}">
                <a16:creationId xmlns:a16="http://schemas.microsoft.com/office/drawing/2014/main" id="{D957EFD0-8D8B-4B6E-A843-C8FB32239363}"/>
              </a:ext>
            </a:extLst>
          </p:cNvPr>
          <p:cNvSpPr>
            <a:spLocks noGrp="1" noChangeAspect="1"/>
          </p:cNvSpPr>
          <p:nvPr>
            <p:ph type="body" sz="quarter" idx="11" hasCustomPrompt="1"/>
          </p:nvPr>
        </p:nvSpPr>
        <p:spPr>
          <a:xfrm>
            <a:off x="3123567" y="2698749"/>
            <a:ext cx="5944865" cy="1459316"/>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382907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Pin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82774" y="1808163"/>
            <a:ext cx="8426452" cy="2072175"/>
          </a:xfrm>
        </p:spPr>
        <p:txBody>
          <a:bodyPr anchor="b"/>
          <a:lstStyle>
            <a:lvl1pPr algn="l">
              <a:defRPr sz="6000">
                <a:solidFill>
                  <a:schemeClr val="bg1"/>
                </a:solidFill>
              </a:defRPr>
            </a:lvl1pPr>
          </a:lstStyle>
          <a:p>
            <a:r>
              <a:rPr lang="en-US" noProof="0" dirty="0"/>
              <a:t>Click to edit Master title style</a:t>
            </a:r>
          </a:p>
        </p:txBody>
      </p:sp>
      <p:sp>
        <p:nvSpPr>
          <p:cNvPr id="3" name="Subtitle 2"/>
          <p:cNvSpPr>
            <a:spLocks noGrp="1"/>
          </p:cNvSpPr>
          <p:nvPr>
            <p:ph type="subTitle" idx="1" hasCustomPrompt="1"/>
          </p:nvPr>
        </p:nvSpPr>
        <p:spPr>
          <a:xfrm>
            <a:off x="1882774" y="3974122"/>
            <a:ext cx="8426452" cy="1283677"/>
          </a:xfrm>
        </p:spPr>
        <p:txBody>
          <a:bodyPr/>
          <a:lstStyle>
            <a:lvl1pPr marL="0" indent="0" algn="l">
              <a:buNone/>
              <a:defRPr sz="2800">
                <a:solidFill>
                  <a:schemeClr val="bg1"/>
                </a:solidFill>
                <a:latin typeface="Futura Std Book" panose="020B05020202040203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Text Placeholder 5">
            <a:extLst>
              <a:ext uri="{FF2B5EF4-FFF2-40B4-BE49-F238E27FC236}">
                <a16:creationId xmlns:a16="http://schemas.microsoft.com/office/drawing/2014/main" id="{BAFF53CB-3A20-4001-AB2A-716EFA975400}"/>
              </a:ext>
            </a:extLst>
          </p:cNvPr>
          <p:cNvSpPr>
            <a:spLocks noGrp="1" noChangeAspect="1"/>
          </p:cNvSpPr>
          <p:nvPr>
            <p:ph type="body" sz="quarter" idx="14" hasCustomPrompt="1"/>
          </p:nvPr>
        </p:nvSpPr>
        <p:spPr>
          <a:xfrm>
            <a:off x="10310161" y="6152490"/>
            <a:ext cx="1544400" cy="37911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
        <p:nvSpPr>
          <p:cNvPr id="7" name="textruta 3">
            <a:extLst>
              <a:ext uri="{FF2B5EF4-FFF2-40B4-BE49-F238E27FC236}">
                <a16:creationId xmlns:a16="http://schemas.microsoft.com/office/drawing/2014/main" id="{F56E23AE-002D-4DEB-AEF1-557C861066DF}"/>
              </a:ext>
            </a:extLst>
          </p:cNvPr>
          <p:cNvSpPr txBox="1"/>
          <p:nvPr userDrawn="1"/>
        </p:nvSpPr>
        <p:spPr>
          <a:xfrm>
            <a:off x="-1" y="-299801"/>
            <a:ext cx="121920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fill with picture </a:t>
            </a:r>
            <a:r>
              <a:rPr lang="en-US" sz="1200" kern="1200" dirty="0">
                <a:solidFill>
                  <a:schemeClr val="tx1"/>
                </a:solidFill>
                <a:latin typeface="+mn-lt"/>
                <a:ea typeface="+mn-ea"/>
                <a:cs typeface="+mn-cs"/>
              </a:rPr>
              <a:t>or change color</a:t>
            </a:r>
            <a:endParaRPr lang="en-US" sz="1200" dirty="0">
              <a:latin typeface="+mj-lt"/>
            </a:endParaRPr>
          </a:p>
        </p:txBody>
      </p:sp>
    </p:spTree>
    <p:extLst>
      <p:ext uri="{BB962C8B-B14F-4D97-AF65-F5344CB8AC3E}">
        <p14:creationId xmlns:p14="http://schemas.microsoft.com/office/powerpoint/2010/main" val="1675868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Whit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a:t>Fifth level</a:t>
            </a:r>
            <a:endParaRPr lang="en-US" noProof="0" dirty="0"/>
          </a:p>
        </p:txBody>
      </p:sp>
      <p:sp>
        <p:nvSpPr>
          <p:cNvPr id="4" name="Date Placeholder 3"/>
          <p:cNvSpPr>
            <a:spLocks noGrp="1"/>
          </p:cNvSpPr>
          <p:nvPr>
            <p:ph type="dt" sz="half" idx="10"/>
          </p:nvPr>
        </p:nvSpPr>
        <p:spPr/>
        <p:txBody>
          <a:bodyPr/>
          <a:lstStyle/>
          <a:p>
            <a:fld id="{C0B651FB-F249-4DFD-8C6B-22C3D08DF8BB}" type="datetime1">
              <a:rPr lang="en-US" smtClean="0"/>
              <a:t>6/29/2022</a:t>
            </a:fld>
            <a:endParaRPr lang="en-US" dirty="0"/>
          </a:p>
        </p:txBody>
      </p:sp>
      <p:sp>
        <p:nvSpPr>
          <p:cNvPr id="5" name="Footer Placeholder 4"/>
          <p:cNvSpPr>
            <a:spLocks noGrp="1"/>
          </p:cNvSpPr>
          <p:nvPr>
            <p:ph type="ftr" sz="quarter" idx="11"/>
          </p:nvPr>
        </p:nvSpPr>
        <p:spPr/>
        <p:txBody>
          <a:bodyPr/>
          <a:lstStyle/>
          <a:p>
            <a:r>
              <a:rPr lang="en-US"/>
              <a:t>Stockholm – The Capital of Scandinavia</a:t>
            </a:r>
            <a:endParaRPr lang="en-US" dirty="0"/>
          </a:p>
        </p:txBody>
      </p:sp>
      <p:sp>
        <p:nvSpPr>
          <p:cNvPr id="6" name="Slide Number Placeholder 5"/>
          <p:cNvSpPr>
            <a:spLocks noGrp="1"/>
          </p:cNvSpPr>
          <p:nvPr>
            <p:ph type="sldNum" sz="quarter" idx="12"/>
          </p:nvPr>
        </p:nvSpPr>
        <p:spPr/>
        <p:txBody>
          <a:bodyPr/>
          <a:lstStyle/>
          <a:p>
            <a:fld id="{0B1617BE-BA58-4B59-88D5-A8C7B239E913}" type="slidenum">
              <a:rPr lang="en-US" smtClean="0"/>
              <a:t>‹#›</a:t>
            </a:fld>
            <a:endParaRPr lang="en-US" dirty="0"/>
          </a:p>
        </p:txBody>
      </p:sp>
      <p:sp>
        <p:nvSpPr>
          <p:cNvPr id="2" name="Title 1">
            <a:extLst>
              <a:ext uri="{FF2B5EF4-FFF2-40B4-BE49-F238E27FC236}">
                <a16:creationId xmlns:a16="http://schemas.microsoft.com/office/drawing/2014/main" id="{24933570-62A5-4479-AA84-BDAB17DE5ACD}"/>
              </a:ext>
            </a:extLst>
          </p:cNvPr>
          <p:cNvSpPr>
            <a:spLocks noGrp="1"/>
          </p:cNvSpPr>
          <p:nvPr>
            <p:ph type="title" hasCustomPrompt="1"/>
          </p:nvPr>
        </p:nvSpPr>
        <p:spPr/>
        <p:txBody>
          <a:bodyPr/>
          <a:lstStyle/>
          <a:p>
            <a:r>
              <a:rPr lang="en-US" dirty="0"/>
              <a:t>Click to edit Master </a:t>
            </a:r>
            <a:r>
              <a:rPr lang="en-US"/>
              <a:t>title style</a:t>
            </a:r>
            <a:endParaRPr lang="en-US" dirty="0"/>
          </a:p>
        </p:txBody>
      </p:sp>
    </p:spTree>
    <p:extLst>
      <p:ext uri="{BB962C8B-B14F-4D97-AF65-F5344CB8AC3E}">
        <p14:creationId xmlns:p14="http://schemas.microsoft.com/office/powerpoint/2010/main" val="905045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82772" y="2002631"/>
            <a:ext cx="8426452" cy="2304449"/>
          </a:xfrm>
        </p:spPr>
        <p:txBody>
          <a:bodyPr anchor="t" anchorCtr="0"/>
          <a:lstStyle>
            <a:lvl1pPr>
              <a:defRPr sz="4800">
                <a:solidFill>
                  <a:schemeClr val="bg1"/>
                </a:solidFill>
              </a:defRPr>
            </a:lvl1pPr>
          </a:lstStyle>
          <a:p>
            <a:r>
              <a:rPr lang="en-US" dirty="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07DDF7BE-A49D-45C5-B9F4-70A602BBC59A}" type="datetime1">
              <a:rPr lang="en-US" smtClean="0"/>
              <a:t>6/29/2022</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Stockholm – The Capital of Scandinavia</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1617BE-BA58-4B59-88D5-A8C7B239E913}" type="slidenum">
              <a:rPr lang="en-US" smtClean="0"/>
              <a:pPr/>
              <a:t>‹#›</a:t>
            </a:fld>
            <a:endParaRPr lang="en-US" dirty="0"/>
          </a:p>
        </p:txBody>
      </p:sp>
      <p:sp>
        <p:nvSpPr>
          <p:cNvPr id="11" name="Text Placeholder 5"/>
          <p:cNvSpPr>
            <a:spLocks noGrp="1" noChangeAspect="1"/>
          </p:cNvSpPr>
          <p:nvPr>
            <p:ph type="body" sz="quarter" idx="13" hasCustomPrompt="1"/>
          </p:nvPr>
        </p:nvSpPr>
        <p:spPr>
          <a:xfrm>
            <a:off x="337439" y="330829"/>
            <a:ext cx="1545336" cy="379341"/>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
        <p:nvSpPr>
          <p:cNvPr id="9" name="textruta 3">
            <a:extLst>
              <a:ext uri="{FF2B5EF4-FFF2-40B4-BE49-F238E27FC236}">
                <a16:creationId xmlns:a16="http://schemas.microsoft.com/office/drawing/2014/main" id="{33087D7D-7678-4F7E-9B5E-CB2D4939FDD2}"/>
              </a:ext>
            </a:extLst>
          </p:cNvPr>
          <p:cNvSpPr txBox="1"/>
          <p:nvPr userDrawn="1"/>
        </p:nvSpPr>
        <p:spPr>
          <a:xfrm>
            <a:off x="0" y="-308552"/>
            <a:ext cx="121920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fill with picture </a:t>
            </a:r>
            <a:r>
              <a:rPr lang="en-US" sz="1200" kern="1200" dirty="0">
                <a:solidFill>
                  <a:schemeClr val="tx1"/>
                </a:solidFill>
                <a:latin typeface="+mn-lt"/>
                <a:ea typeface="+mn-ea"/>
                <a:cs typeface="+mn-cs"/>
              </a:rPr>
              <a:t>or change color</a:t>
            </a:r>
            <a:endParaRPr lang="en-US" sz="1200" dirty="0">
              <a:latin typeface="+mj-lt"/>
            </a:endParaRPr>
          </a:p>
        </p:txBody>
      </p:sp>
    </p:spTree>
    <p:extLst>
      <p:ext uri="{BB962C8B-B14F-4D97-AF65-F5344CB8AC3E}">
        <p14:creationId xmlns:p14="http://schemas.microsoft.com/office/powerpoint/2010/main" val="3119892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82771" y="2002631"/>
            <a:ext cx="8426452" cy="2304449"/>
          </a:xfrm>
        </p:spPr>
        <p:txBody>
          <a:bodyPr anchor="t" anchorCtr="0"/>
          <a:lstStyle>
            <a:lvl1pPr>
              <a:defRPr sz="4800"/>
            </a:lvl1pPr>
          </a:lstStyle>
          <a:p>
            <a:r>
              <a:rPr lang="en-US" noProof="0"/>
              <a:t>Click</a:t>
            </a:r>
            <a:r>
              <a:rPr lang="en-US"/>
              <a:t> to edit Master title style</a:t>
            </a:r>
            <a:endParaRPr lang="en-US" dirty="0"/>
          </a:p>
        </p:txBody>
      </p:sp>
      <p:sp>
        <p:nvSpPr>
          <p:cNvPr id="4" name="Date Placeholder 3"/>
          <p:cNvSpPr>
            <a:spLocks noGrp="1"/>
          </p:cNvSpPr>
          <p:nvPr>
            <p:ph type="dt" sz="half" idx="10"/>
          </p:nvPr>
        </p:nvSpPr>
        <p:spPr/>
        <p:txBody>
          <a:bodyPr/>
          <a:lstStyle/>
          <a:p>
            <a:fld id="{F94C7E1F-992A-4EE1-A2AA-130820D5E180}" type="datetime1">
              <a:rPr lang="en-US" smtClean="0"/>
              <a:t>6/29/2022</a:t>
            </a:fld>
            <a:endParaRPr lang="en-US" dirty="0"/>
          </a:p>
        </p:txBody>
      </p:sp>
      <p:sp>
        <p:nvSpPr>
          <p:cNvPr id="5" name="Footer Placeholder 4"/>
          <p:cNvSpPr>
            <a:spLocks noGrp="1"/>
          </p:cNvSpPr>
          <p:nvPr>
            <p:ph type="ftr" sz="quarter" idx="11"/>
          </p:nvPr>
        </p:nvSpPr>
        <p:spPr/>
        <p:txBody>
          <a:bodyPr/>
          <a:lstStyle/>
          <a:p>
            <a:r>
              <a:rPr lang="en-US"/>
              <a:t>Stockholm – The Capital of Scandinavia</a:t>
            </a:r>
            <a:endParaRPr lang="en-US" dirty="0"/>
          </a:p>
        </p:txBody>
      </p:sp>
      <p:sp>
        <p:nvSpPr>
          <p:cNvPr id="6" name="Slide Number Placeholder 5"/>
          <p:cNvSpPr>
            <a:spLocks noGrp="1"/>
          </p:cNvSpPr>
          <p:nvPr>
            <p:ph type="sldNum" sz="quarter" idx="12"/>
          </p:nvPr>
        </p:nvSpPr>
        <p:spPr/>
        <p:txBody>
          <a:bodyPr/>
          <a:lstStyle/>
          <a:p>
            <a:fld id="{0B1617BE-BA58-4B59-88D5-A8C7B239E913}" type="slidenum">
              <a:rPr lang="en-US" smtClean="0"/>
              <a:t>‹#›</a:t>
            </a:fld>
            <a:endParaRPr lang="en-US" dirty="0"/>
          </a:p>
        </p:txBody>
      </p:sp>
      <p:sp>
        <p:nvSpPr>
          <p:cNvPr id="8" name="Text Placeholder 5">
            <a:extLst>
              <a:ext uri="{FF2B5EF4-FFF2-40B4-BE49-F238E27FC236}">
                <a16:creationId xmlns:a16="http://schemas.microsoft.com/office/drawing/2014/main" id="{E3B159D7-EB37-4CE2-BDDB-438035FEC757}"/>
              </a:ext>
            </a:extLst>
          </p:cNvPr>
          <p:cNvSpPr>
            <a:spLocks noGrp="1" noChangeAspect="1"/>
          </p:cNvSpPr>
          <p:nvPr>
            <p:ph type="body" sz="quarter" idx="13" hasCustomPrompt="1"/>
          </p:nvPr>
        </p:nvSpPr>
        <p:spPr>
          <a:xfrm>
            <a:off x="337439" y="330830"/>
            <a:ext cx="1545336" cy="379341"/>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
        <p:nvSpPr>
          <p:cNvPr id="7" name="textruta 3">
            <a:extLst>
              <a:ext uri="{FF2B5EF4-FFF2-40B4-BE49-F238E27FC236}">
                <a16:creationId xmlns:a16="http://schemas.microsoft.com/office/drawing/2014/main" id="{3C5EA1A0-2885-46AD-83A2-8133DBA105DA}"/>
              </a:ext>
            </a:extLst>
          </p:cNvPr>
          <p:cNvSpPr txBox="1"/>
          <p:nvPr userDrawn="1"/>
        </p:nvSpPr>
        <p:spPr>
          <a:xfrm>
            <a:off x="0" y="-308552"/>
            <a:ext cx="121920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fill with picture </a:t>
            </a:r>
            <a:r>
              <a:rPr lang="en-US" sz="1200" kern="1200" dirty="0">
                <a:solidFill>
                  <a:schemeClr val="tx1"/>
                </a:solidFill>
                <a:latin typeface="+mn-lt"/>
                <a:ea typeface="+mn-ea"/>
                <a:cs typeface="+mn-cs"/>
              </a:rPr>
              <a:t>or change color</a:t>
            </a:r>
            <a:endParaRPr lang="en-US" sz="1200" dirty="0">
              <a:latin typeface="+mj-lt"/>
            </a:endParaRPr>
          </a:p>
        </p:txBody>
      </p:sp>
    </p:spTree>
    <p:extLst>
      <p:ext uri="{BB962C8B-B14F-4D97-AF65-F5344CB8AC3E}">
        <p14:creationId xmlns:p14="http://schemas.microsoft.com/office/powerpoint/2010/main" val="3889282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 Pin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82772" y="2002631"/>
            <a:ext cx="8426452" cy="2304449"/>
          </a:xfrm>
        </p:spPr>
        <p:txBody>
          <a:bodyPr anchor="t" anchorCtr="0"/>
          <a:lstStyle>
            <a:lvl1pPr>
              <a:defRPr sz="4800">
                <a:solidFill>
                  <a:schemeClr val="bg1"/>
                </a:solidFill>
              </a:defRPr>
            </a:lvl1pPr>
          </a:lstStyle>
          <a:p>
            <a:r>
              <a:rPr lang="en-US" dirty="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07DDF7BE-A49D-45C5-B9F4-70A602BBC59A}" type="datetime1">
              <a:rPr lang="en-US" smtClean="0"/>
              <a:t>6/29/2022</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Stockholm – The Capital of Scandinavia</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1617BE-BA58-4B59-88D5-A8C7B239E913}" type="slidenum">
              <a:rPr lang="en-US" smtClean="0"/>
              <a:pPr/>
              <a:t>‹#›</a:t>
            </a:fld>
            <a:endParaRPr lang="en-US" dirty="0"/>
          </a:p>
        </p:txBody>
      </p:sp>
      <p:sp>
        <p:nvSpPr>
          <p:cNvPr id="11" name="Text Placeholder 5"/>
          <p:cNvSpPr>
            <a:spLocks noGrp="1" noChangeAspect="1"/>
          </p:cNvSpPr>
          <p:nvPr>
            <p:ph type="body" sz="quarter" idx="13" hasCustomPrompt="1"/>
          </p:nvPr>
        </p:nvSpPr>
        <p:spPr>
          <a:xfrm>
            <a:off x="337439" y="330829"/>
            <a:ext cx="1545336" cy="379341"/>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
        <p:nvSpPr>
          <p:cNvPr id="9" name="textruta 3">
            <a:extLst>
              <a:ext uri="{FF2B5EF4-FFF2-40B4-BE49-F238E27FC236}">
                <a16:creationId xmlns:a16="http://schemas.microsoft.com/office/drawing/2014/main" id="{33087D7D-7678-4F7E-9B5E-CB2D4939FDD2}"/>
              </a:ext>
            </a:extLst>
          </p:cNvPr>
          <p:cNvSpPr txBox="1"/>
          <p:nvPr userDrawn="1"/>
        </p:nvSpPr>
        <p:spPr>
          <a:xfrm>
            <a:off x="0" y="-308552"/>
            <a:ext cx="121920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fill with picture or change color</a:t>
            </a:r>
          </a:p>
        </p:txBody>
      </p:sp>
    </p:spTree>
    <p:extLst>
      <p:ext uri="{BB962C8B-B14F-4D97-AF65-F5344CB8AC3E}">
        <p14:creationId xmlns:p14="http://schemas.microsoft.com/office/powerpoint/2010/main" val="1691841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a:t>
            </a:r>
            <a:r>
              <a:rPr lang="en-US"/>
              <a:t>title style</a:t>
            </a:r>
            <a:endParaRPr lang="en-US" dirty="0"/>
          </a:p>
        </p:txBody>
      </p:sp>
      <p:sp>
        <p:nvSpPr>
          <p:cNvPr id="3" name="Content Placeholder 2"/>
          <p:cNvSpPr>
            <a:spLocks noGrp="1"/>
          </p:cNvSpPr>
          <p:nvPr>
            <p:ph sz="half" idx="1" hasCustomPrompt="1"/>
          </p:nvPr>
        </p:nvSpPr>
        <p:spPr>
          <a:xfrm>
            <a:off x="1882774" y="1628775"/>
            <a:ext cx="4137026" cy="425091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4" name="Content Placeholder 3"/>
          <p:cNvSpPr>
            <a:spLocks noGrp="1"/>
          </p:cNvSpPr>
          <p:nvPr>
            <p:ph sz="half" idx="2" hasCustomPrompt="1"/>
          </p:nvPr>
        </p:nvSpPr>
        <p:spPr>
          <a:xfrm>
            <a:off x="6172200" y="1628775"/>
            <a:ext cx="4137025" cy="425091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7EECDC1D-8FDB-42DB-94E9-5BAA0A0F6D47}"/>
              </a:ext>
            </a:extLst>
          </p:cNvPr>
          <p:cNvSpPr>
            <a:spLocks noGrp="1"/>
          </p:cNvSpPr>
          <p:nvPr>
            <p:ph type="dt" sz="half" idx="10"/>
          </p:nvPr>
        </p:nvSpPr>
        <p:spPr/>
        <p:txBody>
          <a:bodyPr/>
          <a:lstStyle/>
          <a:p>
            <a:fld id="{05668059-E414-4B4A-803F-F9221CB545D9}" type="datetime1">
              <a:rPr lang="en-US" smtClean="0"/>
              <a:t>6/29/2022</a:t>
            </a:fld>
            <a:endParaRPr lang="en-US" dirty="0"/>
          </a:p>
        </p:txBody>
      </p:sp>
      <p:sp>
        <p:nvSpPr>
          <p:cNvPr id="6" name="Footer Placeholder 5">
            <a:extLst>
              <a:ext uri="{FF2B5EF4-FFF2-40B4-BE49-F238E27FC236}">
                <a16:creationId xmlns:a16="http://schemas.microsoft.com/office/drawing/2014/main" id="{C73E3E0F-389E-4C9C-8426-EEFB93D0328D}"/>
              </a:ext>
            </a:extLst>
          </p:cNvPr>
          <p:cNvSpPr>
            <a:spLocks noGrp="1"/>
          </p:cNvSpPr>
          <p:nvPr>
            <p:ph type="ftr" sz="quarter" idx="11"/>
          </p:nvPr>
        </p:nvSpPr>
        <p:spPr/>
        <p:txBody>
          <a:bodyPr/>
          <a:lstStyle/>
          <a:p>
            <a:r>
              <a:rPr lang="en-US"/>
              <a:t>Stockholm – The Capital of Scandinavia</a:t>
            </a:r>
            <a:endParaRPr lang="en-US" dirty="0"/>
          </a:p>
        </p:txBody>
      </p:sp>
      <p:sp>
        <p:nvSpPr>
          <p:cNvPr id="7" name="Slide Number Placeholder 6">
            <a:extLst>
              <a:ext uri="{FF2B5EF4-FFF2-40B4-BE49-F238E27FC236}">
                <a16:creationId xmlns:a16="http://schemas.microsoft.com/office/drawing/2014/main" id="{BC7FD08B-5434-476C-816B-BF16F6697F6D}"/>
              </a:ext>
            </a:extLst>
          </p:cNvPr>
          <p:cNvSpPr>
            <a:spLocks noGrp="1"/>
          </p:cNvSpPr>
          <p:nvPr>
            <p:ph type="sldNum" sz="quarter" idx="12"/>
          </p:nvPr>
        </p:nvSpPr>
        <p:spPr/>
        <p:txBody>
          <a:bodyPr/>
          <a:lstStyle/>
          <a:p>
            <a:fld id="{0B1617BE-BA58-4B59-88D5-A8C7B239E913}" type="slidenum">
              <a:rPr lang="en-US" smtClean="0"/>
              <a:pPr/>
              <a:t>‹#›</a:t>
            </a:fld>
            <a:endParaRPr lang="en-US" dirty="0"/>
          </a:p>
        </p:txBody>
      </p:sp>
    </p:spTree>
    <p:extLst>
      <p:ext uri="{BB962C8B-B14F-4D97-AF65-F5344CB8AC3E}">
        <p14:creationId xmlns:p14="http://schemas.microsoft.com/office/powerpoint/2010/main" val="1386337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 Box">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hasCustomPrompt="1"/>
          </p:nvPr>
        </p:nvSpPr>
        <p:spPr>
          <a:xfrm>
            <a:off x="1882774" y="1628775"/>
            <a:ext cx="5893899" cy="425091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4" name="Content Placeholder 3"/>
          <p:cNvSpPr>
            <a:spLocks noGrp="1"/>
          </p:cNvSpPr>
          <p:nvPr>
            <p:ph sz="half" idx="2" hasCustomPrompt="1"/>
          </p:nvPr>
        </p:nvSpPr>
        <p:spPr>
          <a:xfrm>
            <a:off x="7938089" y="1628775"/>
            <a:ext cx="3916472" cy="4251600"/>
          </a:xfrm>
          <a:solidFill>
            <a:schemeClr val="accent2"/>
          </a:solidFill>
        </p:spPr>
        <p:txBody>
          <a:bodyPr lIns="144000" tIns="144000" rIns="144000" bIns="144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3170747B-206C-46CF-831B-A2BD37E9ED09}" type="datetime1">
              <a:rPr lang="en-US" smtClean="0"/>
              <a:t>6/29/2022</a:t>
            </a:fld>
            <a:endParaRPr lang="en-US" dirty="0"/>
          </a:p>
        </p:txBody>
      </p:sp>
      <p:sp>
        <p:nvSpPr>
          <p:cNvPr id="6" name="Footer Placeholder 5"/>
          <p:cNvSpPr>
            <a:spLocks noGrp="1"/>
          </p:cNvSpPr>
          <p:nvPr>
            <p:ph type="ftr" sz="quarter" idx="11"/>
          </p:nvPr>
        </p:nvSpPr>
        <p:spPr/>
        <p:txBody>
          <a:bodyPr/>
          <a:lstStyle/>
          <a:p>
            <a:r>
              <a:rPr lang="en-US"/>
              <a:t>Stockholm – The Capital of Scandinavia</a:t>
            </a:r>
            <a:endParaRPr lang="en-US" dirty="0"/>
          </a:p>
        </p:txBody>
      </p:sp>
      <p:sp>
        <p:nvSpPr>
          <p:cNvPr id="7" name="Slide Number Placeholder 6"/>
          <p:cNvSpPr>
            <a:spLocks noGrp="1"/>
          </p:cNvSpPr>
          <p:nvPr>
            <p:ph type="sldNum" sz="quarter" idx="12"/>
          </p:nvPr>
        </p:nvSpPr>
        <p:spPr/>
        <p:txBody>
          <a:bodyPr/>
          <a:lstStyle/>
          <a:p>
            <a:fld id="{0B1617BE-BA58-4B59-88D5-A8C7B239E913}" type="slidenum">
              <a:rPr lang="en-US" smtClean="0"/>
              <a:t>‹#›</a:t>
            </a:fld>
            <a:endParaRPr lang="en-US" dirty="0"/>
          </a:p>
        </p:txBody>
      </p:sp>
    </p:spTree>
    <p:extLst>
      <p:ext uri="{BB962C8B-B14F-4D97-AF65-F5344CB8AC3E}">
        <p14:creationId xmlns:p14="http://schemas.microsoft.com/office/powerpoint/2010/main" val="2153733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82774" y="342899"/>
            <a:ext cx="8426449" cy="1113955"/>
          </a:xfrm>
          <a:prstGeom prst="rect">
            <a:avLst/>
          </a:prstGeom>
        </p:spPr>
        <p:txBody>
          <a:bodyPr vert="horz" lIns="0" tIns="0" rIns="0" bIns="0" rtlCol="0" anchor="b" anchorCtr="0">
            <a:noAutofit/>
          </a:bodyPr>
          <a:lstStyle/>
          <a:p>
            <a:r>
              <a:rPr lang="sv-SE" noProof="0"/>
              <a:t>Klicka här för att ändra format</a:t>
            </a:r>
            <a:endParaRPr lang="en-US" dirty="0"/>
          </a:p>
        </p:txBody>
      </p:sp>
      <p:sp>
        <p:nvSpPr>
          <p:cNvPr id="3" name="Text Placeholder 2"/>
          <p:cNvSpPr>
            <a:spLocks noGrp="1"/>
          </p:cNvSpPr>
          <p:nvPr>
            <p:ph type="body" idx="1"/>
          </p:nvPr>
        </p:nvSpPr>
        <p:spPr>
          <a:xfrm>
            <a:off x="1882774" y="1628775"/>
            <a:ext cx="8426450" cy="4083767"/>
          </a:xfrm>
          <a:prstGeom prst="rect">
            <a:avLst/>
          </a:prstGeom>
        </p:spPr>
        <p:txBody>
          <a:bodyPr vert="horz" lIns="0" tIns="0" rIns="0" bIns="0" rtlCol="0">
            <a:noAutofit/>
          </a:bodyPr>
          <a:lstStyle/>
          <a:p>
            <a:pPr lvl="0"/>
            <a:r>
              <a:rPr lang="en-US" dirty="0"/>
              <a:t>Edit Master </a:t>
            </a:r>
            <a:r>
              <a:rPr lang="en-US" noProof="0" dirty="0"/>
              <a:t>text</a:t>
            </a:r>
            <a:r>
              <a:rPr lang="en-US" dirty="0"/>
              <a: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337800" y="6279603"/>
            <a:ext cx="1070506" cy="252000"/>
          </a:xfrm>
          <a:prstGeom prst="rect">
            <a:avLst/>
          </a:prstGeom>
        </p:spPr>
        <p:txBody>
          <a:bodyPr vert="horz" lIns="0" tIns="0" rIns="0" bIns="0" rtlCol="0" anchor="b" anchorCtr="0"/>
          <a:lstStyle>
            <a:lvl1pPr algn="r">
              <a:defRPr sz="900">
                <a:solidFill>
                  <a:schemeClr val="tx1"/>
                </a:solidFill>
                <a:latin typeface="Futura Std Book" panose="020B0502020204020303" pitchFamily="34" charset="0"/>
              </a:defRPr>
            </a:lvl1pPr>
          </a:lstStyle>
          <a:p>
            <a:fld id="{58259EB8-5A42-4C32-9FF7-906656555CB5}" type="datetime1">
              <a:rPr lang="en-US" smtClean="0"/>
              <a:t>6/29/2022</a:t>
            </a:fld>
            <a:endParaRPr lang="en-US" dirty="0"/>
          </a:p>
        </p:txBody>
      </p:sp>
      <p:sp>
        <p:nvSpPr>
          <p:cNvPr id="5" name="Footer Placeholder 4"/>
          <p:cNvSpPr>
            <a:spLocks noGrp="1"/>
          </p:cNvSpPr>
          <p:nvPr>
            <p:ph type="ftr" sz="quarter" idx="3"/>
          </p:nvPr>
        </p:nvSpPr>
        <p:spPr>
          <a:xfrm>
            <a:off x="2576052" y="6279603"/>
            <a:ext cx="7729472" cy="235498"/>
          </a:xfrm>
          <a:prstGeom prst="rect">
            <a:avLst/>
          </a:prstGeom>
        </p:spPr>
        <p:txBody>
          <a:bodyPr vert="horz" lIns="0" tIns="0" rIns="0" bIns="0" rtlCol="0" anchor="b" anchorCtr="0"/>
          <a:lstStyle>
            <a:lvl1pPr algn="r">
              <a:defRPr sz="900">
                <a:solidFill>
                  <a:schemeClr val="tx1"/>
                </a:solidFill>
                <a:latin typeface="Futura Std Book" panose="020B0502020204020303" pitchFamily="34" charset="0"/>
              </a:defRPr>
            </a:lvl1pPr>
          </a:lstStyle>
          <a:p>
            <a:r>
              <a:rPr lang="en-US"/>
              <a:t>Stockholm – The Capital of Scandinavia</a:t>
            </a:r>
            <a:endParaRPr lang="en-US" dirty="0"/>
          </a:p>
        </p:txBody>
      </p:sp>
      <p:sp>
        <p:nvSpPr>
          <p:cNvPr id="6" name="Slide Number Placeholder 5"/>
          <p:cNvSpPr>
            <a:spLocks noGrp="1"/>
          </p:cNvSpPr>
          <p:nvPr>
            <p:ph type="sldNum" sz="quarter" idx="4"/>
          </p:nvPr>
        </p:nvSpPr>
        <p:spPr>
          <a:xfrm>
            <a:off x="11440583" y="6279603"/>
            <a:ext cx="413978" cy="252000"/>
          </a:xfrm>
          <a:prstGeom prst="rect">
            <a:avLst/>
          </a:prstGeom>
        </p:spPr>
        <p:txBody>
          <a:bodyPr vert="horz" lIns="0" tIns="0" rIns="0" bIns="0" rtlCol="0" anchor="b" anchorCtr="0"/>
          <a:lstStyle>
            <a:lvl1pPr algn="r">
              <a:defRPr sz="900">
                <a:solidFill>
                  <a:schemeClr val="tx1"/>
                </a:solidFill>
                <a:latin typeface="Futura Std Book" panose="020B0502020204020303" pitchFamily="34" charset="0"/>
              </a:defRPr>
            </a:lvl1pPr>
          </a:lstStyle>
          <a:p>
            <a:fld id="{0B1617BE-BA58-4B59-88D5-A8C7B239E913}" type="slidenum">
              <a:rPr lang="en-US" smtClean="0"/>
              <a:pPr/>
              <a:t>‹#›</a:t>
            </a:fld>
            <a:endParaRPr lang="en-US" dirty="0"/>
          </a:p>
        </p:txBody>
      </p:sp>
      <p:pic>
        <p:nvPicPr>
          <p:cNvPr id="10" name="Bildobjekt 9">
            <a:extLst>
              <a:ext uri="{FF2B5EF4-FFF2-40B4-BE49-F238E27FC236}">
                <a16:creationId xmlns:a16="http://schemas.microsoft.com/office/drawing/2014/main" id="{FAD42CFA-F57F-4561-BF8C-9CEC01BC3422}"/>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338374" y="6153061"/>
            <a:ext cx="1544400" cy="378542"/>
          </a:xfrm>
          <a:prstGeom prst="rect">
            <a:avLst/>
          </a:prstGeom>
        </p:spPr>
      </p:pic>
    </p:spTree>
    <p:extLst>
      <p:ext uri="{BB962C8B-B14F-4D97-AF65-F5344CB8AC3E}">
        <p14:creationId xmlns:p14="http://schemas.microsoft.com/office/powerpoint/2010/main" val="2847329068"/>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82" r:id="rId3"/>
    <p:sldLayoutId id="2147483650" r:id="rId4"/>
    <p:sldLayoutId id="2147483663" r:id="rId5"/>
    <p:sldLayoutId id="2147483651" r:id="rId6"/>
    <p:sldLayoutId id="2147483681" r:id="rId7"/>
    <p:sldLayoutId id="2147483652" r:id="rId8"/>
    <p:sldLayoutId id="2147483673" r:id="rId9"/>
    <p:sldLayoutId id="2147483653" r:id="rId10"/>
    <p:sldLayoutId id="2147483665" r:id="rId11"/>
    <p:sldLayoutId id="2147483666" r:id="rId12"/>
    <p:sldLayoutId id="2147483680" r:id="rId13"/>
    <p:sldLayoutId id="2147483677" r:id="rId14"/>
    <p:sldLayoutId id="2147483683" r:id="rId15"/>
    <p:sldLayoutId id="2147483674" r:id="rId16"/>
    <p:sldLayoutId id="2147483678" r:id="rId17"/>
    <p:sldLayoutId id="2147483676" r:id="rId18"/>
    <p:sldLayoutId id="2147483679" r:id="rId19"/>
    <p:sldLayoutId id="2147483655" r:id="rId20"/>
    <p:sldLayoutId id="2147483667" r:id="rId21"/>
    <p:sldLayoutId id="2147483675" r:id="rId22"/>
  </p:sldLayoutIdLst>
  <p:hf sldNum="0" hdr="0" ftr="0" dt="0"/>
  <p:txStyles>
    <p:title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mn-lt"/>
          <a:ea typeface="+mn-ea"/>
          <a:cs typeface="+mn-cs"/>
        </a:defRPr>
      </a:lvl1pPr>
      <a:lvl2pPr marL="177800" indent="-1778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2pPr>
      <a:lvl3pPr marL="358775" indent="-180975" algn="l" defTabSz="914400" rtl="0" eaLnBrk="1" latinLnBrk="0" hangingPunct="1">
        <a:lnSpc>
          <a:spcPct val="100000"/>
        </a:lnSpc>
        <a:spcBef>
          <a:spcPts val="500"/>
        </a:spcBef>
        <a:buFont typeface="Garamond" panose="02020404030301010803" pitchFamily="18" charset="0"/>
        <a:buChar char="–"/>
        <a:defRPr sz="2000" kern="1200">
          <a:solidFill>
            <a:schemeClr val="tx1"/>
          </a:solidFill>
          <a:latin typeface="+mn-lt"/>
          <a:ea typeface="+mn-ea"/>
          <a:cs typeface="+mn-cs"/>
        </a:defRPr>
      </a:lvl3pPr>
      <a:lvl4pPr marL="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4pPr>
      <a:lvl5pPr marL="179388" indent="-179388"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913" userDrawn="1">
          <p15:clr>
            <a:srgbClr val="F26B43"/>
          </p15:clr>
        </p15:guide>
        <p15:guide id="3" orient="horz" pos="210" userDrawn="1">
          <p15:clr>
            <a:srgbClr val="F26B43"/>
          </p15:clr>
        </p15:guide>
        <p15:guide id="4" orient="horz" pos="3861" userDrawn="1">
          <p15:clr>
            <a:srgbClr val="F26B43"/>
          </p15:clr>
        </p15:guide>
        <p15:guide id="5" orient="horz" pos="3952" userDrawn="1">
          <p15:clr>
            <a:srgbClr val="F26B43"/>
          </p15:clr>
        </p15:guide>
        <p15:guide id="6" orient="horz" pos="4110" userDrawn="1">
          <p15:clr>
            <a:srgbClr val="F26B43"/>
          </p15:clr>
        </p15:guide>
        <p15:guide id="7" pos="211" userDrawn="1">
          <p15:clr>
            <a:srgbClr val="F26B43"/>
          </p15:clr>
        </p15:guide>
        <p15:guide id="8" pos="7469" userDrawn="1">
          <p15:clr>
            <a:srgbClr val="F26B43"/>
          </p15:clr>
        </p15:guide>
        <p15:guide id="9" orient="horz" pos="640" userDrawn="1">
          <p15:clr>
            <a:srgbClr val="F26B43"/>
          </p15:clr>
        </p15:guide>
        <p15:guide id="10" pos="1186" userDrawn="1">
          <p15:clr>
            <a:srgbClr val="F26B43"/>
          </p15:clr>
        </p15:guide>
        <p15:guide id="11" pos="6494" userDrawn="1">
          <p15:clr>
            <a:srgbClr val="F26B43"/>
          </p15:clr>
        </p15:guide>
        <p15:guide id="12" orient="horz" pos="2160" userDrawn="1">
          <p15:clr>
            <a:srgbClr val="F26B43"/>
          </p15:clr>
        </p15:guide>
        <p15:guide id="13" orient="horz" pos="1026" userDrawn="1">
          <p15:clr>
            <a:srgbClr val="F26B43"/>
          </p15:clr>
        </p15:guide>
        <p15:guide id="14" orient="horz" pos="428" userDrawn="1">
          <p15:clr>
            <a:srgbClr val="F26B43"/>
          </p15:clr>
        </p15:guide>
        <p15:guide id="15" pos="3795" userDrawn="1">
          <p15:clr>
            <a:srgbClr val="F26B43"/>
          </p15:clr>
        </p15:guide>
        <p15:guide id="16" pos="3885" userDrawn="1">
          <p15:clr>
            <a:srgbClr val="F26B43"/>
          </p15:clr>
        </p15:guide>
        <p15:guide id="17" pos="452" userDrawn="1">
          <p15:clr>
            <a:srgbClr val="F26B43"/>
          </p15:clr>
        </p15:guide>
        <p15:guide id="18" pos="723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s://stockholmbusinessalliance.se/material/?cat=konjunkturrapporter"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tockholmbusinessalliance.se/hittamaterial/konjunkturrapporter/" TargetMode="External"/><Relationship Id="rId2" Type="http://schemas.openxmlformats.org/officeDocument/2006/relationships/image" Target="../media/image10.jpg"/><Relationship Id="rId1" Type="http://schemas.openxmlformats.org/officeDocument/2006/relationships/slideLayout" Target="../slideLayouts/slideLayout11.xml"/><Relationship Id="rId5" Type="http://schemas.openxmlformats.org/officeDocument/2006/relationships/image" Target="../media/image11.png"/><Relationship Id="rId4" Type="http://schemas.openxmlformats.org/officeDocument/2006/relationships/hyperlink" Target="https://stockholmbusinessalliance.se/material/?cat=konjunkturrapporter"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7.png"/><Relationship Id="rId7" Type="http://schemas.openxmlformats.org/officeDocument/2006/relationships/image" Target="../media/image11.svg"/><Relationship Id="rId2" Type="http://schemas.openxmlformats.org/officeDocument/2006/relationships/image" Target="../media/image6.jpg"/><Relationship Id="rId1" Type="http://schemas.openxmlformats.org/officeDocument/2006/relationships/slideLayout" Target="../slideLayouts/slideLayout12.xml"/><Relationship Id="rId6" Type="http://schemas.openxmlformats.org/officeDocument/2006/relationships/image" Target="../media/image8.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svg"/></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45DC991A-0CE0-41C6-B5E2-A1BB8299CB27}"/>
              </a:ext>
            </a:extLst>
          </p:cNvPr>
          <p:cNvSpPr txBox="1"/>
          <p:nvPr/>
        </p:nvSpPr>
        <p:spPr>
          <a:xfrm>
            <a:off x="1" y="4248971"/>
            <a:ext cx="5473700" cy="2617417"/>
          </a:xfrm>
          <a:prstGeom prst="rect">
            <a:avLst/>
          </a:prstGeom>
          <a:solidFill>
            <a:schemeClr val="accent4">
              <a:lumMod val="75000"/>
              <a:alpha val="50196"/>
            </a:schemeClr>
          </a:solidFill>
        </p:spPr>
        <p:txBody>
          <a:bodyPr wrap="square" lIns="432000" rtlCol="0" anchor="ctr">
            <a:noAutofit/>
          </a:bodyPr>
          <a:lstStyle/>
          <a:p>
            <a:r>
              <a:rPr lang="sv-SE" sz="3200" b="1" dirty="0">
                <a:solidFill>
                  <a:schemeClr val="bg1"/>
                </a:solidFill>
                <a:latin typeface="+mj-lt"/>
              </a:rPr>
              <a:t>Östgötakonjunkturen</a:t>
            </a:r>
            <a:r>
              <a:rPr lang="sv-SE" sz="3200" dirty="0">
                <a:solidFill>
                  <a:schemeClr val="bg1"/>
                </a:solidFill>
                <a:latin typeface="+mj-lt"/>
              </a:rPr>
              <a:t> </a:t>
            </a:r>
          </a:p>
          <a:p>
            <a:r>
              <a:rPr lang="sv-SE" sz="2000" dirty="0">
                <a:solidFill>
                  <a:schemeClr val="bg1"/>
                </a:solidFill>
                <a:latin typeface="+mj-lt"/>
              </a:rPr>
              <a:t>Östergötlands län, 2022 kv1</a:t>
            </a:r>
          </a:p>
          <a:p>
            <a:endParaRPr lang="sv-SE" sz="2000" dirty="0">
              <a:solidFill>
                <a:schemeClr val="bg1"/>
              </a:solidFill>
              <a:latin typeface="+mj-lt"/>
            </a:endParaRPr>
          </a:p>
          <a:p>
            <a:r>
              <a:rPr lang="sv-SE" sz="2000" dirty="0" smtClean="0">
                <a:solidFill>
                  <a:schemeClr val="bg1"/>
                </a:solidFill>
                <a:latin typeface="+mj-lt"/>
              </a:rPr>
              <a:t>Juni, 2022</a:t>
            </a:r>
            <a:endParaRPr lang="sv-SE" sz="2000" dirty="0">
              <a:solidFill>
                <a:schemeClr val="bg1"/>
              </a:solidFill>
              <a:latin typeface="+mj-lt"/>
            </a:endParaRPr>
          </a:p>
          <a:p>
            <a:r>
              <a:rPr lang="sv-SE" sz="2000" dirty="0" smtClean="0">
                <a:solidFill>
                  <a:schemeClr val="bg1"/>
                </a:solidFill>
                <a:latin typeface="+mj-lt"/>
              </a:rPr>
              <a:t>Stockholm </a:t>
            </a:r>
            <a:r>
              <a:rPr lang="sv-SE" sz="2000" dirty="0">
                <a:solidFill>
                  <a:schemeClr val="bg1"/>
                </a:solidFill>
                <a:latin typeface="+mj-lt"/>
              </a:rPr>
              <a:t>Business Region</a:t>
            </a:r>
          </a:p>
        </p:txBody>
      </p:sp>
      <p:sp>
        <p:nvSpPr>
          <p:cNvPr id="5" name="Text Placeholder 5">
            <a:extLst>
              <a:ext uri="{FF2B5EF4-FFF2-40B4-BE49-F238E27FC236}">
                <a16:creationId xmlns:a16="http://schemas.microsoft.com/office/drawing/2014/main" id="{A8A177CB-7B08-4787-8ABC-81789830F7AA}"/>
              </a:ext>
            </a:extLst>
          </p:cNvPr>
          <p:cNvSpPr txBox="1">
            <a:spLocks noChangeAspect="1"/>
          </p:cNvSpPr>
          <p:nvPr/>
        </p:nvSpPr>
        <p:spPr>
          <a:xfrm>
            <a:off x="693738" y="685837"/>
            <a:ext cx="3182400" cy="7812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mn-lt"/>
                <a:ea typeface="+mn-ea"/>
                <a:cs typeface="+mn-cs"/>
              </a:defRPr>
            </a:lvl1pPr>
            <a:lvl2pPr marL="1800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mn-lt"/>
                <a:ea typeface="+mn-ea"/>
                <a:cs typeface="+mn-cs"/>
              </a:defRPr>
            </a:lvl2pPr>
            <a:lvl3pPr marL="360000" indent="0" algn="l" defTabSz="914400" rtl="0" eaLnBrk="1" latinLnBrk="0" hangingPunct="1">
              <a:lnSpc>
                <a:spcPct val="100000"/>
              </a:lnSpc>
              <a:spcBef>
                <a:spcPts val="500"/>
              </a:spcBef>
              <a:buFont typeface="Garamond" panose="02020404030301010803" pitchFamily="18" charset="0"/>
              <a:buNone/>
              <a:defRPr sz="2000" kern="1200">
                <a:solidFill>
                  <a:schemeClr val="tx1"/>
                </a:solidFill>
                <a:latin typeface="+mn-lt"/>
                <a:ea typeface="+mn-ea"/>
                <a:cs typeface="+mn-cs"/>
              </a:defRPr>
            </a:lvl3pPr>
            <a:lvl4pPr marL="5400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4pPr>
            <a:lvl5pPr marL="7200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  </a:t>
            </a:r>
            <a:endParaRPr lang="en-US" dirty="0"/>
          </a:p>
        </p:txBody>
      </p:sp>
    </p:spTree>
    <p:extLst>
      <p:ext uri="{BB962C8B-B14F-4D97-AF65-F5344CB8AC3E}">
        <p14:creationId xmlns:p14="http://schemas.microsoft.com/office/powerpoint/2010/main" val="2456353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2CD0751C-4FF8-45CE-BACD-DDE0FA873C1D}"/>
              </a:ext>
            </a:extLst>
          </p:cNvPr>
          <p:cNvSpPr>
            <a:spLocks noGrp="1"/>
          </p:cNvSpPr>
          <p:nvPr>
            <p:ph type="title"/>
          </p:nvPr>
        </p:nvSpPr>
        <p:spPr/>
        <p:txBody>
          <a:bodyPr/>
          <a:lstStyle/>
          <a:p>
            <a:r>
              <a:rPr lang="sv-SE" dirty="0"/>
              <a:t>Sysselsättning efter yrke</a:t>
            </a:r>
          </a:p>
        </p:txBody>
      </p:sp>
      <p:graphicFrame>
        <p:nvGraphicFramePr>
          <p:cNvPr id="6" name="Platshållare för innehåll 4">
            <a:extLst>
              <a:ext uri="{FF2B5EF4-FFF2-40B4-BE49-F238E27FC236}">
                <a16:creationId xmlns:a16="http://schemas.microsoft.com/office/drawing/2014/main" id="{DFBFA55F-03E7-4044-9A75-66E68F711984}"/>
              </a:ext>
            </a:extLst>
          </p:cNvPr>
          <p:cNvGraphicFramePr>
            <a:graphicFrameLocks noGrp="1"/>
          </p:cNvGraphicFramePr>
          <p:nvPr>
            <p:ph idx="1"/>
            <p:extLst>
              <p:ext uri="{D42A27DB-BD31-4B8C-83A1-F6EECF244321}">
                <p14:modId xmlns:p14="http://schemas.microsoft.com/office/powerpoint/2010/main" val="2942296266"/>
              </p:ext>
            </p:extLst>
          </p:nvPr>
        </p:nvGraphicFramePr>
        <p:xfrm>
          <a:off x="1882773" y="1628775"/>
          <a:ext cx="7206093" cy="3524280"/>
        </p:xfrm>
        <a:graphic>
          <a:graphicData uri="http://schemas.openxmlformats.org/drawingml/2006/table">
            <a:tbl>
              <a:tblPr firstRow="1" bandRow="1">
                <a:tableStyleId>{5C22544A-7EE6-4342-B048-85BDC9FD1C3A}</a:tableStyleId>
              </a:tblPr>
              <a:tblGrid>
                <a:gridCol w="3075121">
                  <a:extLst>
                    <a:ext uri="{9D8B030D-6E8A-4147-A177-3AD203B41FA5}">
                      <a16:colId xmlns:a16="http://schemas.microsoft.com/office/drawing/2014/main" val="452260278"/>
                    </a:ext>
                  </a:extLst>
                </a:gridCol>
                <a:gridCol w="1392572">
                  <a:extLst>
                    <a:ext uri="{9D8B030D-6E8A-4147-A177-3AD203B41FA5}">
                      <a16:colId xmlns:a16="http://schemas.microsoft.com/office/drawing/2014/main" val="1889858293"/>
                    </a:ext>
                  </a:extLst>
                </a:gridCol>
                <a:gridCol w="1555552">
                  <a:extLst>
                    <a:ext uri="{9D8B030D-6E8A-4147-A177-3AD203B41FA5}">
                      <a16:colId xmlns:a16="http://schemas.microsoft.com/office/drawing/2014/main" val="1671515360"/>
                    </a:ext>
                  </a:extLst>
                </a:gridCol>
                <a:gridCol w="1182848">
                  <a:extLst>
                    <a:ext uri="{9D8B030D-6E8A-4147-A177-3AD203B41FA5}">
                      <a16:colId xmlns:a16="http://schemas.microsoft.com/office/drawing/2014/main" val="2818758293"/>
                    </a:ext>
                  </a:extLst>
                </a:gridCol>
              </a:tblGrid>
              <a:tr h="0">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a:solidFill>
                            <a:schemeClr val="bg1"/>
                          </a:solidFill>
                        </a:rPr>
                        <a:t>Antal</a:t>
                      </a: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gridSpan="2">
                  <a:txBody>
                    <a:bodyPr/>
                    <a:lstStyle/>
                    <a:p>
                      <a:pPr algn="ctr"/>
                      <a:r>
                        <a:rPr lang="sv-SE" sz="1000">
                          <a:solidFill>
                            <a:schemeClr val="bg1"/>
                          </a:solidFill>
                        </a:rPr>
                        <a:t>Förändring -1 år</a:t>
                      </a: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hMerge="1">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269610017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b="1">
                          <a:solidFill>
                            <a:schemeClr val="bg1"/>
                          </a:solidFill>
                        </a:rPr>
                        <a:t>Östergötlands </a:t>
                      </a:r>
                      <a:r>
                        <a:rPr lang="sv-SE" sz="1100" b="1" dirty="0">
                          <a:solidFill>
                            <a:schemeClr val="bg1"/>
                          </a:solidFill>
                        </a:rPr>
                        <a:t>län</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1" i="0" u="none" strike="noStrike" dirty="0">
                          <a:solidFill>
                            <a:srgbClr val="FFFFFF"/>
                          </a:solidFill>
                          <a:effectLst/>
                          <a:latin typeface="Futura Std Book" panose="020B0502020204020303" pitchFamily="34" charset="0"/>
                        </a:rPr>
                        <a:t>2022 kv1</a:t>
                      </a:r>
                    </a:p>
                  </a:txBody>
                  <a:tcPr marL="9525" marR="9525" marT="9525"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1" i="0" u="none" strike="noStrike" dirty="0">
                          <a:solidFill>
                            <a:srgbClr val="FFFFFF"/>
                          </a:solidFill>
                          <a:effectLst/>
                          <a:latin typeface="Futura Std Book" panose="020B0502020204020303" pitchFamily="34" charset="0"/>
                        </a:rPr>
                        <a:t>-1 år (antal)</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1" i="0" u="none" strike="noStrike" dirty="0">
                          <a:solidFill>
                            <a:srgbClr val="FFFFFF"/>
                          </a:solidFill>
                          <a:effectLst/>
                          <a:latin typeface="Futura Std Book" panose="020B0502020204020303" pitchFamily="34" charset="0"/>
                        </a:rPr>
                        <a:t>-1 år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3081617630"/>
                  </a:ext>
                </a:extLst>
              </a:tr>
              <a:tr h="0">
                <a:tc>
                  <a:txBody>
                    <a:bodyPr/>
                    <a:lstStyle/>
                    <a:p>
                      <a:pPr algn="l" fontAlgn="t">
                        <a:spcAft>
                          <a:spcPts val="500"/>
                        </a:spcAft>
                      </a:pPr>
                      <a:r>
                        <a:rPr lang="sv-SE" sz="800" b="0" dirty="0"/>
                        <a:t>Militärt arbete</a:t>
                      </a:r>
                    </a:p>
                  </a:txBody>
                  <a:tcPr>
                    <a:lnL w="12700" cmpd="sng">
                      <a:noFill/>
                    </a:lnL>
                    <a:lnR w="12700" cap="flat" cmpd="sng" algn="ctr">
                      <a:solidFill>
                        <a:schemeClr val="bg1"/>
                      </a:solidFill>
                      <a:prstDash val="solid"/>
                      <a:round/>
                      <a:headEnd type="none" w="med" len="med"/>
                      <a:tailEnd type="none" w="med" len="med"/>
                    </a:lnR>
                    <a:lnT w="12700" cmpd="sng">
                      <a:noFill/>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extLst>
                  <a:ext uri="{0D108BD9-81ED-4DB2-BD59-A6C34878D82A}">
                    <a16:rowId xmlns:a16="http://schemas.microsoft.com/office/drawing/2014/main" val="3745687708"/>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Chefsyrken</a:t>
                      </a:r>
                    </a:p>
                  </a:txBody>
                  <a:tcPr>
                    <a:lnL w="12700" cmpd="sng">
                      <a:noFill/>
                    </a:lnL>
                  </a:tcPr>
                </a:tc>
                <a:tc>
                  <a:txBody>
                    <a:bodyPr/>
                    <a:lstStyle/>
                    <a:p>
                      <a:pPr algn="ctr" rtl="0" fontAlgn="ctr"/>
                      <a:r>
                        <a:rPr lang="sv-SE" sz="800" b="0" i="0" u="none" strike="noStrike">
                          <a:solidFill>
                            <a:srgbClr val="000000"/>
                          </a:solidFill>
                          <a:effectLst/>
                          <a:latin typeface="Futura Std Book" panose="020B0502020204020303"/>
                        </a:rPr>
                        <a:t>15 200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3 800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33,3</a:t>
                      </a:r>
                    </a:p>
                  </a:txBody>
                  <a:tcPr marL="9525" marR="9525" marT="9525" marB="0" anchor="ctr"/>
                </a:tc>
                <a:extLst>
                  <a:ext uri="{0D108BD9-81ED-4DB2-BD59-A6C34878D82A}">
                    <a16:rowId xmlns:a16="http://schemas.microsoft.com/office/drawing/2014/main" val="293360832"/>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Yrken med krav på fördjupad högskolekompetens</a:t>
                      </a:r>
                    </a:p>
                  </a:txBody>
                  <a:tcPr>
                    <a:lnL w="12700" cmpd="sng">
                      <a:noFill/>
                    </a:lnL>
                  </a:tcPr>
                </a:tc>
                <a:tc>
                  <a:txBody>
                    <a:bodyPr/>
                    <a:lstStyle/>
                    <a:p>
                      <a:pPr algn="ctr" rtl="0" fontAlgn="ctr"/>
                      <a:r>
                        <a:rPr lang="sv-SE" sz="800" b="0" i="0" u="none" strike="noStrike">
                          <a:solidFill>
                            <a:srgbClr val="000000"/>
                          </a:solidFill>
                          <a:effectLst/>
                          <a:latin typeface="Futura Std Book" panose="020B0502020204020303"/>
                        </a:rPr>
                        <a:t>78 400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11 600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17,4</a:t>
                      </a:r>
                    </a:p>
                  </a:txBody>
                  <a:tcPr marL="9525" marR="9525" marT="9525" marB="0" anchor="ctr"/>
                </a:tc>
                <a:extLst>
                  <a:ext uri="{0D108BD9-81ED-4DB2-BD59-A6C34878D82A}">
                    <a16:rowId xmlns:a16="http://schemas.microsoft.com/office/drawing/2014/main" val="1559525621"/>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Yrken med krav på högskolekompetens eller motsvarande</a:t>
                      </a:r>
                    </a:p>
                  </a:txBody>
                  <a:tcPr>
                    <a:lnL w="12700" cmpd="sng">
                      <a:noFill/>
                    </a:lnL>
                  </a:tcPr>
                </a:tc>
                <a:tc>
                  <a:txBody>
                    <a:bodyPr/>
                    <a:lstStyle/>
                    <a:p>
                      <a:pPr algn="ctr" rtl="0" fontAlgn="ctr"/>
                      <a:r>
                        <a:rPr lang="sv-SE" sz="800" b="0" i="0" u="none" strike="noStrike">
                          <a:solidFill>
                            <a:srgbClr val="000000"/>
                          </a:solidFill>
                          <a:effectLst/>
                          <a:latin typeface="Futura Std Book" panose="020B0502020204020303"/>
                        </a:rPr>
                        <a:t>38 000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-900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-2,3</a:t>
                      </a:r>
                    </a:p>
                  </a:txBody>
                  <a:tcPr marL="9525" marR="9525" marT="9525" marB="0" anchor="ctr"/>
                </a:tc>
                <a:extLst>
                  <a:ext uri="{0D108BD9-81ED-4DB2-BD59-A6C34878D82A}">
                    <a16:rowId xmlns:a16="http://schemas.microsoft.com/office/drawing/2014/main" val="1947986397"/>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Yrken inom administration och kundtjänst</a:t>
                      </a:r>
                    </a:p>
                  </a:txBody>
                  <a:tcPr>
                    <a:lnL w="12700" cmpd="sng">
                      <a:noFill/>
                    </a:lnL>
                  </a:tcPr>
                </a:tc>
                <a:tc>
                  <a:txBody>
                    <a:bodyPr/>
                    <a:lstStyle/>
                    <a:p>
                      <a:pPr algn="ctr" rtl="0" fontAlgn="ctr"/>
                      <a:r>
                        <a:rPr lang="sv-SE" sz="800" b="0" i="0" u="none" strike="noStrike">
                          <a:solidFill>
                            <a:srgbClr val="000000"/>
                          </a:solidFill>
                          <a:effectLst/>
                          <a:latin typeface="Futura Std Book" panose="020B0502020204020303"/>
                        </a:rPr>
                        <a:t>12 000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-4 500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-27,3</a:t>
                      </a:r>
                    </a:p>
                  </a:txBody>
                  <a:tcPr marL="9525" marR="9525" marT="9525" marB="0" anchor="ctr"/>
                </a:tc>
                <a:extLst>
                  <a:ext uri="{0D108BD9-81ED-4DB2-BD59-A6C34878D82A}">
                    <a16:rowId xmlns:a16="http://schemas.microsoft.com/office/drawing/2014/main" val="2325918200"/>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Service-, omsorgs- och försäljningsarbete</a:t>
                      </a:r>
                    </a:p>
                  </a:txBody>
                  <a:tcPr>
                    <a:lnL w="12700" cmpd="sng">
                      <a:noFill/>
                    </a:lnL>
                  </a:tcPr>
                </a:tc>
                <a:tc>
                  <a:txBody>
                    <a:bodyPr/>
                    <a:lstStyle/>
                    <a:p>
                      <a:pPr algn="ctr" rtl="0" fontAlgn="ctr"/>
                      <a:r>
                        <a:rPr lang="sv-SE" sz="800" b="0" i="0" u="none" strike="noStrike">
                          <a:solidFill>
                            <a:srgbClr val="000000"/>
                          </a:solidFill>
                          <a:effectLst/>
                          <a:latin typeface="Futura Std Book" panose="020B0502020204020303"/>
                        </a:rPr>
                        <a:t>36 300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-600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-1,6</a:t>
                      </a:r>
                    </a:p>
                  </a:txBody>
                  <a:tcPr marL="9525" marR="9525" marT="9525" marB="0" anchor="ctr"/>
                </a:tc>
                <a:extLst>
                  <a:ext uri="{0D108BD9-81ED-4DB2-BD59-A6C34878D82A}">
                    <a16:rowId xmlns:a16="http://schemas.microsoft.com/office/drawing/2014/main" val="3944598109"/>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Yrken inom lantbruk, trädgård, skogsbruk och fiske</a:t>
                      </a:r>
                    </a:p>
                  </a:txBody>
                  <a:tcPr>
                    <a:lnL w="12700" cmpd="sng">
                      <a:noFill/>
                    </a:ln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tc>
                <a:extLst>
                  <a:ext uri="{0D108BD9-81ED-4DB2-BD59-A6C34878D82A}">
                    <a16:rowId xmlns:a16="http://schemas.microsoft.com/office/drawing/2014/main" val="3208508909"/>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Yrken inom byggverksamhet och tillverkning</a:t>
                      </a:r>
                    </a:p>
                  </a:txBody>
                  <a:tcPr>
                    <a:lnL w="12700" cmpd="sng">
                      <a:noFill/>
                    </a:lnL>
                  </a:tcPr>
                </a:tc>
                <a:tc>
                  <a:txBody>
                    <a:bodyPr/>
                    <a:lstStyle/>
                    <a:p>
                      <a:pPr algn="ctr" rtl="0" fontAlgn="ctr"/>
                      <a:r>
                        <a:rPr lang="sv-SE" sz="800" b="0" i="0" u="none" strike="noStrike">
                          <a:solidFill>
                            <a:srgbClr val="000000"/>
                          </a:solidFill>
                          <a:effectLst/>
                          <a:latin typeface="Futura Std Book" panose="020B0502020204020303"/>
                        </a:rPr>
                        <a:t>16 700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-1 900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-10,2</a:t>
                      </a:r>
                    </a:p>
                  </a:txBody>
                  <a:tcPr marL="9525" marR="9525" marT="9525" marB="0" anchor="ctr"/>
                </a:tc>
                <a:extLst>
                  <a:ext uri="{0D108BD9-81ED-4DB2-BD59-A6C34878D82A}">
                    <a16:rowId xmlns:a16="http://schemas.microsoft.com/office/drawing/2014/main" val="1121273573"/>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Yrken inom maskinell tillverkning och transport med mera</a:t>
                      </a:r>
                    </a:p>
                  </a:txBody>
                  <a:tcPr>
                    <a:lnL w="12700" cmpd="sng">
                      <a:noFill/>
                    </a:lnL>
                  </a:tcPr>
                </a:tc>
                <a:tc>
                  <a:txBody>
                    <a:bodyPr/>
                    <a:lstStyle/>
                    <a:p>
                      <a:pPr algn="ctr" rtl="0" fontAlgn="ctr"/>
                      <a:r>
                        <a:rPr lang="sv-SE" sz="800" b="0" i="0" u="none" strike="noStrike">
                          <a:solidFill>
                            <a:srgbClr val="000000"/>
                          </a:solidFill>
                          <a:effectLst/>
                          <a:latin typeface="Futura Std Book" panose="020B0502020204020303"/>
                        </a:rPr>
                        <a:t>11 000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-4 600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-29,5</a:t>
                      </a:r>
                    </a:p>
                  </a:txBody>
                  <a:tcPr marL="9525" marR="9525" marT="9525" marB="0" anchor="ctr"/>
                </a:tc>
                <a:extLst>
                  <a:ext uri="{0D108BD9-81ED-4DB2-BD59-A6C34878D82A}">
                    <a16:rowId xmlns:a16="http://schemas.microsoft.com/office/drawing/2014/main" val="1084239425"/>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Yrken med krav på kortare utbildning eller introduktion</a:t>
                      </a:r>
                    </a:p>
                  </a:txBody>
                  <a:tcPr>
                    <a:lnL w="12700" cmpd="sng">
                      <a:noFill/>
                    </a:ln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tc>
                <a:extLst>
                  <a:ext uri="{0D108BD9-81ED-4DB2-BD59-A6C34878D82A}">
                    <a16:rowId xmlns:a16="http://schemas.microsoft.com/office/drawing/2014/main" val="2047465816"/>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Uppgift saknas</a:t>
                      </a:r>
                    </a:p>
                  </a:txBody>
                  <a:tcPr>
                    <a:lnL w="12700" cmpd="sng">
                      <a:noFill/>
                    </a:lnL>
                  </a:tcPr>
                </a:tc>
                <a:tc>
                  <a:txBody>
                    <a:bodyPr/>
                    <a:lstStyle/>
                    <a:p>
                      <a:pPr algn="ctr" rtl="0" fontAlgn="ctr"/>
                      <a:r>
                        <a:rPr lang="sv-SE" sz="800" b="0" i="0" u="none" strike="noStrike">
                          <a:solidFill>
                            <a:srgbClr val="000000"/>
                          </a:solidFill>
                          <a:effectLst/>
                          <a:latin typeface="Futura Std Book" panose="020B0502020204020303"/>
                        </a:rPr>
                        <a:t>7 600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7 600</a:t>
                      </a:r>
                    </a:p>
                  </a:txBody>
                  <a:tcPr marL="9525" marR="9525" marT="9525" marB="0" anchor="ctr"/>
                </a:tc>
                <a:tc>
                  <a:txBody>
                    <a:bodyPr/>
                    <a:lstStyle/>
                    <a:p>
                      <a:pPr algn="ctr" rtl="0"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4226078857"/>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Sysselsatta i Sverige</a:t>
                      </a:r>
                    </a:p>
                  </a:txBody>
                  <a:tcPr>
                    <a:lnL w="12700" cmpd="sng">
                      <a:noFill/>
                    </a:lnL>
                  </a:tcPr>
                </a:tc>
                <a:tc>
                  <a:txBody>
                    <a:bodyPr/>
                    <a:lstStyle/>
                    <a:p>
                      <a:pPr algn="ctr" fontAlgn="ctr"/>
                      <a:r>
                        <a:rPr lang="sv-SE" sz="800" b="0" i="0" u="none" strike="noStrike" dirty="0">
                          <a:solidFill>
                            <a:srgbClr val="000000"/>
                          </a:solidFill>
                          <a:effectLst/>
                          <a:latin typeface="Futura Std Book" panose="020B0502020204020303"/>
                        </a:rPr>
                        <a:t>215 300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4 000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1,9</a:t>
                      </a:r>
                    </a:p>
                  </a:txBody>
                  <a:tcPr marL="9525" marR="9525" marT="9525" marB="0" anchor="ctr"/>
                </a:tc>
                <a:extLst>
                  <a:ext uri="{0D108BD9-81ED-4DB2-BD59-A6C34878D82A}">
                    <a16:rowId xmlns:a16="http://schemas.microsoft.com/office/drawing/2014/main" val="2443966492"/>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Sysselsatta utomlands</a:t>
                      </a:r>
                    </a:p>
                  </a:txBody>
                  <a:tcPr>
                    <a:lnL w="12700" cmpd="sng">
                      <a:noFill/>
                    </a:ln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extLst>
                  <a:ext uri="{0D108BD9-81ED-4DB2-BD59-A6C34878D82A}">
                    <a16:rowId xmlns:a16="http://schemas.microsoft.com/office/drawing/2014/main" val="3055248050"/>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1" dirty="0"/>
                        <a:t>Total</a:t>
                      </a:r>
                    </a:p>
                  </a:txBody>
                  <a:tcPr>
                    <a:lnL w="12700" cmpd="sng">
                      <a:noFill/>
                    </a:lnL>
                  </a:tcPr>
                </a:tc>
                <a:tc>
                  <a:txBody>
                    <a:bodyPr/>
                    <a:lstStyle/>
                    <a:p>
                      <a:pPr algn="ctr" fontAlgn="ctr"/>
                      <a:r>
                        <a:rPr lang="sv-SE" sz="800" b="1" i="0" u="none" strike="noStrike">
                          <a:solidFill>
                            <a:srgbClr val="000000"/>
                          </a:solidFill>
                          <a:effectLst/>
                          <a:latin typeface="Futura Std Book" panose="020B0502020204020303"/>
                        </a:rPr>
                        <a:t>216 000</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a:rPr>
                        <a:t>4 700</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a:rPr>
                        <a:t>2,2</a:t>
                      </a:r>
                    </a:p>
                  </a:txBody>
                  <a:tcPr marL="9525" marR="9525" marT="9525" marB="0" anchor="ctr"/>
                </a:tc>
                <a:extLst>
                  <a:ext uri="{0D108BD9-81ED-4DB2-BD59-A6C34878D82A}">
                    <a16:rowId xmlns:a16="http://schemas.microsoft.com/office/drawing/2014/main" val="2884210164"/>
                  </a:ext>
                </a:extLst>
              </a:tr>
            </a:tbl>
          </a:graphicData>
        </a:graphic>
      </p:graphicFrame>
      <p:sp>
        <p:nvSpPr>
          <p:cNvPr id="4" name="textruta 3">
            <a:extLst>
              <a:ext uri="{FF2B5EF4-FFF2-40B4-BE49-F238E27FC236}">
                <a16:creationId xmlns:a16="http://schemas.microsoft.com/office/drawing/2014/main" id="{4F037521-850E-4FAC-9772-69E7898F459E}"/>
              </a:ext>
            </a:extLst>
          </p:cNvPr>
          <p:cNvSpPr txBox="1"/>
          <p:nvPr/>
        </p:nvSpPr>
        <p:spPr>
          <a:xfrm>
            <a:off x="1882773" y="5153055"/>
            <a:ext cx="3474028" cy="215444"/>
          </a:xfrm>
          <a:prstGeom prst="rect">
            <a:avLst/>
          </a:prstGeom>
          <a:noFill/>
        </p:spPr>
        <p:txBody>
          <a:bodyPr wrap="none" rtlCol="0">
            <a:spAutoFit/>
          </a:bodyPr>
          <a:lstStyle/>
          <a:p>
            <a:r>
              <a:rPr lang="sv-SE" sz="800" dirty="0"/>
              <a:t>Källa: Statistiska centralbyrån (Arbetskraftsundersökningarna, AKU)</a:t>
            </a:r>
          </a:p>
        </p:txBody>
      </p:sp>
    </p:spTree>
    <p:extLst>
      <p:ext uri="{BB962C8B-B14F-4D97-AF65-F5344CB8AC3E}">
        <p14:creationId xmlns:p14="http://schemas.microsoft.com/office/powerpoint/2010/main" val="2640861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21638" y="342899"/>
            <a:ext cx="8426449" cy="1113955"/>
          </a:xfrm>
        </p:spPr>
        <p:txBody>
          <a:bodyPr/>
          <a:lstStyle/>
          <a:p>
            <a:r>
              <a:rPr lang="sv-SE" dirty="0"/>
              <a:t>Lediga jobb</a:t>
            </a:r>
          </a:p>
        </p:txBody>
      </p:sp>
      <p:sp>
        <p:nvSpPr>
          <p:cNvPr id="8" name="textruta 7">
            <a:extLst>
              <a:ext uri="{FF2B5EF4-FFF2-40B4-BE49-F238E27FC236}">
                <a16:creationId xmlns:a16="http://schemas.microsoft.com/office/drawing/2014/main" id="{B79D6868-AEFB-4F6E-A0E9-CF7AB0F1BC33}"/>
              </a:ext>
            </a:extLst>
          </p:cNvPr>
          <p:cNvSpPr txBox="1"/>
          <p:nvPr/>
        </p:nvSpPr>
        <p:spPr>
          <a:xfrm>
            <a:off x="721638" y="5756989"/>
            <a:ext cx="1500732" cy="215444"/>
          </a:xfrm>
          <a:prstGeom prst="rect">
            <a:avLst/>
          </a:prstGeom>
          <a:noFill/>
        </p:spPr>
        <p:txBody>
          <a:bodyPr wrap="none" rtlCol="0">
            <a:spAutoFit/>
          </a:bodyPr>
          <a:lstStyle/>
          <a:p>
            <a:r>
              <a:rPr lang="sv-SE" sz="800" dirty="0"/>
              <a:t>Källa: Arbetsförmedlingen </a:t>
            </a:r>
          </a:p>
        </p:txBody>
      </p:sp>
      <p:sp>
        <p:nvSpPr>
          <p:cNvPr id="10" name="Rektangel 9">
            <a:extLst>
              <a:ext uri="{FF2B5EF4-FFF2-40B4-BE49-F238E27FC236}">
                <a16:creationId xmlns:a16="http://schemas.microsoft.com/office/drawing/2014/main" id="{5172B7A3-1950-454E-A840-C9FF0842E69C}"/>
              </a:ext>
            </a:extLst>
          </p:cNvPr>
          <p:cNvSpPr/>
          <p:nvPr/>
        </p:nvSpPr>
        <p:spPr>
          <a:xfrm>
            <a:off x="6744446" y="3429000"/>
            <a:ext cx="4725915" cy="2543432"/>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1" name="Platshållare för innehåll 3">
            <a:extLst>
              <a:ext uri="{FF2B5EF4-FFF2-40B4-BE49-F238E27FC236}">
                <a16:creationId xmlns:a16="http://schemas.microsoft.com/office/drawing/2014/main" id="{85924509-F5D5-4A53-BD50-0F194E9EB15E}"/>
              </a:ext>
            </a:extLst>
          </p:cNvPr>
          <p:cNvSpPr>
            <a:spLocks noGrp="1"/>
          </p:cNvSpPr>
          <p:nvPr>
            <p:ph sz="half" idx="2"/>
          </p:nvPr>
        </p:nvSpPr>
        <p:spPr>
          <a:xfrm>
            <a:off x="6737183" y="1958351"/>
            <a:ext cx="4725915" cy="1470648"/>
          </a:xfrm>
        </p:spPr>
        <p:txBody>
          <a:bodyPr/>
          <a:lstStyle/>
          <a:p>
            <a:pPr lvl="4"/>
            <a:r>
              <a:rPr lang="sv-SE" sz="1400" dirty="0"/>
              <a:t>De lediga jobben ökade med 50 procent i Östergötland under första kvartalet.</a:t>
            </a:r>
          </a:p>
          <a:p>
            <a:pPr lvl="4"/>
            <a:r>
              <a:rPr lang="sv-SE" sz="1400" dirty="0"/>
              <a:t>I Sverige ökade antalet lediga jobb med </a:t>
            </a:r>
            <a:br>
              <a:rPr lang="sv-SE" sz="1400" dirty="0"/>
            </a:br>
            <a:r>
              <a:rPr lang="sv-SE" sz="1400" dirty="0"/>
              <a:t>62 procent under samma period.</a:t>
            </a:r>
          </a:p>
        </p:txBody>
      </p:sp>
      <p:sp>
        <p:nvSpPr>
          <p:cNvPr id="27" name="textruta 26">
            <a:extLst>
              <a:ext uri="{FF2B5EF4-FFF2-40B4-BE49-F238E27FC236}">
                <a16:creationId xmlns:a16="http://schemas.microsoft.com/office/drawing/2014/main" id="{6945BE6D-16A8-4FB0-B582-95C86CA8F41F}"/>
              </a:ext>
            </a:extLst>
          </p:cNvPr>
          <p:cNvSpPr txBox="1"/>
          <p:nvPr/>
        </p:nvSpPr>
        <p:spPr>
          <a:xfrm>
            <a:off x="6744446" y="3428999"/>
            <a:ext cx="1072730" cy="276999"/>
          </a:xfrm>
          <a:prstGeom prst="rect">
            <a:avLst/>
          </a:prstGeom>
          <a:noFill/>
        </p:spPr>
        <p:txBody>
          <a:bodyPr wrap="none" rtlCol="0">
            <a:spAutoFit/>
          </a:bodyPr>
          <a:lstStyle/>
          <a:p>
            <a:r>
              <a:rPr lang="sv-SE" sz="1200" b="1" dirty="0">
                <a:latin typeface="+mj-lt"/>
                <a:cs typeface="Arial" panose="020B0604020202020204" pitchFamily="34" charset="0"/>
              </a:rPr>
              <a:t>Lediga jobb</a:t>
            </a:r>
          </a:p>
        </p:txBody>
      </p:sp>
      <p:sp>
        <p:nvSpPr>
          <p:cNvPr id="37" name="textruta 36">
            <a:extLst>
              <a:ext uri="{FF2B5EF4-FFF2-40B4-BE49-F238E27FC236}">
                <a16:creationId xmlns:a16="http://schemas.microsoft.com/office/drawing/2014/main" id="{AA5C7BA9-BFDC-48E1-9434-68AD052BEC58}"/>
              </a:ext>
            </a:extLst>
          </p:cNvPr>
          <p:cNvSpPr txBox="1"/>
          <p:nvPr/>
        </p:nvSpPr>
        <p:spPr>
          <a:xfrm>
            <a:off x="10309225" y="5972432"/>
            <a:ext cx="1181734" cy="184666"/>
          </a:xfrm>
          <a:prstGeom prst="rect">
            <a:avLst/>
          </a:prstGeom>
          <a:noFill/>
        </p:spPr>
        <p:txBody>
          <a:bodyPr wrap="none" rtlCol="0">
            <a:spAutoFit/>
          </a:bodyPr>
          <a:lstStyle/>
          <a:p>
            <a:r>
              <a:rPr lang="sv-SE" sz="600" dirty="0"/>
              <a:t>* De fyra senaste kvartalen</a:t>
            </a:r>
          </a:p>
        </p:txBody>
      </p:sp>
      <p:sp>
        <p:nvSpPr>
          <p:cNvPr id="25" name="textruta 24">
            <a:extLst>
              <a:ext uri="{FF2B5EF4-FFF2-40B4-BE49-F238E27FC236}">
                <a16:creationId xmlns:a16="http://schemas.microsoft.com/office/drawing/2014/main" id="{6AEEC28D-7035-4B16-8EEC-D32667B73FBA}"/>
              </a:ext>
            </a:extLst>
          </p:cNvPr>
          <p:cNvSpPr txBox="1"/>
          <p:nvPr/>
        </p:nvSpPr>
        <p:spPr>
          <a:xfrm>
            <a:off x="721638" y="1465908"/>
            <a:ext cx="3906839" cy="492443"/>
          </a:xfrm>
          <a:prstGeom prst="rect">
            <a:avLst/>
          </a:prstGeom>
          <a:noFill/>
        </p:spPr>
        <p:txBody>
          <a:bodyPr wrap="none" rtlCol="0">
            <a:spAutoFit/>
          </a:bodyPr>
          <a:lstStyle/>
          <a:p>
            <a:r>
              <a:rPr lang="sv-SE" sz="1400" b="1" dirty="0"/>
              <a:t>Nyanmälda platser på Arbetsförmedlingen</a:t>
            </a:r>
            <a:r>
              <a:rPr lang="sv-SE" sz="1400" dirty="0"/>
              <a:t/>
            </a:r>
            <a:br>
              <a:rPr lang="sv-SE" sz="1400" dirty="0"/>
            </a:br>
            <a:r>
              <a:rPr lang="sv-SE" sz="1200" dirty="0"/>
              <a:t>Index 100 = 2012 kv1</a:t>
            </a:r>
            <a:endParaRPr lang="sv-SE" sz="1400" dirty="0"/>
          </a:p>
        </p:txBody>
      </p:sp>
      <p:graphicFrame>
        <p:nvGraphicFramePr>
          <p:cNvPr id="26" name="Tabell 25">
            <a:extLst>
              <a:ext uri="{FF2B5EF4-FFF2-40B4-BE49-F238E27FC236}">
                <a16:creationId xmlns:a16="http://schemas.microsoft.com/office/drawing/2014/main" id="{9A7AAC14-C6E5-4E9A-A61F-AAC6D4CAA2ED}"/>
              </a:ext>
            </a:extLst>
          </p:cNvPr>
          <p:cNvGraphicFramePr>
            <a:graphicFrameLocks noGrp="1"/>
          </p:cNvGraphicFramePr>
          <p:nvPr>
            <p:extLst>
              <p:ext uri="{D42A27DB-BD31-4B8C-83A1-F6EECF244321}">
                <p14:modId xmlns:p14="http://schemas.microsoft.com/office/powerpoint/2010/main" val="3859607741"/>
              </p:ext>
            </p:extLst>
          </p:nvPr>
        </p:nvGraphicFramePr>
        <p:xfrm>
          <a:off x="6744445" y="3705998"/>
          <a:ext cx="4733179" cy="2266436"/>
        </p:xfrm>
        <a:graphic>
          <a:graphicData uri="http://schemas.openxmlformats.org/drawingml/2006/table">
            <a:tbl>
              <a:tblPr bandRow="1">
                <a:tableStyleId>{2D5ABB26-0587-4C30-8999-92F81FD0307C}</a:tableStyleId>
              </a:tblPr>
              <a:tblGrid>
                <a:gridCol w="1546091">
                  <a:extLst>
                    <a:ext uri="{9D8B030D-6E8A-4147-A177-3AD203B41FA5}">
                      <a16:colId xmlns:a16="http://schemas.microsoft.com/office/drawing/2014/main" val="1678076792"/>
                    </a:ext>
                  </a:extLst>
                </a:gridCol>
                <a:gridCol w="686657">
                  <a:extLst>
                    <a:ext uri="{9D8B030D-6E8A-4147-A177-3AD203B41FA5}">
                      <a16:colId xmlns:a16="http://schemas.microsoft.com/office/drawing/2014/main" val="2601369493"/>
                    </a:ext>
                  </a:extLst>
                </a:gridCol>
                <a:gridCol w="624345">
                  <a:extLst>
                    <a:ext uri="{9D8B030D-6E8A-4147-A177-3AD203B41FA5}">
                      <a16:colId xmlns:a16="http://schemas.microsoft.com/office/drawing/2014/main" val="2395970223"/>
                    </a:ext>
                  </a:extLst>
                </a:gridCol>
                <a:gridCol w="615814">
                  <a:extLst>
                    <a:ext uri="{9D8B030D-6E8A-4147-A177-3AD203B41FA5}">
                      <a16:colId xmlns:a16="http://schemas.microsoft.com/office/drawing/2014/main" val="3235649811"/>
                    </a:ext>
                  </a:extLst>
                </a:gridCol>
                <a:gridCol w="718181">
                  <a:extLst>
                    <a:ext uri="{9D8B030D-6E8A-4147-A177-3AD203B41FA5}">
                      <a16:colId xmlns:a16="http://schemas.microsoft.com/office/drawing/2014/main" val="1050073455"/>
                    </a:ext>
                  </a:extLst>
                </a:gridCol>
                <a:gridCol w="542091">
                  <a:extLst>
                    <a:ext uri="{9D8B030D-6E8A-4147-A177-3AD203B41FA5}">
                      <a16:colId xmlns:a16="http://schemas.microsoft.com/office/drawing/2014/main" val="3827523272"/>
                    </a:ext>
                  </a:extLst>
                </a:gridCol>
              </a:tblGrid>
              <a:tr h="281839">
                <a:tc>
                  <a:txBody>
                    <a:bodyPr/>
                    <a:lstStyle/>
                    <a:p>
                      <a:pPr algn="l" fontAlgn="b"/>
                      <a:endParaRPr lang="sv-SE" sz="800" b="0" i="0" u="none" strike="noStrike" dirty="0">
                        <a:solidFill>
                          <a:srgbClr val="000000"/>
                        </a:solidFill>
                        <a:effectLst/>
                        <a:latin typeface="Futura Std Book" panose="020B0502020204020303"/>
                      </a:endParaRP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Antal</a:t>
                      </a:r>
                    </a:p>
                  </a:txBody>
                  <a:tcPr marL="9525" marR="9525" marT="9525" marB="0" anchor="b"/>
                </a:tc>
                <a:tc gridSpan="2">
                  <a:txBody>
                    <a:bodyPr/>
                    <a:lstStyle/>
                    <a:p>
                      <a:pPr algn="ctr" rtl="0" fontAlgn="b"/>
                      <a:r>
                        <a:rPr lang="sv-SE" sz="800" b="0" i="0" u="none" strike="noStrike">
                          <a:solidFill>
                            <a:srgbClr val="000000"/>
                          </a:solidFill>
                          <a:effectLst/>
                          <a:latin typeface="Futura Std Book" panose="020B0502020204020303" pitchFamily="34" charset="0"/>
                        </a:rPr>
                        <a:t>Förändring (%) </a:t>
                      </a:r>
                    </a:p>
                  </a:txBody>
                  <a:tcPr marL="9525" marR="9525" marT="9525" marB="0" anchor="b"/>
                </a:tc>
                <a:tc hMerge="1">
                  <a:txBody>
                    <a:bodyPr/>
                    <a:lstStyle/>
                    <a:p>
                      <a:endParaRPr lang="sv-SE"/>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2">
                  <a:txBody>
                    <a:bodyPr/>
                    <a:lstStyle/>
                    <a:p>
                      <a:pPr algn="ctr" rtl="0" fontAlgn="b"/>
                      <a:r>
                        <a:rPr lang="sv-SE" sz="800" b="0" i="0" u="none" strike="noStrike">
                          <a:solidFill>
                            <a:srgbClr val="000000"/>
                          </a:solidFill>
                          <a:effectLst/>
                          <a:latin typeface="Futura Std Book" panose="020B0502020204020303" pitchFamily="34" charset="0"/>
                        </a:rPr>
                        <a:t>R12*</a:t>
                      </a:r>
                    </a:p>
                  </a:txBody>
                  <a:tcPr marL="9525" marR="9525" marT="9525" marB="0" anchor="b"/>
                </a:tc>
                <a:tc hMerge="1">
                  <a:txBody>
                    <a:bodyPr/>
                    <a:lstStyle/>
                    <a:p>
                      <a:endParaRPr lang="sv-SE"/>
                    </a:p>
                  </a:txBody>
                  <a:tcPr/>
                </a:tc>
                <a:extLst>
                  <a:ext uri="{0D108BD9-81ED-4DB2-BD59-A6C34878D82A}">
                    <a16:rowId xmlns:a16="http://schemas.microsoft.com/office/drawing/2014/main" val="240735732"/>
                  </a:ext>
                </a:extLst>
              </a:tr>
              <a:tr h="295932">
                <a:tc>
                  <a:txBody>
                    <a:bodyPr/>
                    <a:lstStyle/>
                    <a:p>
                      <a:pPr algn="l" fontAlgn="b"/>
                      <a:endParaRPr lang="sv-SE" sz="800" b="0" i="0" u="none" strike="noStrike">
                        <a:solidFill>
                          <a:srgbClr val="000000"/>
                        </a:solidFill>
                        <a:effectLst/>
                        <a:latin typeface="Futura Std Book" panose="020B0502020204020303"/>
                      </a:endParaRPr>
                    </a:p>
                  </a:txBody>
                  <a:tcPr marL="9525" marR="9525" marT="9525" marB="0" anchor="b"/>
                </a:tc>
                <a:tc>
                  <a:txBody>
                    <a:bodyPr/>
                    <a:lstStyle/>
                    <a:p>
                      <a:pPr algn="ctr" fontAlgn="b"/>
                      <a:r>
                        <a:rPr lang="sv-SE" sz="800" b="0" i="0" u="none" strike="noStrike" dirty="0">
                          <a:solidFill>
                            <a:srgbClr val="000000"/>
                          </a:solidFill>
                          <a:effectLst/>
                          <a:latin typeface="Futura Std Book" panose="020B0502020204020303" pitchFamily="34" charset="0"/>
                        </a:rPr>
                        <a:t>2022 kv1</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-1 år</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- 5 år</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Antal</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Utv., %</a:t>
                      </a:r>
                    </a:p>
                  </a:txBody>
                  <a:tcPr marL="9525" marR="9525" marT="9525" marB="0" anchor="b"/>
                </a:tc>
                <a:extLst>
                  <a:ext uri="{0D108BD9-81ED-4DB2-BD59-A6C34878D82A}">
                    <a16:rowId xmlns:a16="http://schemas.microsoft.com/office/drawing/2014/main" val="1194244375"/>
                  </a:ext>
                </a:extLst>
              </a:tr>
              <a:tr h="337733">
                <a:tc>
                  <a:txBody>
                    <a:bodyPr/>
                    <a:lstStyle/>
                    <a:p>
                      <a:pPr marL="72000" algn="l" fontAlgn="b"/>
                      <a:r>
                        <a:rPr lang="sv-SE" sz="800" u="none" strike="noStrike" dirty="0">
                          <a:effectLst/>
                        </a:rPr>
                        <a:t>Sverige</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504 855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1 515 957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67</a:t>
                      </a:r>
                    </a:p>
                  </a:txBody>
                  <a:tcPr marL="9525" marR="9525" marT="9525" marB="0" anchor="ctr"/>
                </a:tc>
                <a:extLst>
                  <a:ext uri="{0D108BD9-81ED-4DB2-BD59-A6C34878D82A}">
                    <a16:rowId xmlns:a16="http://schemas.microsoft.com/office/drawing/2014/main" val="1544414373"/>
                  </a:ext>
                </a:extLst>
              </a:tr>
              <a:tr h="337733">
                <a:tc>
                  <a:txBody>
                    <a:bodyPr/>
                    <a:lstStyle/>
                    <a:p>
                      <a:pPr marL="72000" algn="l" fontAlgn="b"/>
                      <a:r>
                        <a:rPr lang="sv-SE" sz="800" u="none" strike="noStrike" dirty="0">
                          <a:effectLst/>
                        </a:rPr>
                        <a:t>Stockholmsregionen</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235 620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72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713 937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76</a:t>
                      </a:r>
                    </a:p>
                  </a:txBody>
                  <a:tcPr marL="9525" marR="9525" marT="9525" marB="0" anchor="ctr"/>
                </a:tc>
                <a:extLst>
                  <a:ext uri="{0D108BD9-81ED-4DB2-BD59-A6C34878D82A}">
                    <a16:rowId xmlns:a16="http://schemas.microsoft.com/office/drawing/2014/main" val="4178915708"/>
                  </a:ext>
                </a:extLst>
              </a:tr>
              <a:tr h="337733">
                <a:tc>
                  <a:txBody>
                    <a:bodyPr/>
                    <a:lstStyle/>
                    <a:p>
                      <a:pPr marL="72000" algn="l" fontAlgn="b"/>
                      <a:r>
                        <a:rPr lang="sv-SE" sz="800" b="1" u="none" strike="noStrike" dirty="0">
                          <a:effectLst/>
                        </a:rPr>
                        <a:t>Östergötlands län</a:t>
                      </a:r>
                      <a:endParaRPr lang="sv-SE" sz="800" b="1"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1" i="0" u="none" strike="noStrike">
                          <a:solidFill>
                            <a:srgbClr val="000000"/>
                          </a:solidFill>
                          <a:effectLst/>
                          <a:latin typeface="Futura Std Book" panose="020B0502020204020303"/>
                        </a:rPr>
                        <a:t>23 208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50</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11</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71 020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57</a:t>
                      </a:r>
                    </a:p>
                  </a:txBody>
                  <a:tcPr marL="9525" marR="9525" marT="9525" marB="0" anchor="ctr"/>
                </a:tc>
                <a:extLst>
                  <a:ext uri="{0D108BD9-81ED-4DB2-BD59-A6C34878D82A}">
                    <a16:rowId xmlns:a16="http://schemas.microsoft.com/office/drawing/2014/main" val="1554613420"/>
                  </a:ext>
                </a:extLst>
              </a:tr>
              <a:tr h="337733">
                <a:tc>
                  <a:txBody>
                    <a:bodyPr/>
                    <a:lstStyle/>
                    <a:p>
                      <a:pPr marL="72000" marR="0" lvl="0" indent="0" algn="l" defTabSz="914400" rtl="0" eaLnBrk="1" fontAlgn="b" latinLnBrk="0" hangingPunct="1">
                        <a:lnSpc>
                          <a:spcPct val="100000"/>
                        </a:lnSpc>
                        <a:spcBef>
                          <a:spcPts val="0"/>
                        </a:spcBef>
                        <a:spcAft>
                          <a:spcPts val="0"/>
                        </a:spcAft>
                        <a:buClrTx/>
                        <a:buSzTx/>
                        <a:buFontTx/>
                        <a:buNone/>
                        <a:tabLst/>
                        <a:defRPr/>
                      </a:pPr>
                      <a:r>
                        <a:rPr lang="sv-SE" sz="800" b="1" u="none" strike="noStrike" dirty="0">
                          <a:effectLst/>
                        </a:rPr>
                        <a:t>Linköpings kommun</a:t>
                      </a:r>
                      <a:endParaRPr lang="sv-SE" sz="800" b="1"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1" i="0" u="none" strike="noStrike">
                          <a:solidFill>
                            <a:srgbClr val="000000"/>
                          </a:solidFill>
                          <a:effectLst/>
                          <a:latin typeface="Futura Std Book" panose="020B0502020204020303"/>
                        </a:rPr>
                        <a:t>8 891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29</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35</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30 790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47</a:t>
                      </a:r>
                    </a:p>
                  </a:txBody>
                  <a:tcPr marL="9525" marR="9525" marT="9525" marB="0" anchor="ctr"/>
                </a:tc>
                <a:extLst>
                  <a:ext uri="{0D108BD9-81ED-4DB2-BD59-A6C34878D82A}">
                    <a16:rowId xmlns:a16="http://schemas.microsoft.com/office/drawing/2014/main" val="923977588"/>
                  </a:ext>
                </a:extLst>
              </a:tr>
              <a:tr h="337733">
                <a:tc>
                  <a:txBody>
                    <a:bodyPr/>
                    <a:lstStyle/>
                    <a:p>
                      <a:pPr marL="72000" marR="0" lvl="0" indent="0" algn="l" defTabSz="914400" rtl="0" eaLnBrk="1" fontAlgn="b" latinLnBrk="0" hangingPunct="1">
                        <a:lnSpc>
                          <a:spcPct val="100000"/>
                        </a:lnSpc>
                        <a:spcBef>
                          <a:spcPts val="0"/>
                        </a:spcBef>
                        <a:spcAft>
                          <a:spcPts val="0"/>
                        </a:spcAft>
                        <a:buClrTx/>
                        <a:buSzTx/>
                        <a:buFontTx/>
                        <a:buNone/>
                        <a:tabLst/>
                        <a:defRPr/>
                      </a:pPr>
                      <a:r>
                        <a:rPr lang="sv-SE" sz="800" b="1" u="none" strike="noStrike" dirty="0">
                          <a:effectLst/>
                        </a:rPr>
                        <a:t>Norrköpings kommun</a:t>
                      </a:r>
                      <a:endParaRPr lang="sv-SE" sz="800" b="1" i="0" u="none" strike="noStrike" dirty="0">
                        <a:solidFill>
                          <a:srgbClr val="000000"/>
                        </a:solidFill>
                        <a:effectLst/>
                        <a:latin typeface="Futura std book" panose="020B0502020204020303"/>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6 996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35</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-29</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20 526 </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a:rPr>
                        <a:t>53</a:t>
                      </a:r>
                    </a:p>
                  </a:txBody>
                  <a:tcPr marL="9525" marR="9525" marT="9525" marB="0" anchor="ctr"/>
                </a:tc>
                <a:extLst>
                  <a:ext uri="{0D108BD9-81ED-4DB2-BD59-A6C34878D82A}">
                    <a16:rowId xmlns:a16="http://schemas.microsoft.com/office/drawing/2014/main" val="969307260"/>
                  </a:ext>
                </a:extLst>
              </a:tr>
            </a:tbl>
          </a:graphicData>
        </a:graphic>
      </p:graphicFrame>
      <p:graphicFrame>
        <p:nvGraphicFramePr>
          <p:cNvPr id="12" name="Diagram 15">
            <a:extLst>
              <a:ext uri="{FF2B5EF4-FFF2-40B4-BE49-F238E27FC236}">
                <a16:creationId xmlns:a16="http://schemas.microsoft.com/office/drawing/2014/main" id="{3A1CEF52-58CA-4F32-89B1-9BC99BCE6585}"/>
              </a:ext>
            </a:extLst>
          </p:cNvPr>
          <p:cNvGraphicFramePr>
            <a:graphicFrameLocks/>
          </p:cNvGraphicFramePr>
          <p:nvPr>
            <p:extLst>
              <p:ext uri="{D42A27DB-BD31-4B8C-83A1-F6EECF244321}">
                <p14:modId xmlns:p14="http://schemas.microsoft.com/office/powerpoint/2010/main" val="1251268071"/>
              </p:ext>
            </p:extLst>
          </p:nvPr>
        </p:nvGraphicFramePr>
        <p:xfrm>
          <a:off x="714376" y="1913983"/>
          <a:ext cx="5917160" cy="38873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1243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21639" y="342899"/>
            <a:ext cx="8426449" cy="1113955"/>
          </a:xfrm>
        </p:spPr>
        <p:txBody>
          <a:bodyPr/>
          <a:lstStyle/>
          <a:p>
            <a:r>
              <a:rPr lang="sv-SE" dirty="0"/>
              <a:t>Varslade personer</a:t>
            </a:r>
          </a:p>
        </p:txBody>
      </p:sp>
      <p:sp>
        <p:nvSpPr>
          <p:cNvPr id="8" name="textruta 7">
            <a:extLst>
              <a:ext uri="{FF2B5EF4-FFF2-40B4-BE49-F238E27FC236}">
                <a16:creationId xmlns:a16="http://schemas.microsoft.com/office/drawing/2014/main" id="{B79D6868-AEFB-4F6E-A0E9-CF7AB0F1BC33}"/>
              </a:ext>
            </a:extLst>
          </p:cNvPr>
          <p:cNvSpPr txBox="1"/>
          <p:nvPr/>
        </p:nvSpPr>
        <p:spPr>
          <a:xfrm>
            <a:off x="721639" y="5611127"/>
            <a:ext cx="1500732" cy="215444"/>
          </a:xfrm>
          <a:prstGeom prst="rect">
            <a:avLst/>
          </a:prstGeom>
          <a:noFill/>
        </p:spPr>
        <p:txBody>
          <a:bodyPr wrap="none" rtlCol="0">
            <a:spAutoFit/>
          </a:bodyPr>
          <a:lstStyle/>
          <a:p>
            <a:r>
              <a:rPr lang="sv-SE" sz="800" dirty="0"/>
              <a:t>Källa: Arbetsförmedlingen </a:t>
            </a:r>
          </a:p>
        </p:txBody>
      </p:sp>
      <p:sp>
        <p:nvSpPr>
          <p:cNvPr id="10" name="Rektangel 9">
            <a:extLst>
              <a:ext uri="{FF2B5EF4-FFF2-40B4-BE49-F238E27FC236}">
                <a16:creationId xmlns:a16="http://schemas.microsoft.com/office/drawing/2014/main" id="{5172B7A3-1950-454E-A840-C9FF0842E69C}"/>
              </a:ext>
            </a:extLst>
          </p:cNvPr>
          <p:cNvSpPr/>
          <p:nvPr/>
        </p:nvSpPr>
        <p:spPr>
          <a:xfrm>
            <a:off x="6792687" y="3429001"/>
            <a:ext cx="4684939" cy="2543432"/>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1" name="Platshållare för innehåll 3">
            <a:extLst>
              <a:ext uri="{FF2B5EF4-FFF2-40B4-BE49-F238E27FC236}">
                <a16:creationId xmlns:a16="http://schemas.microsoft.com/office/drawing/2014/main" id="{85924509-F5D5-4A53-BD50-0F194E9EB15E}"/>
              </a:ext>
            </a:extLst>
          </p:cNvPr>
          <p:cNvSpPr>
            <a:spLocks noGrp="1"/>
          </p:cNvSpPr>
          <p:nvPr>
            <p:ph sz="half" idx="2"/>
          </p:nvPr>
        </p:nvSpPr>
        <p:spPr>
          <a:xfrm>
            <a:off x="6792684" y="2105637"/>
            <a:ext cx="4684939" cy="1318369"/>
          </a:xfrm>
        </p:spPr>
        <p:txBody>
          <a:bodyPr/>
          <a:lstStyle/>
          <a:p>
            <a:pPr lvl="4"/>
            <a:r>
              <a:rPr lang="sv-SE" sz="1400" dirty="0"/>
              <a:t>Antalet varslade minskade med 38 procent i Östergötland under första kvartalet.</a:t>
            </a:r>
          </a:p>
          <a:p>
            <a:pPr lvl="4"/>
            <a:r>
              <a:rPr lang="sv-SE" sz="1400" dirty="0"/>
              <a:t>På helårsbasis har varslen minskat med 76 procent jämfört med förra året.</a:t>
            </a:r>
          </a:p>
        </p:txBody>
      </p:sp>
      <p:sp>
        <p:nvSpPr>
          <p:cNvPr id="27" name="textruta 26">
            <a:extLst>
              <a:ext uri="{FF2B5EF4-FFF2-40B4-BE49-F238E27FC236}">
                <a16:creationId xmlns:a16="http://schemas.microsoft.com/office/drawing/2014/main" id="{6945BE6D-16A8-4FB0-B582-95C86CA8F41F}"/>
              </a:ext>
            </a:extLst>
          </p:cNvPr>
          <p:cNvSpPr txBox="1"/>
          <p:nvPr/>
        </p:nvSpPr>
        <p:spPr>
          <a:xfrm>
            <a:off x="6792686" y="3438993"/>
            <a:ext cx="1544012" cy="276999"/>
          </a:xfrm>
          <a:prstGeom prst="rect">
            <a:avLst/>
          </a:prstGeom>
          <a:noFill/>
        </p:spPr>
        <p:txBody>
          <a:bodyPr wrap="none" rtlCol="0">
            <a:spAutoFit/>
          </a:bodyPr>
          <a:lstStyle/>
          <a:p>
            <a:r>
              <a:rPr lang="sv-SE" sz="1200" b="1" dirty="0">
                <a:latin typeface="+mj-lt"/>
                <a:cs typeface="Arial" panose="020B0604020202020204" pitchFamily="34" charset="0"/>
              </a:rPr>
              <a:t>Varslade personer</a:t>
            </a:r>
          </a:p>
        </p:txBody>
      </p:sp>
      <p:sp>
        <p:nvSpPr>
          <p:cNvPr id="37" name="textruta 36">
            <a:extLst>
              <a:ext uri="{FF2B5EF4-FFF2-40B4-BE49-F238E27FC236}">
                <a16:creationId xmlns:a16="http://schemas.microsoft.com/office/drawing/2014/main" id="{AA5C7BA9-BFDC-48E1-9434-68AD052BEC58}"/>
              </a:ext>
            </a:extLst>
          </p:cNvPr>
          <p:cNvSpPr txBox="1"/>
          <p:nvPr/>
        </p:nvSpPr>
        <p:spPr>
          <a:xfrm>
            <a:off x="10309225" y="5977331"/>
            <a:ext cx="1181734" cy="184666"/>
          </a:xfrm>
          <a:prstGeom prst="rect">
            <a:avLst/>
          </a:prstGeom>
          <a:noFill/>
        </p:spPr>
        <p:txBody>
          <a:bodyPr wrap="none" rtlCol="0">
            <a:spAutoFit/>
          </a:bodyPr>
          <a:lstStyle/>
          <a:p>
            <a:r>
              <a:rPr lang="sv-SE" sz="600" dirty="0"/>
              <a:t>* De fyra senaste kvartalen</a:t>
            </a:r>
          </a:p>
        </p:txBody>
      </p:sp>
      <p:sp>
        <p:nvSpPr>
          <p:cNvPr id="25" name="textruta 24">
            <a:extLst>
              <a:ext uri="{FF2B5EF4-FFF2-40B4-BE49-F238E27FC236}">
                <a16:creationId xmlns:a16="http://schemas.microsoft.com/office/drawing/2014/main" id="{6AEEC28D-7035-4B16-8EEC-D32667B73FBA}"/>
              </a:ext>
            </a:extLst>
          </p:cNvPr>
          <p:cNvSpPr txBox="1"/>
          <p:nvPr/>
        </p:nvSpPr>
        <p:spPr>
          <a:xfrm>
            <a:off x="721639" y="1456854"/>
            <a:ext cx="1776448" cy="492443"/>
          </a:xfrm>
          <a:prstGeom prst="rect">
            <a:avLst/>
          </a:prstGeom>
          <a:noFill/>
        </p:spPr>
        <p:txBody>
          <a:bodyPr wrap="none" rtlCol="0">
            <a:spAutoFit/>
          </a:bodyPr>
          <a:lstStyle/>
          <a:p>
            <a:r>
              <a:rPr lang="sv-SE" sz="1400" b="1" dirty="0"/>
              <a:t>Varslade personer</a:t>
            </a:r>
            <a:r>
              <a:rPr lang="sv-SE" sz="1400" dirty="0"/>
              <a:t/>
            </a:r>
            <a:br>
              <a:rPr lang="sv-SE" sz="1400" dirty="0"/>
            </a:br>
            <a:r>
              <a:rPr lang="sv-SE" sz="1200" dirty="0"/>
              <a:t>Index 100 = 2012 kv1</a:t>
            </a:r>
            <a:endParaRPr lang="sv-SE" sz="1400" dirty="0"/>
          </a:p>
        </p:txBody>
      </p:sp>
      <p:graphicFrame>
        <p:nvGraphicFramePr>
          <p:cNvPr id="26" name="Tabell 25">
            <a:extLst>
              <a:ext uri="{FF2B5EF4-FFF2-40B4-BE49-F238E27FC236}">
                <a16:creationId xmlns:a16="http://schemas.microsoft.com/office/drawing/2014/main" id="{01203BCB-7FA1-41A4-AF9C-A6FD85A2F1C9}"/>
              </a:ext>
            </a:extLst>
          </p:cNvPr>
          <p:cNvGraphicFramePr>
            <a:graphicFrameLocks noGrp="1"/>
          </p:cNvGraphicFramePr>
          <p:nvPr>
            <p:extLst>
              <p:ext uri="{D42A27DB-BD31-4B8C-83A1-F6EECF244321}">
                <p14:modId xmlns:p14="http://schemas.microsoft.com/office/powerpoint/2010/main" val="115337060"/>
              </p:ext>
            </p:extLst>
          </p:nvPr>
        </p:nvGraphicFramePr>
        <p:xfrm>
          <a:off x="6792685" y="3715992"/>
          <a:ext cx="4684938" cy="2256440"/>
        </p:xfrm>
        <a:graphic>
          <a:graphicData uri="http://schemas.openxmlformats.org/drawingml/2006/table">
            <a:tbl>
              <a:tblPr bandRow="1">
                <a:tableStyleId>{2D5ABB26-0587-4C30-8999-92F81FD0307C}</a:tableStyleId>
              </a:tblPr>
              <a:tblGrid>
                <a:gridCol w="1530333">
                  <a:extLst>
                    <a:ext uri="{9D8B030D-6E8A-4147-A177-3AD203B41FA5}">
                      <a16:colId xmlns:a16="http://schemas.microsoft.com/office/drawing/2014/main" val="1678076792"/>
                    </a:ext>
                  </a:extLst>
                </a:gridCol>
                <a:gridCol w="679659">
                  <a:extLst>
                    <a:ext uri="{9D8B030D-6E8A-4147-A177-3AD203B41FA5}">
                      <a16:colId xmlns:a16="http://schemas.microsoft.com/office/drawing/2014/main" val="2601369493"/>
                    </a:ext>
                  </a:extLst>
                </a:gridCol>
                <a:gridCol w="771068">
                  <a:extLst>
                    <a:ext uri="{9D8B030D-6E8A-4147-A177-3AD203B41FA5}">
                      <a16:colId xmlns:a16="http://schemas.microsoft.com/office/drawing/2014/main" val="2395970223"/>
                    </a:ext>
                  </a:extLst>
                </a:gridCol>
                <a:gridCol w="610429">
                  <a:extLst>
                    <a:ext uri="{9D8B030D-6E8A-4147-A177-3AD203B41FA5}">
                      <a16:colId xmlns:a16="http://schemas.microsoft.com/office/drawing/2014/main" val="3235649811"/>
                    </a:ext>
                  </a:extLst>
                </a:gridCol>
                <a:gridCol w="556883">
                  <a:extLst>
                    <a:ext uri="{9D8B030D-6E8A-4147-A177-3AD203B41FA5}">
                      <a16:colId xmlns:a16="http://schemas.microsoft.com/office/drawing/2014/main" val="1050073455"/>
                    </a:ext>
                  </a:extLst>
                </a:gridCol>
                <a:gridCol w="536566">
                  <a:extLst>
                    <a:ext uri="{9D8B030D-6E8A-4147-A177-3AD203B41FA5}">
                      <a16:colId xmlns:a16="http://schemas.microsoft.com/office/drawing/2014/main" val="3827523272"/>
                    </a:ext>
                  </a:extLst>
                </a:gridCol>
              </a:tblGrid>
              <a:tr h="280597">
                <a:tc>
                  <a:txBody>
                    <a:bodyPr/>
                    <a:lstStyle/>
                    <a:p>
                      <a:pPr algn="l" fontAlgn="b"/>
                      <a:endParaRPr lang="sv-SE" sz="800" b="0" i="0" u="none" strike="noStrike" dirty="0">
                        <a:solidFill>
                          <a:srgbClr val="000000"/>
                        </a:solidFill>
                        <a:effectLst/>
                        <a:latin typeface="Futura Std Book" panose="020B0502020204020303"/>
                      </a:endParaRP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Antal</a:t>
                      </a:r>
                    </a:p>
                  </a:txBody>
                  <a:tcPr marL="9525" marR="9525" marT="9525" marB="0" anchor="b"/>
                </a:tc>
                <a:tc gridSpan="2">
                  <a:txBody>
                    <a:bodyPr/>
                    <a:lstStyle/>
                    <a:p>
                      <a:pPr algn="ctr" rtl="0" fontAlgn="b"/>
                      <a:r>
                        <a:rPr lang="sv-SE" sz="800" b="0" i="0" u="none" strike="noStrike">
                          <a:solidFill>
                            <a:srgbClr val="000000"/>
                          </a:solidFill>
                          <a:effectLst/>
                          <a:latin typeface="Futura Std Book" panose="020B0502020204020303" pitchFamily="34" charset="0"/>
                        </a:rPr>
                        <a:t>Förändring (%) </a:t>
                      </a:r>
                    </a:p>
                  </a:txBody>
                  <a:tcPr marL="9525" marR="9525" marT="9525" marB="0" anchor="b"/>
                </a:tc>
                <a:tc hMerge="1">
                  <a:txBody>
                    <a:bodyPr/>
                    <a:lstStyle/>
                    <a:p>
                      <a:endParaRPr lang="sv-SE"/>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2">
                  <a:txBody>
                    <a:bodyPr/>
                    <a:lstStyle/>
                    <a:p>
                      <a:pPr algn="ctr" rtl="0" fontAlgn="b"/>
                      <a:r>
                        <a:rPr lang="sv-SE" sz="800" b="0" i="0" u="none" strike="noStrike">
                          <a:solidFill>
                            <a:srgbClr val="000000"/>
                          </a:solidFill>
                          <a:effectLst/>
                          <a:latin typeface="Futura Std Book" panose="020B0502020204020303" pitchFamily="34" charset="0"/>
                        </a:rPr>
                        <a:t>R12*</a:t>
                      </a:r>
                    </a:p>
                  </a:txBody>
                  <a:tcPr marL="9525" marR="9525" marT="9525" marB="0" anchor="b"/>
                </a:tc>
                <a:tc hMerge="1">
                  <a:txBody>
                    <a:bodyPr/>
                    <a:lstStyle/>
                    <a:p>
                      <a:endParaRPr lang="sv-SE"/>
                    </a:p>
                  </a:txBody>
                  <a:tcPr/>
                </a:tc>
                <a:extLst>
                  <a:ext uri="{0D108BD9-81ED-4DB2-BD59-A6C34878D82A}">
                    <a16:rowId xmlns:a16="http://schemas.microsoft.com/office/drawing/2014/main" val="240735732"/>
                  </a:ext>
                </a:extLst>
              </a:tr>
              <a:tr h="294628">
                <a:tc>
                  <a:txBody>
                    <a:bodyPr/>
                    <a:lstStyle/>
                    <a:p>
                      <a:pPr algn="l" fontAlgn="b"/>
                      <a:endParaRPr lang="sv-SE" sz="800" b="0" i="0" u="none" strike="noStrike">
                        <a:solidFill>
                          <a:srgbClr val="000000"/>
                        </a:solidFill>
                        <a:effectLst/>
                        <a:latin typeface="Futura Std Book" panose="020B0502020204020303"/>
                      </a:endParaRPr>
                    </a:p>
                  </a:txBody>
                  <a:tcPr marL="9525" marR="9525" marT="9525" marB="0" anchor="b"/>
                </a:tc>
                <a:tc>
                  <a:txBody>
                    <a:bodyPr/>
                    <a:lstStyle/>
                    <a:p>
                      <a:pPr algn="ctr" fontAlgn="b"/>
                      <a:r>
                        <a:rPr lang="sv-SE" sz="800" b="0" i="0" u="none" strike="noStrike" dirty="0">
                          <a:solidFill>
                            <a:srgbClr val="000000"/>
                          </a:solidFill>
                          <a:effectLst/>
                          <a:latin typeface="Futura Std Book" panose="020B0502020204020303" pitchFamily="34" charset="0"/>
                        </a:rPr>
                        <a:t>2022 kv1</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 år</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- 5 år</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Antal</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Utv., %</a:t>
                      </a:r>
                    </a:p>
                  </a:txBody>
                  <a:tcPr marL="9525" marR="9525" marT="9525" marB="0" anchor="b"/>
                </a:tc>
                <a:extLst>
                  <a:ext uri="{0D108BD9-81ED-4DB2-BD59-A6C34878D82A}">
                    <a16:rowId xmlns:a16="http://schemas.microsoft.com/office/drawing/2014/main" val="1194244375"/>
                  </a:ext>
                </a:extLst>
              </a:tr>
              <a:tr h="336243">
                <a:tc>
                  <a:txBody>
                    <a:bodyPr/>
                    <a:lstStyle/>
                    <a:p>
                      <a:pPr marL="72000" algn="l" fontAlgn="b"/>
                      <a:r>
                        <a:rPr lang="sv-SE" sz="800" u="none" strike="noStrike" dirty="0">
                          <a:effectLst/>
                        </a:rPr>
                        <a:t>Sverige</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5 091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-46</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23 825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-71</a:t>
                      </a:r>
                    </a:p>
                  </a:txBody>
                  <a:tcPr marL="9525" marR="9525" marT="9525" marB="0" anchor="ctr"/>
                </a:tc>
                <a:extLst>
                  <a:ext uri="{0D108BD9-81ED-4DB2-BD59-A6C34878D82A}">
                    <a16:rowId xmlns:a16="http://schemas.microsoft.com/office/drawing/2014/main" val="1544414373"/>
                  </a:ext>
                </a:extLst>
              </a:tr>
              <a:tr h="336243">
                <a:tc>
                  <a:txBody>
                    <a:bodyPr/>
                    <a:lstStyle/>
                    <a:p>
                      <a:pPr marL="72000" algn="l" fontAlgn="b"/>
                      <a:r>
                        <a:rPr lang="sv-SE" sz="800" u="none" strike="noStrike" dirty="0">
                          <a:effectLst/>
                        </a:rPr>
                        <a:t>Stockholmsregionen</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3 220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-26</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14 281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-72</a:t>
                      </a:r>
                    </a:p>
                  </a:txBody>
                  <a:tcPr marL="9525" marR="9525" marT="9525" marB="0" anchor="ctr"/>
                </a:tc>
                <a:extLst>
                  <a:ext uri="{0D108BD9-81ED-4DB2-BD59-A6C34878D82A}">
                    <a16:rowId xmlns:a16="http://schemas.microsoft.com/office/drawing/2014/main" val="4178915708"/>
                  </a:ext>
                </a:extLst>
              </a:tr>
              <a:tr h="336243">
                <a:tc>
                  <a:txBody>
                    <a:bodyPr/>
                    <a:lstStyle/>
                    <a:p>
                      <a:pPr marL="72000" algn="l" fontAlgn="b"/>
                      <a:r>
                        <a:rPr lang="sv-SE" sz="800" b="1" u="none" strike="noStrike" dirty="0">
                          <a:effectLst/>
                        </a:rPr>
                        <a:t>Östergötlands län</a:t>
                      </a:r>
                      <a:endParaRPr lang="sv-SE" sz="800" b="1"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1" i="0" u="none" strike="noStrike">
                          <a:solidFill>
                            <a:srgbClr val="000000"/>
                          </a:solidFill>
                          <a:effectLst/>
                          <a:latin typeface="Futura Std Book" panose="020B0502020204020303"/>
                        </a:rPr>
                        <a:t>259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-38</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-47</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690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-76</a:t>
                      </a:r>
                    </a:p>
                  </a:txBody>
                  <a:tcPr marL="9525" marR="9525" marT="9525" marB="0" anchor="ctr"/>
                </a:tc>
                <a:extLst>
                  <a:ext uri="{0D108BD9-81ED-4DB2-BD59-A6C34878D82A}">
                    <a16:rowId xmlns:a16="http://schemas.microsoft.com/office/drawing/2014/main" val="1554613420"/>
                  </a:ext>
                </a:extLst>
              </a:tr>
              <a:tr h="336243">
                <a:tc>
                  <a:txBody>
                    <a:bodyPr/>
                    <a:lstStyle/>
                    <a:p>
                      <a:pPr marL="72000" marR="0" lvl="0" indent="0" algn="l" defTabSz="914400" rtl="0" eaLnBrk="1" fontAlgn="b" latinLnBrk="0" hangingPunct="1">
                        <a:lnSpc>
                          <a:spcPct val="100000"/>
                        </a:lnSpc>
                        <a:spcBef>
                          <a:spcPts val="0"/>
                        </a:spcBef>
                        <a:spcAft>
                          <a:spcPts val="0"/>
                        </a:spcAft>
                        <a:buClrTx/>
                        <a:buSzTx/>
                        <a:buFontTx/>
                        <a:buNone/>
                        <a:tabLst/>
                        <a:defRPr/>
                      </a:pPr>
                      <a:r>
                        <a:rPr lang="sv-SE" sz="800" b="1" u="none" strike="noStrike" dirty="0">
                          <a:effectLst/>
                        </a:rPr>
                        <a:t>Linköpings kommun</a:t>
                      </a:r>
                      <a:endParaRPr lang="sv-SE" sz="800" b="1"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1" i="0" u="none" strike="noStrike">
                          <a:solidFill>
                            <a:srgbClr val="000000"/>
                          </a:solidFill>
                          <a:effectLst/>
                          <a:latin typeface="Futura Std Book" panose="020B0502020204020303"/>
                        </a:rPr>
                        <a:t>87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-29</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-28</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106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-82</a:t>
                      </a:r>
                    </a:p>
                  </a:txBody>
                  <a:tcPr marL="9525" marR="9525" marT="9525" marB="0" anchor="ctr"/>
                </a:tc>
                <a:extLst>
                  <a:ext uri="{0D108BD9-81ED-4DB2-BD59-A6C34878D82A}">
                    <a16:rowId xmlns:a16="http://schemas.microsoft.com/office/drawing/2014/main" val="923977588"/>
                  </a:ext>
                </a:extLst>
              </a:tr>
              <a:tr h="336243">
                <a:tc>
                  <a:txBody>
                    <a:bodyPr/>
                    <a:lstStyle/>
                    <a:p>
                      <a:pPr marL="72000" marR="0" lvl="0" indent="0" algn="l" defTabSz="914400" rtl="0" eaLnBrk="1" fontAlgn="b" latinLnBrk="0" hangingPunct="1">
                        <a:lnSpc>
                          <a:spcPct val="100000"/>
                        </a:lnSpc>
                        <a:spcBef>
                          <a:spcPts val="0"/>
                        </a:spcBef>
                        <a:spcAft>
                          <a:spcPts val="0"/>
                        </a:spcAft>
                        <a:buClrTx/>
                        <a:buSzTx/>
                        <a:buFontTx/>
                        <a:buNone/>
                        <a:tabLst/>
                        <a:defRPr/>
                      </a:pPr>
                      <a:r>
                        <a:rPr lang="sv-SE" sz="800" b="1" u="none" strike="noStrike" dirty="0">
                          <a:effectLst/>
                        </a:rPr>
                        <a:t>Norrköpings kommun</a:t>
                      </a:r>
                      <a:endParaRPr lang="sv-SE" sz="800" b="1" i="0" u="none" strike="noStrike" dirty="0">
                        <a:solidFill>
                          <a:srgbClr val="000000"/>
                        </a:solidFill>
                        <a:effectLst/>
                        <a:latin typeface="Futura std book" panose="020B0502020204020303"/>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35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-84</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-73</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186 </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a:rPr>
                        <a:t>-88</a:t>
                      </a:r>
                    </a:p>
                  </a:txBody>
                  <a:tcPr marL="9525" marR="9525" marT="9525" marB="0" anchor="ctr"/>
                </a:tc>
                <a:extLst>
                  <a:ext uri="{0D108BD9-81ED-4DB2-BD59-A6C34878D82A}">
                    <a16:rowId xmlns:a16="http://schemas.microsoft.com/office/drawing/2014/main" val="3997443446"/>
                  </a:ext>
                </a:extLst>
              </a:tr>
            </a:tbl>
          </a:graphicData>
        </a:graphic>
      </p:graphicFrame>
      <p:graphicFrame>
        <p:nvGraphicFramePr>
          <p:cNvPr id="12" name="Diagram 7">
            <a:extLst>
              <a:ext uri="{FF2B5EF4-FFF2-40B4-BE49-F238E27FC236}">
                <a16:creationId xmlns:a16="http://schemas.microsoft.com/office/drawing/2014/main" id="{20AE236E-20BF-4811-B69A-4C6710F8B9C9}"/>
              </a:ext>
            </a:extLst>
          </p:cNvPr>
          <p:cNvGraphicFramePr>
            <a:graphicFrameLocks/>
          </p:cNvGraphicFramePr>
          <p:nvPr>
            <p:extLst>
              <p:ext uri="{D42A27DB-BD31-4B8C-83A1-F6EECF244321}">
                <p14:modId xmlns:p14="http://schemas.microsoft.com/office/powerpoint/2010/main" val="4128805921"/>
              </p:ext>
            </p:extLst>
          </p:nvPr>
        </p:nvGraphicFramePr>
        <p:xfrm>
          <a:off x="721636" y="1946626"/>
          <a:ext cx="5874433" cy="366717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54654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21630" y="342899"/>
            <a:ext cx="8426449" cy="1113955"/>
          </a:xfrm>
        </p:spPr>
        <p:txBody>
          <a:bodyPr/>
          <a:lstStyle/>
          <a:p>
            <a:r>
              <a:rPr lang="sv-SE" dirty="0"/>
              <a:t>Arbetslöshet</a:t>
            </a:r>
          </a:p>
        </p:txBody>
      </p:sp>
      <p:sp>
        <p:nvSpPr>
          <p:cNvPr id="8" name="textruta 7">
            <a:extLst>
              <a:ext uri="{FF2B5EF4-FFF2-40B4-BE49-F238E27FC236}">
                <a16:creationId xmlns:a16="http://schemas.microsoft.com/office/drawing/2014/main" id="{CD2ACD43-3A01-4617-AD46-8B798494D895}"/>
              </a:ext>
            </a:extLst>
          </p:cNvPr>
          <p:cNvSpPr txBox="1"/>
          <p:nvPr/>
        </p:nvSpPr>
        <p:spPr>
          <a:xfrm>
            <a:off x="714374" y="5519926"/>
            <a:ext cx="2866490" cy="215444"/>
          </a:xfrm>
          <a:prstGeom prst="rect">
            <a:avLst/>
          </a:prstGeom>
          <a:noFill/>
        </p:spPr>
        <p:txBody>
          <a:bodyPr wrap="none" rtlCol="0">
            <a:spAutoFit/>
          </a:bodyPr>
          <a:lstStyle/>
          <a:p>
            <a:r>
              <a:rPr lang="sv-SE" sz="800" dirty="0"/>
              <a:t>Källa: Arbetsförmedlingen och Statistiska centralbyrån</a:t>
            </a:r>
          </a:p>
        </p:txBody>
      </p:sp>
      <p:sp>
        <p:nvSpPr>
          <p:cNvPr id="9" name="Rektangel 8">
            <a:extLst>
              <a:ext uri="{FF2B5EF4-FFF2-40B4-BE49-F238E27FC236}">
                <a16:creationId xmlns:a16="http://schemas.microsoft.com/office/drawing/2014/main" id="{1D7A9D34-7147-43AF-B6BC-177834550829}"/>
              </a:ext>
            </a:extLst>
          </p:cNvPr>
          <p:cNvSpPr/>
          <p:nvPr/>
        </p:nvSpPr>
        <p:spPr>
          <a:xfrm>
            <a:off x="6810103" y="3429000"/>
            <a:ext cx="4667523" cy="2451101"/>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0" name="Platshållare för innehåll 3">
            <a:extLst>
              <a:ext uri="{FF2B5EF4-FFF2-40B4-BE49-F238E27FC236}">
                <a16:creationId xmlns:a16="http://schemas.microsoft.com/office/drawing/2014/main" id="{65F7B4B2-65FA-4963-9D5C-4FA5AA3BCA81}"/>
              </a:ext>
            </a:extLst>
          </p:cNvPr>
          <p:cNvSpPr>
            <a:spLocks noGrp="1"/>
          </p:cNvSpPr>
          <p:nvPr>
            <p:ph sz="half" idx="2"/>
          </p:nvPr>
        </p:nvSpPr>
        <p:spPr>
          <a:xfrm>
            <a:off x="6810101" y="1879134"/>
            <a:ext cx="4667524" cy="1544724"/>
          </a:xfrm>
        </p:spPr>
        <p:txBody>
          <a:bodyPr/>
          <a:lstStyle/>
          <a:p>
            <a:pPr lvl="4"/>
            <a:r>
              <a:rPr lang="sv-SE" sz="1400" dirty="0"/>
              <a:t>Arbetslösheten i Östergötlands län minskade med 1 procentenhet och landade på </a:t>
            </a:r>
            <a:br>
              <a:rPr lang="sv-SE" sz="1400" dirty="0"/>
            </a:br>
            <a:r>
              <a:rPr lang="sv-SE" sz="1400" dirty="0"/>
              <a:t>5 procent. </a:t>
            </a:r>
          </a:p>
          <a:p>
            <a:pPr lvl="4"/>
            <a:r>
              <a:rPr lang="sv-SE" sz="1400" dirty="0" err="1"/>
              <a:t>Ydre</a:t>
            </a:r>
            <a:r>
              <a:rPr lang="sv-SE" sz="1400" dirty="0"/>
              <a:t> kommun stod för länets lägsta arbetslöshet (2,4%). </a:t>
            </a:r>
          </a:p>
        </p:txBody>
      </p:sp>
      <p:sp>
        <p:nvSpPr>
          <p:cNvPr id="11" name="textruta 10">
            <a:extLst>
              <a:ext uri="{FF2B5EF4-FFF2-40B4-BE49-F238E27FC236}">
                <a16:creationId xmlns:a16="http://schemas.microsoft.com/office/drawing/2014/main" id="{319CC01C-D60B-4393-9844-C417DB841EB4}"/>
              </a:ext>
            </a:extLst>
          </p:cNvPr>
          <p:cNvSpPr txBox="1"/>
          <p:nvPr/>
        </p:nvSpPr>
        <p:spPr>
          <a:xfrm>
            <a:off x="6810102" y="3439284"/>
            <a:ext cx="1099981" cy="276999"/>
          </a:xfrm>
          <a:prstGeom prst="rect">
            <a:avLst/>
          </a:prstGeom>
          <a:noFill/>
        </p:spPr>
        <p:txBody>
          <a:bodyPr wrap="none" rtlCol="0">
            <a:spAutoFit/>
          </a:bodyPr>
          <a:lstStyle/>
          <a:p>
            <a:r>
              <a:rPr lang="sv-SE" sz="1200" b="1" dirty="0">
                <a:latin typeface="+mj-lt"/>
                <a:cs typeface="Arial" panose="020B0604020202020204" pitchFamily="34" charset="0"/>
              </a:rPr>
              <a:t>Arbetslöshet</a:t>
            </a:r>
          </a:p>
        </p:txBody>
      </p:sp>
      <p:sp>
        <p:nvSpPr>
          <p:cNvPr id="19" name="textruta 18">
            <a:extLst>
              <a:ext uri="{FF2B5EF4-FFF2-40B4-BE49-F238E27FC236}">
                <a16:creationId xmlns:a16="http://schemas.microsoft.com/office/drawing/2014/main" id="{F8AD249B-55F6-456D-B812-30BDBAF78D80}"/>
              </a:ext>
            </a:extLst>
          </p:cNvPr>
          <p:cNvSpPr txBox="1"/>
          <p:nvPr/>
        </p:nvSpPr>
        <p:spPr>
          <a:xfrm>
            <a:off x="631364" y="1237187"/>
            <a:ext cx="5374370" cy="523220"/>
          </a:xfrm>
          <a:prstGeom prst="rect">
            <a:avLst/>
          </a:prstGeom>
          <a:noFill/>
        </p:spPr>
        <p:txBody>
          <a:bodyPr wrap="square" rtlCol="0">
            <a:spAutoFit/>
          </a:bodyPr>
          <a:lstStyle/>
          <a:p>
            <a:r>
              <a:rPr lang="sv-SE" sz="1400" dirty="0"/>
              <a:t/>
            </a:r>
            <a:br>
              <a:rPr lang="sv-SE" sz="1400" dirty="0"/>
            </a:br>
            <a:r>
              <a:rPr lang="sv-SE" sz="1400" b="1" dirty="0"/>
              <a:t>Arbetslöshet i förhållande till befolkningen (%), 15-74 år</a:t>
            </a:r>
            <a:endParaRPr lang="sv-SE" sz="1400" dirty="0"/>
          </a:p>
        </p:txBody>
      </p:sp>
      <p:graphicFrame>
        <p:nvGraphicFramePr>
          <p:cNvPr id="20" name="Tabell 19">
            <a:extLst>
              <a:ext uri="{FF2B5EF4-FFF2-40B4-BE49-F238E27FC236}">
                <a16:creationId xmlns:a16="http://schemas.microsoft.com/office/drawing/2014/main" id="{CC36F78C-B4A2-4A3A-87CE-279510852F0A}"/>
              </a:ext>
            </a:extLst>
          </p:cNvPr>
          <p:cNvGraphicFramePr>
            <a:graphicFrameLocks noGrp="1"/>
          </p:cNvGraphicFramePr>
          <p:nvPr>
            <p:extLst>
              <p:ext uri="{D42A27DB-BD31-4B8C-83A1-F6EECF244321}">
                <p14:modId xmlns:p14="http://schemas.microsoft.com/office/powerpoint/2010/main" val="1946835779"/>
              </p:ext>
            </p:extLst>
          </p:nvPr>
        </p:nvGraphicFramePr>
        <p:xfrm>
          <a:off x="6810101" y="3716283"/>
          <a:ext cx="4667524" cy="2163816"/>
        </p:xfrm>
        <a:graphic>
          <a:graphicData uri="http://schemas.openxmlformats.org/drawingml/2006/table">
            <a:tbl>
              <a:tblPr bandRow="1">
                <a:tableStyleId>{2D5ABB26-0587-4C30-8999-92F81FD0307C}</a:tableStyleId>
              </a:tblPr>
              <a:tblGrid>
                <a:gridCol w="1524644">
                  <a:extLst>
                    <a:ext uri="{9D8B030D-6E8A-4147-A177-3AD203B41FA5}">
                      <a16:colId xmlns:a16="http://schemas.microsoft.com/office/drawing/2014/main" val="1678076792"/>
                    </a:ext>
                  </a:extLst>
                </a:gridCol>
                <a:gridCol w="677133">
                  <a:extLst>
                    <a:ext uri="{9D8B030D-6E8A-4147-A177-3AD203B41FA5}">
                      <a16:colId xmlns:a16="http://schemas.microsoft.com/office/drawing/2014/main" val="2601369493"/>
                    </a:ext>
                  </a:extLst>
                </a:gridCol>
                <a:gridCol w="768202">
                  <a:extLst>
                    <a:ext uri="{9D8B030D-6E8A-4147-A177-3AD203B41FA5}">
                      <a16:colId xmlns:a16="http://schemas.microsoft.com/office/drawing/2014/main" val="2395970223"/>
                    </a:ext>
                  </a:extLst>
                </a:gridCol>
                <a:gridCol w="608160">
                  <a:extLst>
                    <a:ext uri="{9D8B030D-6E8A-4147-A177-3AD203B41FA5}">
                      <a16:colId xmlns:a16="http://schemas.microsoft.com/office/drawing/2014/main" val="3235649811"/>
                    </a:ext>
                  </a:extLst>
                </a:gridCol>
                <a:gridCol w="554813">
                  <a:extLst>
                    <a:ext uri="{9D8B030D-6E8A-4147-A177-3AD203B41FA5}">
                      <a16:colId xmlns:a16="http://schemas.microsoft.com/office/drawing/2014/main" val="1050073455"/>
                    </a:ext>
                  </a:extLst>
                </a:gridCol>
                <a:gridCol w="534572">
                  <a:extLst>
                    <a:ext uri="{9D8B030D-6E8A-4147-A177-3AD203B41FA5}">
                      <a16:colId xmlns:a16="http://schemas.microsoft.com/office/drawing/2014/main" val="3827523272"/>
                    </a:ext>
                  </a:extLst>
                </a:gridCol>
              </a:tblGrid>
              <a:tr h="280788">
                <a:tc>
                  <a:txBody>
                    <a:bodyPr/>
                    <a:lstStyle/>
                    <a:p>
                      <a:pPr algn="l" fontAlgn="b"/>
                      <a:endParaRPr lang="sv-SE" sz="800" b="0" i="0" u="none" strike="noStrike" dirty="0">
                        <a:solidFill>
                          <a:srgbClr val="000000"/>
                        </a:solidFill>
                        <a:effectLst/>
                        <a:latin typeface="Futura Std Book" panose="020B0502020204020303"/>
                      </a:endParaRP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Antal</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Förändring</a:t>
                      </a:r>
                    </a:p>
                  </a:txBody>
                  <a:tcPr marL="9525" marR="9525" marT="9525" marB="0" anchor="b"/>
                </a:tc>
                <a:tc gridSpan="3">
                  <a:txBody>
                    <a:bodyPr/>
                    <a:lstStyle/>
                    <a:p>
                      <a:pPr algn="ctr" fontAlgn="b"/>
                      <a:r>
                        <a:rPr lang="sv-SE" sz="800" b="0" i="0" u="none" strike="noStrike" dirty="0">
                          <a:solidFill>
                            <a:srgbClr val="000000"/>
                          </a:solidFill>
                          <a:effectLst/>
                          <a:latin typeface="Futura Std Book" panose="020B0502020204020303" pitchFamily="34" charset="0"/>
                        </a:rPr>
                        <a:t>Arbetslösa i förh. till befolkningen, 15-74 år (%)</a:t>
                      </a:r>
                    </a:p>
                  </a:txBody>
                  <a:tcPr marL="9525" marR="9525" marT="9525" marB="0" anchor="b"/>
                </a:tc>
                <a:tc hMerge="1">
                  <a:txBody>
                    <a:bodyPr/>
                    <a:lstStyle/>
                    <a:p>
                      <a:endParaRPr lang="sv-SE"/>
                    </a:p>
                  </a:txBody>
                  <a:tcPr>
                    <a:lnT>
                      <a:noFill/>
                    </a:lnT>
                  </a:tcPr>
                </a:tc>
                <a:tc hMerge="1">
                  <a:txBody>
                    <a:bodyPr/>
                    <a:lstStyle/>
                    <a:p>
                      <a:endParaRPr lang="sv-SE"/>
                    </a:p>
                  </a:txBody>
                  <a:tcPr>
                    <a:lnT>
                      <a:noFill/>
                    </a:lnT>
                  </a:tcPr>
                </a:tc>
                <a:extLst>
                  <a:ext uri="{0D108BD9-81ED-4DB2-BD59-A6C34878D82A}">
                    <a16:rowId xmlns:a16="http://schemas.microsoft.com/office/drawing/2014/main" val="41492332"/>
                  </a:ext>
                </a:extLst>
              </a:tr>
              <a:tr h="280788">
                <a:tc>
                  <a:txBody>
                    <a:bodyPr/>
                    <a:lstStyle/>
                    <a:p>
                      <a:pPr algn="l" fontAlgn="b"/>
                      <a:endParaRPr lang="sv-SE" sz="800" b="0" i="0" u="none" strike="noStrike">
                        <a:solidFill>
                          <a:srgbClr val="000000"/>
                        </a:solidFill>
                        <a:effectLst/>
                        <a:latin typeface="Futura Std Book" panose="020B0502020204020303"/>
                      </a:endParaRPr>
                    </a:p>
                  </a:txBody>
                  <a:tcPr marL="9525" marR="9525" marT="9525" marB="0" anchor="b"/>
                </a:tc>
                <a:tc>
                  <a:txBody>
                    <a:bodyPr/>
                    <a:lstStyle/>
                    <a:p>
                      <a:pPr algn="ctr" fontAlgn="b"/>
                      <a:r>
                        <a:rPr lang="sv-SE" sz="800" b="0" i="0" u="none" strike="noStrike" dirty="0">
                          <a:solidFill>
                            <a:srgbClr val="000000"/>
                          </a:solidFill>
                          <a:effectLst/>
                          <a:latin typeface="Futura Std Book" panose="020B0502020204020303" pitchFamily="34" charset="0"/>
                        </a:rPr>
                        <a:t>2022 kv1</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 år (antal)</a:t>
                      </a:r>
                    </a:p>
                  </a:txBody>
                  <a:tcPr marL="9525" marR="9525" marT="9525" marB="0" anchor="b"/>
                </a:tc>
                <a:tc>
                  <a:txBody>
                    <a:bodyPr/>
                    <a:lstStyle/>
                    <a:p>
                      <a:pPr algn="ctr" rtl="0" fontAlgn="b"/>
                      <a:r>
                        <a:rPr lang="sv-SE" sz="800" b="0" i="0" u="none" strike="noStrike" dirty="0">
                          <a:solidFill>
                            <a:srgbClr val="000000"/>
                          </a:solidFill>
                          <a:effectLst/>
                          <a:latin typeface="Futura Std Book" panose="020B0502020204020303" pitchFamily="34" charset="0"/>
                        </a:rPr>
                        <a:t>2022 kv1</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 år</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-5 år</a:t>
                      </a:r>
                    </a:p>
                  </a:txBody>
                  <a:tcPr marL="9525" marR="9525" marT="9525" marB="0" anchor="b"/>
                </a:tc>
                <a:extLst>
                  <a:ext uri="{0D108BD9-81ED-4DB2-BD59-A6C34878D82A}">
                    <a16:rowId xmlns:a16="http://schemas.microsoft.com/office/drawing/2014/main" val="1194244375"/>
                  </a:ext>
                </a:extLst>
              </a:tr>
              <a:tr h="320448">
                <a:tc>
                  <a:txBody>
                    <a:bodyPr/>
                    <a:lstStyle/>
                    <a:p>
                      <a:pPr marL="72000" algn="l" fontAlgn="b"/>
                      <a:r>
                        <a:rPr lang="sv-SE" sz="800" u="none" strike="noStrike" dirty="0">
                          <a:effectLst/>
                        </a:rPr>
                        <a:t>Sverige</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dirty="0">
                          <a:solidFill>
                            <a:srgbClr val="000000"/>
                          </a:solidFill>
                          <a:effectLst/>
                          <a:latin typeface="Futura Std Book" panose="020B0502020204020303"/>
                        </a:rPr>
                        <a:t>362 661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-89 746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4,8</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5,1</a:t>
                      </a:r>
                    </a:p>
                  </a:txBody>
                  <a:tcPr marL="9525" marR="9525" marT="9525" marB="0" anchor="ctr"/>
                </a:tc>
                <a:extLst>
                  <a:ext uri="{0D108BD9-81ED-4DB2-BD59-A6C34878D82A}">
                    <a16:rowId xmlns:a16="http://schemas.microsoft.com/office/drawing/2014/main" val="1544414373"/>
                  </a:ext>
                </a:extLst>
              </a:tr>
              <a:tr h="320448">
                <a:tc>
                  <a:txBody>
                    <a:bodyPr/>
                    <a:lstStyle/>
                    <a:p>
                      <a:pPr marL="72000" algn="l" fontAlgn="b"/>
                      <a:r>
                        <a:rPr lang="sv-SE" sz="800" u="none" strike="noStrike" dirty="0">
                          <a:effectLst/>
                        </a:rPr>
                        <a:t>Stockholmsregionen</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dirty="0">
                          <a:solidFill>
                            <a:srgbClr val="000000"/>
                          </a:solidFill>
                          <a:effectLst/>
                          <a:latin typeface="Futura Std Book" panose="020B0502020204020303"/>
                        </a:rPr>
                        <a:t>170 675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-38 712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4,9</a:t>
                      </a:r>
                    </a:p>
                  </a:txBody>
                  <a:tcPr marL="9525" marR="9525" marT="9525" marB="0" anchor="ctr"/>
                </a:tc>
                <a:extLst>
                  <a:ext uri="{0D108BD9-81ED-4DB2-BD59-A6C34878D82A}">
                    <a16:rowId xmlns:a16="http://schemas.microsoft.com/office/drawing/2014/main" val="4178915708"/>
                  </a:ext>
                </a:extLst>
              </a:tr>
              <a:tr h="320448">
                <a:tc>
                  <a:txBody>
                    <a:bodyPr/>
                    <a:lstStyle/>
                    <a:p>
                      <a:pPr marL="72000" algn="l" fontAlgn="b"/>
                      <a:r>
                        <a:rPr lang="sv-SE" sz="800" b="1" u="none" strike="noStrike" dirty="0">
                          <a:effectLst/>
                        </a:rPr>
                        <a:t>Östergötlands län</a:t>
                      </a:r>
                      <a:endParaRPr lang="sv-SE" sz="800" b="1"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1" i="0" u="none" strike="noStrike" dirty="0">
                          <a:solidFill>
                            <a:srgbClr val="000000"/>
                          </a:solidFill>
                          <a:effectLst/>
                          <a:latin typeface="Futura Std Book" panose="020B0502020204020303"/>
                        </a:rPr>
                        <a:t>16 930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-3 384 </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a:rPr>
                        <a:t>5,0</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6,0</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5,8</a:t>
                      </a:r>
                    </a:p>
                  </a:txBody>
                  <a:tcPr marL="9525" marR="9525" marT="9525" marB="0" anchor="ctr"/>
                </a:tc>
                <a:extLst>
                  <a:ext uri="{0D108BD9-81ED-4DB2-BD59-A6C34878D82A}">
                    <a16:rowId xmlns:a16="http://schemas.microsoft.com/office/drawing/2014/main" val="1554613420"/>
                  </a:ext>
                </a:extLst>
              </a:tr>
              <a:tr h="320448">
                <a:tc>
                  <a:txBody>
                    <a:bodyPr/>
                    <a:lstStyle/>
                    <a:p>
                      <a:pPr marL="72000" marR="0" lvl="0" indent="0" algn="l" defTabSz="914400" rtl="0" eaLnBrk="1" fontAlgn="b" latinLnBrk="0" hangingPunct="1">
                        <a:lnSpc>
                          <a:spcPct val="100000"/>
                        </a:lnSpc>
                        <a:spcBef>
                          <a:spcPts val="0"/>
                        </a:spcBef>
                        <a:spcAft>
                          <a:spcPts val="0"/>
                        </a:spcAft>
                        <a:buClrTx/>
                        <a:buSzTx/>
                        <a:buFontTx/>
                        <a:buNone/>
                        <a:tabLst/>
                        <a:defRPr/>
                      </a:pPr>
                      <a:r>
                        <a:rPr lang="sv-SE" sz="800" b="1" u="none" strike="noStrike" dirty="0">
                          <a:effectLst/>
                        </a:rPr>
                        <a:t>Linköpings kommun</a:t>
                      </a:r>
                      <a:endParaRPr lang="sv-SE" sz="800" b="1"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1" i="0" u="none" strike="noStrike">
                          <a:solidFill>
                            <a:srgbClr val="000000"/>
                          </a:solidFill>
                          <a:effectLst/>
                          <a:latin typeface="Futura Std Book" panose="020B0502020204020303"/>
                        </a:rPr>
                        <a:t>4 970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-909 </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a:rPr>
                        <a:t>4,0</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a:rPr>
                        <a:t>4,8</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3,9</a:t>
                      </a:r>
                    </a:p>
                  </a:txBody>
                  <a:tcPr marL="9525" marR="9525" marT="9525" marB="0" anchor="ctr"/>
                </a:tc>
                <a:extLst>
                  <a:ext uri="{0D108BD9-81ED-4DB2-BD59-A6C34878D82A}">
                    <a16:rowId xmlns:a16="http://schemas.microsoft.com/office/drawing/2014/main" val="923977588"/>
                  </a:ext>
                </a:extLst>
              </a:tr>
              <a:tr h="320448">
                <a:tc>
                  <a:txBody>
                    <a:bodyPr/>
                    <a:lstStyle/>
                    <a:p>
                      <a:pPr marL="72000" marR="0" lvl="0" indent="0" algn="l" defTabSz="914400" rtl="0" eaLnBrk="1" fontAlgn="b" latinLnBrk="0" hangingPunct="1">
                        <a:lnSpc>
                          <a:spcPct val="100000"/>
                        </a:lnSpc>
                        <a:spcBef>
                          <a:spcPts val="0"/>
                        </a:spcBef>
                        <a:spcAft>
                          <a:spcPts val="0"/>
                        </a:spcAft>
                        <a:buClrTx/>
                        <a:buSzTx/>
                        <a:buFontTx/>
                        <a:buNone/>
                        <a:tabLst/>
                        <a:defRPr/>
                      </a:pPr>
                      <a:r>
                        <a:rPr lang="sv-SE" sz="800" b="1" u="none" strike="noStrike" dirty="0">
                          <a:effectLst/>
                        </a:rPr>
                        <a:t>Norrköpings kommun</a:t>
                      </a:r>
                      <a:endParaRPr lang="sv-SE" sz="800" b="1" i="0" u="none" strike="noStrike" dirty="0">
                        <a:solidFill>
                          <a:srgbClr val="000000"/>
                        </a:solidFill>
                        <a:effectLst/>
                        <a:latin typeface="Futura std book" panose="020B0502020204020303"/>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7 208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-1 316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6,9</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a:rPr>
                        <a:t>8,2</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a:rPr>
                        <a:t>8,3</a:t>
                      </a:r>
                    </a:p>
                  </a:txBody>
                  <a:tcPr marL="9525" marR="9525" marT="9525" marB="0" anchor="ctr"/>
                </a:tc>
                <a:extLst>
                  <a:ext uri="{0D108BD9-81ED-4DB2-BD59-A6C34878D82A}">
                    <a16:rowId xmlns:a16="http://schemas.microsoft.com/office/drawing/2014/main" val="3225278297"/>
                  </a:ext>
                </a:extLst>
              </a:tr>
            </a:tbl>
          </a:graphicData>
        </a:graphic>
      </p:graphicFrame>
      <p:graphicFrame>
        <p:nvGraphicFramePr>
          <p:cNvPr id="13" name="Diagram 7">
            <a:extLst>
              <a:ext uri="{FF2B5EF4-FFF2-40B4-BE49-F238E27FC236}">
                <a16:creationId xmlns:a16="http://schemas.microsoft.com/office/drawing/2014/main" id="{357E2DE2-15A4-4A0D-BFBC-C7312E3468A7}"/>
              </a:ext>
            </a:extLst>
          </p:cNvPr>
          <p:cNvGraphicFramePr>
            <a:graphicFrameLocks/>
          </p:cNvGraphicFramePr>
          <p:nvPr>
            <p:extLst>
              <p:ext uri="{D42A27DB-BD31-4B8C-83A1-F6EECF244321}">
                <p14:modId xmlns:p14="http://schemas.microsoft.com/office/powerpoint/2010/main" val="2531121314"/>
              </p:ext>
            </p:extLst>
          </p:nvPr>
        </p:nvGraphicFramePr>
        <p:xfrm>
          <a:off x="631363" y="1659069"/>
          <a:ext cx="5923261" cy="386085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74673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2CD0751C-4FF8-45CE-BACD-DDE0FA873C1D}"/>
              </a:ext>
            </a:extLst>
          </p:cNvPr>
          <p:cNvSpPr>
            <a:spLocks noGrp="1"/>
          </p:cNvSpPr>
          <p:nvPr>
            <p:ph type="title"/>
          </p:nvPr>
        </p:nvSpPr>
        <p:spPr>
          <a:xfrm>
            <a:off x="1882773" y="176667"/>
            <a:ext cx="8426449" cy="673101"/>
          </a:xfrm>
        </p:spPr>
        <p:txBody>
          <a:bodyPr/>
          <a:lstStyle/>
          <a:p>
            <a:r>
              <a:rPr lang="sv-SE" dirty="0"/>
              <a:t>Arbetslöshet efter kategori</a:t>
            </a:r>
          </a:p>
        </p:txBody>
      </p:sp>
      <p:graphicFrame>
        <p:nvGraphicFramePr>
          <p:cNvPr id="6" name="Platshållare för innehåll 4">
            <a:extLst>
              <a:ext uri="{FF2B5EF4-FFF2-40B4-BE49-F238E27FC236}">
                <a16:creationId xmlns:a16="http://schemas.microsoft.com/office/drawing/2014/main" id="{159ACD62-4702-4221-B503-7B3F925A622F}"/>
              </a:ext>
            </a:extLst>
          </p:cNvPr>
          <p:cNvGraphicFramePr>
            <a:graphicFrameLocks noGrp="1"/>
          </p:cNvGraphicFramePr>
          <p:nvPr>
            <p:ph idx="1"/>
            <p:extLst>
              <p:ext uri="{D42A27DB-BD31-4B8C-83A1-F6EECF244321}">
                <p14:modId xmlns:p14="http://schemas.microsoft.com/office/powerpoint/2010/main" val="3001406328"/>
              </p:ext>
            </p:extLst>
          </p:nvPr>
        </p:nvGraphicFramePr>
        <p:xfrm>
          <a:off x="1882773" y="865058"/>
          <a:ext cx="8426449" cy="5264280"/>
        </p:xfrm>
        <a:graphic>
          <a:graphicData uri="http://schemas.openxmlformats.org/drawingml/2006/table">
            <a:tbl>
              <a:tblPr firstRow="1" bandRow="1">
                <a:tableStyleId>{5C22544A-7EE6-4342-B048-85BDC9FD1C3A}</a:tableStyleId>
              </a:tblPr>
              <a:tblGrid>
                <a:gridCol w="2563392">
                  <a:extLst>
                    <a:ext uri="{9D8B030D-6E8A-4147-A177-3AD203B41FA5}">
                      <a16:colId xmlns:a16="http://schemas.microsoft.com/office/drawing/2014/main" val="452260278"/>
                    </a:ext>
                  </a:extLst>
                </a:gridCol>
                <a:gridCol w="2004969">
                  <a:extLst>
                    <a:ext uri="{9D8B030D-6E8A-4147-A177-3AD203B41FA5}">
                      <a16:colId xmlns:a16="http://schemas.microsoft.com/office/drawing/2014/main" val="1889858293"/>
                    </a:ext>
                  </a:extLst>
                </a:gridCol>
                <a:gridCol w="1661339">
                  <a:extLst>
                    <a:ext uri="{9D8B030D-6E8A-4147-A177-3AD203B41FA5}">
                      <a16:colId xmlns:a16="http://schemas.microsoft.com/office/drawing/2014/main" val="1671515360"/>
                    </a:ext>
                  </a:extLst>
                </a:gridCol>
                <a:gridCol w="1126252">
                  <a:extLst>
                    <a:ext uri="{9D8B030D-6E8A-4147-A177-3AD203B41FA5}">
                      <a16:colId xmlns:a16="http://schemas.microsoft.com/office/drawing/2014/main" val="2818758293"/>
                    </a:ext>
                  </a:extLst>
                </a:gridCol>
                <a:gridCol w="1070497">
                  <a:extLst>
                    <a:ext uri="{9D8B030D-6E8A-4147-A177-3AD203B41FA5}">
                      <a16:colId xmlns:a16="http://schemas.microsoft.com/office/drawing/2014/main" val="1452816917"/>
                    </a:ext>
                  </a:extLst>
                </a:gridCol>
              </a:tblGrid>
              <a:tr h="0">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gridSpan="2">
                  <a:txBody>
                    <a:bodyPr/>
                    <a:lstStyle/>
                    <a:p>
                      <a:pPr algn="r"/>
                      <a:r>
                        <a:rPr lang="sv-SE" sz="1000" b="1" dirty="0">
                          <a:solidFill>
                            <a:schemeClr val="bg1"/>
                          </a:solidFill>
                        </a:rPr>
                        <a:t>Antal                                      Förändring (antal)</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hMerge="1">
                  <a:txBody>
                    <a:bodyPr/>
                    <a:lstStyle/>
                    <a:p>
                      <a:pPr algn="l"/>
                      <a:endParaRPr lang="sv-SE" sz="1000" dirty="0">
                        <a:solidFill>
                          <a:schemeClr val="bg1"/>
                        </a:solidFill>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052364"/>
                    </a:solidFill>
                  </a:tcPr>
                </a:tc>
                <a:tc gridSpan="2">
                  <a:txBody>
                    <a:bodyPr/>
                    <a:lstStyle/>
                    <a:p>
                      <a:pPr algn="ctr"/>
                      <a:r>
                        <a:rPr lang="sv-SE" sz="1000" b="1" dirty="0">
                          <a:solidFill>
                            <a:schemeClr val="bg1"/>
                          </a:solidFill>
                        </a:rPr>
                        <a:t>Förändring (%)</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hMerge="1">
                  <a:txBody>
                    <a:bodyPr/>
                    <a:lstStyle/>
                    <a:p>
                      <a:endParaRPr lang="sv-SE"/>
                    </a:p>
                  </a:txBody>
                  <a:tcPr/>
                </a:tc>
                <a:extLst>
                  <a:ext uri="{0D108BD9-81ED-4DB2-BD59-A6C34878D82A}">
                    <a16:rowId xmlns:a16="http://schemas.microsoft.com/office/drawing/2014/main" val="2696100177"/>
                  </a:ext>
                </a:extLst>
              </a:tr>
              <a:tr h="0">
                <a:tc>
                  <a:txBody>
                    <a:bodyPr/>
                    <a:lstStyle/>
                    <a:p>
                      <a:pPr algn="l"/>
                      <a:r>
                        <a:rPr lang="sv-SE" sz="1200" b="1">
                          <a:solidFill>
                            <a:schemeClr val="bg1"/>
                          </a:solidFill>
                        </a:rPr>
                        <a:t>Östergötlands </a:t>
                      </a:r>
                      <a:r>
                        <a:rPr lang="sv-SE" sz="1200" b="1" dirty="0">
                          <a:solidFill>
                            <a:schemeClr val="bg1"/>
                          </a:solidFill>
                        </a:rPr>
                        <a:t>län</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dirty="0">
                          <a:solidFill>
                            <a:srgbClr val="FFFFFF"/>
                          </a:solidFill>
                          <a:effectLst/>
                          <a:latin typeface="Futura Std Book" panose="020B0502020204020303" pitchFamily="34" charset="0"/>
                        </a:rPr>
                        <a:t>2022 kv1</a:t>
                      </a:r>
                    </a:p>
                  </a:txBody>
                  <a:tcPr marL="9525" marR="9525" marT="9525"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a:solidFill>
                            <a:srgbClr val="FFFFFF"/>
                          </a:solidFill>
                          <a:effectLst/>
                          <a:latin typeface="Futura Std Book" panose="020B0502020204020303" pitchFamily="34" charset="0"/>
                        </a:rPr>
                        <a:t>-5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3081617630"/>
                  </a:ext>
                </a:extLst>
              </a:tr>
              <a:tr h="0">
                <a:tc>
                  <a:txBody>
                    <a:bodyPr/>
                    <a:lstStyle/>
                    <a:p>
                      <a:pPr algn="l" fontAlgn="t">
                        <a:spcAft>
                          <a:spcPts val="500"/>
                        </a:spcAft>
                      </a:pPr>
                      <a:r>
                        <a:rPr lang="sv-SE" sz="800" b="0" dirty="0"/>
                        <a:t>Öppet arbetslösa</a:t>
                      </a:r>
                    </a:p>
                  </a:txBody>
                  <a:tcPr>
                    <a:lnL w="12700" cmpd="sng">
                      <a:noFill/>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0" i="0" u="none" strike="noStrike">
                          <a:solidFill>
                            <a:srgbClr val="000000"/>
                          </a:solidFill>
                          <a:effectLst/>
                          <a:latin typeface="Futura Std Book" panose="020B0502020204020303"/>
                        </a:rPr>
                        <a:t>6 432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0" i="0" u="none" strike="noStrike">
                          <a:solidFill>
                            <a:srgbClr val="000000"/>
                          </a:solidFill>
                          <a:effectLst/>
                          <a:latin typeface="Futura Std Book" panose="020B0502020204020303"/>
                        </a:rPr>
                        <a:t>-1 776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0" i="0" u="none" strike="noStrike">
                          <a:solidFill>
                            <a:srgbClr val="000000"/>
                          </a:solidFill>
                          <a:effectLst/>
                          <a:latin typeface="Futura Std Book" panose="020B0502020204020303"/>
                        </a:rPr>
                        <a:t>-21,6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0" i="0" u="none" strike="noStrike">
                          <a:solidFill>
                            <a:srgbClr val="000000"/>
                          </a:solidFill>
                          <a:effectLst/>
                          <a:latin typeface="Futura Std Book" panose="020B0502020204020303"/>
                        </a:rPr>
                        <a:t>-25,6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extLst>
                  <a:ext uri="{0D108BD9-81ED-4DB2-BD59-A6C34878D82A}">
                    <a16:rowId xmlns:a16="http://schemas.microsoft.com/office/drawing/2014/main" val="3745687708"/>
                  </a:ext>
                </a:extLst>
              </a:tr>
              <a:tr h="21600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sv-SE" sz="800" dirty="0"/>
                        <a:t>varav långtidsarbetslösa</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2 033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-554</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-21,4</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-12,8</a:t>
                      </a:r>
                    </a:p>
                  </a:txBody>
                  <a:tcPr marL="9525" marR="9525" marT="9525" marB="0" anchor="ctr"/>
                </a:tc>
                <a:extLst>
                  <a:ext uri="{0D108BD9-81ED-4DB2-BD59-A6C34878D82A}">
                    <a16:rowId xmlns:a16="http://schemas.microsoft.com/office/drawing/2014/main" val="293360832"/>
                  </a:ext>
                </a:extLst>
              </a:tr>
              <a:tr h="21600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sv-SE" sz="800" dirty="0"/>
                        <a:t>varav ungdomsarbetslösa</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921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-276</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-23,0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-24,1</a:t>
                      </a:r>
                    </a:p>
                  </a:txBody>
                  <a:tcPr marL="9525" marR="9525" marT="9525" marB="0" anchor="ctr"/>
                </a:tc>
                <a:extLst>
                  <a:ext uri="{0D108BD9-81ED-4DB2-BD59-A6C34878D82A}">
                    <a16:rowId xmlns:a16="http://schemas.microsoft.com/office/drawing/2014/main" val="1559525621"/>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Aktivitetsstöd</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10 498</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-1 607</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-13,3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-1,6</a:t>
                      </a:r>
                    </a:p>
                  </a:txBody>
                  <a:tcPr marL="9525" marR="9525" marT="9525" marB="0" anchor="ctr"/>
                </a:tc>
                <a:extLst>
                  <a:ext uri="{0D108BD9-81ED-4DB2-BD59-A6C34878D82A}">
                    <a16:rowId xmlns:a16="http://schemas.microsoft.com/office/drawing/2014/main" val="1947986397"/>
                  </a:ext>
                </a:extLst>
              </a:tr>
              <a:tr h="21600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sv-SE" sz="800" dirty="0"/>
                        <a:t>varav ungdomsarbetslösa med aktivitetsstöd</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1 322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-506</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-27,7</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-34,1</a:t>
                      </a:r>
                    </a:p>
                  </a:txBody>
                  <a:tcPr marL="9525" marR="9525" marT="9525" marB="0" anchor="ctr"/>
                </a:tc>
                <a:extLst>
                  <a:ext uri="{0D108BD9-81ED-4DB2-BD59-A6C34878D82A}">
                    <a16:rowId xmlns:a16="http://schemas.microsoft.com/office/drawing/2014/main" val="2325918200"/>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1" dirty="0"/>
                        <a:t>Totalt antal arbetslösa</a:t>
                      </a:r>
                    </a:p>
                  </a:txBody>
                  <a:tcPr>
                    <a:lnL w="12700" cmpd="sng">
                      <a:noFill/>
                    </a:lnL>
                  </a:tcPr>
                </a:tc>
                <a:tc>
                  <a:txBody>
                    <a:bodyPr/>
                    <a:lstStyle/>
                    <a:p>
                      <a:pPr algn="ctr" fontAlgn="ctr"/>
                      <a:r>
                        <a:rPr lang="sv-SE" sz="800" b="1" i="0" u="none" strike="noStrike">
                          <a:solidFill>
                            <a:srgbClr val="000000"/>
                          </a:solidFill>
                          <a:effectLst/>
                          <a:latin typeface="Futura Std Book" panose="020B0502020204020303"/>
                        </a:rPr>
                        <a:t>16 930</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-3 384</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-16,7</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a:rPr>
                        <a:t>-12,3</a:t>
                      </a:r>
                    </a:p>
                  </a:txBody>
                  <a:tcPr marL="9525" marR="9525" marT="9525" marB="0" anchor="ctr"/>
                </a:tc>
                <a:extLst>
                  <a:ext uri="{0D108BD9-81ED-4DB2-BD59-A6C34878D82A}">
                    <a16:rowId xmlns:a16="http://schemas.microsoft.com/office/drawing/2014/main" val="3944598109"/>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50" b="1" dirty="0"/>
                        <a:t>Linköpings kommun</a:t>
                      </a:r>
                    </a:p>
                  </a:txBody>
                  <a:tcPr>
                    <a:lnL w="12700" cmpd="sng">
                      <a:noFill/>
                    </a:lnL>
                  </a:tcPr>
                </a:tc>
                <a:tc>
                  <a:txBody>
                    <a:bodyPr/>
                    <a:lstStyle/>
                    <a:p>
                      <a:pPr algn="ctr" fontAlgn="ctr"/>
                      <a:r>
                        <a:rPr lang="sv-SE" sz="800" b="0" i="0" u="none" strike="noStrike" dirty="0">
                          <a:solidFill>
                            <a:srgbClr val="000000"/>
                          </a:solidFill>
                          <a:effectLst/>
                          <a:latin typeface="Futura Std Book" panose="020B0502020204020303" pitchFamily="34" charset="0"/>
                        </a:rPr>
                        <a:t>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 </a:t>
                      </a:r>
                    </a:p>
                  </a:txBody>
                  <a:tcPr marL="9525" marR="9525" marT="9525" marB="0" anchor="ctr"/>
                </a:tc>
                <a:extLst>
                  <a:ext uri="{0D108BD9-81ED-4DB2-BD59-A6C34878D82A}">
                    <a16:rowId xmlns:a16="http://schemas.microsoft.com/office/drawing/2014/main" val="3270149058"/>
                  </a:ext>
                </a:extLst>
              </a:tr>
              <a:tr h="216000">
                <a:tc>
                  <a:txBody>
                    <a:bodyPr/>
                    <a:lstStyle/>
                    <a:p>
                      <a:pPr algn="l" fontAlgn="t">
                        <a:spcAft>
                          <a:spcPts val="500"/>
                        </a:spcAft>
                      </a:pPr>
                      <a:r>
                        <a:rPr lang="sv-SE" sz="800" b="0" dirty="0"/>
                        <a:t>Öppet arbetslösa</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2 057</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-741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-26,5</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-17,4</a:t>
                      </a:r>
                    </a:p>
                  </a:txBody>
                  <a:tcPr marL="9525" marR="9525" marT="9525" marB="0" anchor="ctr"/>
                </a:tc>
                <a:extLst>
                  <a:ext uri="{0D108BD9-81ED-4DB2-BD59-A6C34878D82A}">
                    <a16:rowId xmlns:a16="http://schemas.microsoft.com/office/drawing/2014/main" val="4235231750"/>
                  </a:ext>
                </a:extLst>
              </a:tr>
              <a:tr h="21600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sv-SE" sz="800" dirty="0"/>
                        <a:t>varav långtidsarbetslösa</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643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-293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-31,3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-7,7</a:t>
                      </a:r>
                    </a:p>
                  </a:txBody>
                  <a:tcPr marL="9525" marR="9525" marT="9525" marB="0" anchor="ctr"/>
                </a:tc>
                <a:extLst>
                  <a:ext uri="{0D108BD9-81ED-4DB2-BD59-A6C34878D82A}">
                    <a16:rowId xmlns:a16="http://schemas.microsoft.com/office/drawing/2014/main" val="1290975762"/>
                  </a:ext>
                </a:extLst>
              </a:tr>
              <a:tr h="21600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sv-SE" sz="800" dirty="0"/>
                        <a:t>varav ungdomsarbetslösa</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295</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-110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-27,1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-17,8</a:t>
                      </a:r>
                    </a:p>
                  </a:txBody>
                  <a:tcPr marL="9525" marR="9525" marT="9525" marB="0" anchor="ctr"/>
                </a:tc>
                <a:extLst>
                  <a:ext uri="{0D108BD9-81ED-4DB2-BD59-A6C34878D82A}">
                    <a16:rowId xmlns:a16="http://schemas.microsoft.com/office/drawing/2014/main" val="1498372087"/>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Aktivitetsstöd</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2 912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-168</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-5,4</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41,7</a:t>
                      </a:r>
                    </a:p>
                  </a:txBody>
                  <a:tcPr marL="9525" marR="9525" marT="9525" marB="0" anchor="ctr"/>
                </a:tc>
                <a:extLst>
                  <a:ext uri="{0D108BD9-81ED-4DB2-BD59-A6C34878D82A}">
                    <a16:rowId xmlns:a16="http://schemas.microsoft.com/office/drawing/2014/main" val="6057100"/>
                  </a:ext>
                </a:extLst>
              </a:tr>
              <a:tr h="21600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sv-SE" sz="800" dirty="0"/>
                        <a:t>varav ungdomsarbetslösa med aktivitetsstöd</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373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-93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26,4</a:t>
                      </a:r>
                    </a:p>
                  </a:txBody>
                  <a:tcPr marL="9525" marR="9525" marT="9525" marB="0" anchor="ctr"/>
                </a:tc>
                <a:extLst>
                  <a:ext uri="{0D108BD9-81ED-4DB2-BD59-A6C34878D82A}">
                    <a16:rowId xmlns:a16="http://schemas.microsoft.com/office/drawing/2014/main" val="1794471222"/>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1" dirty="0"/>
                        <a:t>Totalt antal arbetslösa</a:t>
                      </a:r>
                    </a:p>
                  </a:txBody>
                  <a:tcPr>
                    <a:lnL w="12700" cmpd="sng">
                      <a:noFill/>
                    </a:lnL>
                  </a:tcPr>
                </a:tc>
                <a:tc>
                  <a:txBody>
                    <a:bodyPr/>
                    <a:lstStyle/>
                    <a:p>
                      <a:pPr algn="ctr" fontAlgn="ctr"/>
                      <a:r>
                        <a:rPr lang="sv-SE" sz="800" b="1" i="0" u="none" strike="noStrike">
                          <a:solidFill>
                            <a:srgbClr val="000000"/>
                          </a:solidFill>
                          <a:effectLst/>
                          <a:latin typeface="Futura Std Book" panose="020B0502020204020303"/>
                        </a:rPr>
                        <a:t>4 970</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-909</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-15,5</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a:rPr>
                        <a:t>9,3</a:t>
                      </a:r>
                    </a:p>
                  </a:txBody>
                  <a:tcPr marL="9525" marR="9525" marT="9525" marB="0" anchor="ctr"/>
                </a:tc>
                <a:extLst>
                  <a:ext uri="{0D108BD9-81ED-4DB2-BD59-A6C34878D82A}">
                    <a16:rowId xmlns:a16="http://schemas.microsoft.com/office/drawing/2014/main" val="3448246939"/>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50" b="1" dirty="0"/>
                        <a:t>Norrköpings kommun</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pitchFamily="34" charset="0"/>
                        </a:rPr>
                        <a:t>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pitchFamily="34" charset="0"/>
                        </a:rPr>
                        <a:t> </a:t>
                      </a:r>
                    </a:p>
                  </a:txBody>
                  <a:tcPr marL="9525" marR="9525" marT="9525" marB="0" anchor="ctr"/>
                </a:tc>
                <a:extLst>
                  <a:ext uri="{0D108BD9-81ED-4DB2-BD59-A6C34878D82A}">
                    <a16:rowId xmlns:a16="http://schemas.microsoft.com/office/drawing/2014/main" val="2692422638"/>
                  </a:ext>
                </a:extLst>
              </a:tr>
              <a:tr h="216000">
                <a:tc>
                  <a:txBody>
                    <a:bodyPr/>
                    <a:lstStyle/>
                    <a:p>
                      <a:pPr algn="l" fontAlgn="t">
                        <a:spcAft>
                          <a:spcPts val="500"/>
                        </a:spcAft>
                      </a:pPr>
                      <a:r>
                        <a:rPr lang="sv-SE" sz="800" b="0" dirty="0"/>
                        <a:t>Öppet arbetslösa</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2 641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-481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-15,4</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-24,8</a:t>
                      </a:r>
                    </a:p>
                  </a:txBody>
                  <a:tcPr marL="9525" marR="9525" marT="9525" marB="0" anchor="ctr"/>
                </a:tc>
                <a:extLst>
                  <a:ext uri="{0D108BD9-81ED-4DB2-BD59-A6C34878D82A}">
                    <a16:rowId xmlns:a16="http://schemas.microsoft.com/office/drawing/2014/main" val="3244735202"/>
                  </a:ext>
                </a:extLst>
              </a:tr>
              <a:tr h="21600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sv-SE" sz="800" dirty="0"/>
                        <a:t>varav långtidsarbetslösa</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917</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-103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-10,1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-13,3</a:t>
                      </a:r>
                    </a:p>
                  </a:txBody>
                  <a:tcPr marL="9525" marR="9525" marT="9525" marB="0" anchor="ctr"/>
                </a:tc>
                <a:extLst>
                  <a:ext uri="{0D108BD9-81ED-4DB2-BD59-A6C34878D82A}">
                    <a16:rowId xmlns:a16="http://schemas.microsoft.com/office/drawing/2014/main" val="3203316439"/>
                  </a:ext>
                </a:extLst>
              </a:tr>
              <a:tr h="21600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sv-SE" sz="800" dirty="0"/>
                        <a:t>varav ungdomsarbetslösa</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371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-96</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-20,6</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-17,4</a:t>
                      </a:r>
                    </a:p>
                  </a:txBody>
                  <a:tcPr marL="9525" marR="9525" marT="9525" marB="0" anchor="ctr"/>
                </a:tc>
                <a:extLst>
                  <a:ext uri="{0D108BD9-81ED-4DB2-BD59-A6C34878D82A}">
                    <a16:rowId xmlns:a16="http://schemas.microsoft.com/office/drawing/2014/main" val="2140414879"/>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Aktivitetsstöd</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4 566</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-835</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-15,5</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-10,7</a:t>
                      </a:r>
                    </a:p>
                  </a:txBody>
                  <a:tcPr marL="9525" marR="9525" marT="9525" marB="0" anchor="ctr"/>
                </a:tc>
                <a:extLst>
                  <a:ext uri="{0D108BD9-81ED-4DB2-BD59-A6C34878D82A}">
                    <a16:rowId xmlns:a16="http://schemas.microsoft.com/office/drawing/2014/main" val="3731443754"/>
                  </a:ext>
                </a:extLst>
              </a:tr>
              <a:tr h="21600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sv-SE" sz="800" dirty="0"/>
                        <a:t>varav ungdomsarbetslösa med aktivitetsstöd</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501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-214</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-29,9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-47,6</a:t>
                      </a:r>
                    </a:p>
                  </a:txBody>
                  <a:tcPr marL="9525" marR="9525" marT="9525" marB="0" anchor="ctr"/>
                </a:tc>
                <a:extLst>
                  <a:ext uri="{0D108BD9-81ED-4DB2-BD59-A6C34878D82A}">
                    <a16:rowId xmlns:a16="http://schemas.microsoft.com/office/drawing/2014/main" val="331731068"/>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1" dirty="0"/>
                        <a:t>Totalt antal arbetslösa</a:t>
                      </a:r>
                    </a:p>
                  </a:txBody>
                  <a:tcPr>
                    <a:lnL w="12700" cmpd="sng">
                      <a:noFill/>
                    </a:lnL>
                  </a:tcPr>
                </a:tc>
                <a:tc>
                  <a:txBody>
                    <a:bodyPr/>
                    <a:lstStyle/>
                    <a:p>
                      <a:pPr algn="ctr" fontAlgn="ctr"/>
                      <a:r>
                        <a:rPr lang="sv-SE" sz="800" b="1" i="0" u="none" strike="noStrike">
                          <a:solidFill>
                            <a:srgbClr val="000000"/>
                          </a:solidFill>
                          <a:effectLst/>
                          <a:latin typeface="Futura Std Book" panose="020B0502020204020303"/>
                        </a:rPr>
                        <a:t>7 208</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-1 316</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-15,4</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a:rPr>
                        <a:t>-16,4</a:t>
                      </a:r>
                    </a:p>
                  </a:txBody>
                  <a:tcPr marL="9525" marR="9525" marT="9525" marB="0" anchor="ctr"/>
                </a:tc>
                <a:extLst>
                  <a:ext uri="{0D108BD9-81ED-4DB2-BD59-A6C34878D82A}">
                    <a16:rowId xmlns:a16="http://schemas.microsoft.com/office/drawing/2014/main" val="664193448"/>
                  </a:ext>
                </a:extLst>
              </a:tr>
            </a:tbl>
          </a:graphicData>
        </a:graphic>
      </p:graphicFrame>
      <p:sp>
        <p:nvSpPr>
          <p:cNvPr id="5" name="textruta 4">
            <a:extLst>
              <a:ext uri="{FF2B5EF4-FFF2-40B4-BE49-F238E27FC236}">
                <a16:creationId xmlns:a16="http://schemas.microsoft.com/office/drawing/2014/main" id="{71F83D03-D305-4B4C-A8B7-9E39D4968B80}"/>
              </a:ext>
            </a:extLst>
          </p:cNvPr>
          <p:cNvSpPr txBox="1"/>
          <p:nvPr/>
        </p:nvSpPr>
        <p:spPr>
          <a:xfrm>
            <a:off x="1882775" y="6129338"/>
            <a:ext cx="1500732" cy="215444"/>
          </a:xfrm>
          <a:prstGeom prst="rect">
            <a:avLst/>
          </a:prstGeom>
          <a:noFill/>
        </p:spPr>
        <p:txBody>
          <a:bodyPr wrap="none" rtlCol="0">
            <a:spAutoFit/>
          </a:bodyPr>
          <a:lstStyle/>
          <a:p>
            <a:r>
              <a:rPr lang="sv-SE" sz="800" dirty="0"/>
              <a:t>Källa: Arbetsförmedlingen </a:t>
            </a:r>
          </a:p>
        </p:txBody>
      </p:sp>
    </p:spTree>
    <p:extLst>
      <p:ext uri="{BB962C8B-B14F-4D97-AF65-F5344CB8AC3E}">
        <p14:creationId xmlns:p14="http://schemas.microsoft.com/office/powerpoint/2010/main" val="3409640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21633" y="342899"/>
            <a:ext cx="8426449" cy="1113955"/>
          </a:xfrm>
        </p:spPr>
        <p:txBody>
          <a:bodyPr/>
          <a:lstStyle/>
          <a:p>
            <a:r>
              <a:rPr lang="sv-SE" dirty="0"/>
              <a:t>Befolkning </a:t>
            </a:r>
          </a:p>
        </p:txBody>
      </p:sp>
      <p:sp>
        <p:nvSpPr>
          <p:cNvPr id="8" name="textruta 7">
            <a:extLst>
              <a:ext uri="{FF2B5EF4-FFF2-40B4-BE49-F238E27FC236}">
                <a16:creationId xmlns:a16="http://schemas.microsoft.com/office/drawing/2014/main" id="{B79D6868-AEFB-4F6E-A0E9-CF7AB0F1BC33}"/>
              </a:ext>
            </a:extLst>
          </p:cNvPr>
          <p:cNvSpPr txBox="1"/>
          <p:nvPr/>
        </p:nvSpPr>
        <p:spPr>
          <a:xfrm>
            <a:off x="721633" y="5756989"/>
            <a:ext cx="1627369" cy="215444"/>
          </a:xfrm>
          <a:prstGeom prst="rect">
            <a:avLst/>
          </a:prstGeom>
          <a:noFill/>
        </p:spPr>
        <p:txBody>
          <a:bodyPr wrap="none" rtlCol="0">
            <a:spAutoFit/>
          </a:bodyPr>
          <a:lstStyle/>
          <a:p>
            <a:r>
              <a:rPr lang="sv-SE" sz="800" dirty="0"/>
              <a:t>Källa: Statistiska centralbyrån</a:t>
            </a:r>
          </a:p>
        </p:txBody>
      </p:sp>
      <p:sp>
        <p:nvSpPr>
          <p:cNvPr id="10" name="Rektangel 9">
            <a:extLst>
              <a:ext uri="{FF2B5EF4-FFF2-40B4-BE49-F238E27FC236}">
                <a16:creationId xmlns:a16="http://schemas.microsoft.com/office/drawing/2014/main" id="{5172B7A3-1950-454E-A840-C9FF0842E69C}"/>
              </a:ext>
            </a:extLst>
          </p:cNvPr>
          <p:cNvSpPr/>
          <p:nvPr/>
        </p:nvSpPr>
        <p:spPr>
          <a:xfrm>
            <a:off x="6744442" y="3429000"/>
            <a:ext cx="4725925" cy="2451100"/>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1" name="Platshållare för innehåll 3">
            <a:extLst>
              <a:ext uri="{FF2B5EF4-FFF2-40B4-BE49-F238E27FC236}">
                <a16:creationId xmlns:a16="http://schemas.microsoft.com/office/drawing/2014/main" id="{85924509-F5D5-4A53-BD50-0F194E9EB15E}"/>
              </a:ext>
            </a:extLst>
          </p:cNvPr>
          <p:cNvSpPr>
            <a:spLocks noGrp="1"/>
          </p:cNvSpPr>
          <p:nvPr>
            <p:ph sz="half" idx="2"/>
          </p:nvPr>
        </p:nvSpPr>
        <p:spPr>
          <a:xfrm>
            <a:off x="6744441" y="1367327"/>
            <a:ext cx="4725925" cy="2061671"/>
          </a:xfrm>
        </p:spPr>
        <p:txBody>
          <a:bodyPr/>
          <a:lstStyle/>
          <a:p>
            <a:pPr lvl="4"/>
            <a:r>
              <a:rPr lang="sv-SE" sz="1400" dirty="0"/>
              <a:t>Antalet invånare i Östergötland ökade med </a:t>
            </a:r>
            <a:br>
              <a:rPr lang="sv-SE" sz="1400" dirty="0"/>
            </a:br>
            <a:r>
              <a:rPr lang="sv-SE" sz="1400" dirty="0"/>
              <a:t>0,5 procent jämfört med samma kvartal 2021.</a:t>
            </a:r>
          </a:p>
          <a:p>
            <a:pPr lvl="4"/>
            <a:r>
              <a:rPr lang="sv-SE" sz="1400" dirty="0"/>
              <a:t>Utvecklingen är något lägre än utvecklingen i Stockholmsregionen i stort samt Sverige som helhet.</a:t>
            </a:r>
          </a:p>
          <a:p>
            <a:pPr lvl="4"/>
            <a:r>
              <a:rPr lang="sv-SE" sz="1400" dirty="0"/>
              <a:t>Norrköpings kommun har en något högre tillväxttakt än Östergötland som helhet.</a:t>
            </a:r>
          </a:p>
        </p:txBody>
      </p:sp>
      <p:sp>
        <p:nvSpPr>
          <p:cNvPr id="27" name="textruta 26">
            <a:extLst>
              <a:ext uri="{FF2B5EF4-FFF2-40B4-BE49-F238E27FC236}">
                <a16:creationId xmlns:a16="http://schemas.microsoft.com/office/drawing/2014/main" id="{6945BE6D-16A8-4FB0-B582-95C86CA8F41F}"/>
              </a:ext>
            </a:extLst>
          </p:cNvPr>
          <p:cNvSpPr txBox="1"/>
          <p:nvPr/>
        </p:nvSpPr>
        <p:spPr>
          <a:xfrm>
            <a:off x="6744441" y="3437565"/>
            <a:ext cx="963725" cy="276999"/>
          </a:xfrm>
          <a:prstGeom prst="rect">
            <a:avLst/>
          </a:prstGeom>
          <a:noFill/>
        </p:spPr>
        <p:txBody>
          <a:bodyPr wrap="none" rtlCol="0">
            <a:spAutoFit/>
          </a:bodyPr>
          <a:lstStyle/>
          <a:p>
            <a:r>
              <a:rPr lang="sv-SE" sz="1200" b="1" dirty="0">
                <a:latin typeface="+mj-lt"/>
                <a:cs typeface="Arial" panose="020B0604020202020204" pitchFamily="34" charset="0"/>
              </a:rPr>
              <a:t>Befolkning</a:t>
            </a:r>
          </a:p>
        </p:txBody>
      </p:sp>
      <p:sp>
        <p:nvSpPr>
          <p:cNvPr id="25" name="textruta 24">
            <a:extLst>
              <a:ext uri="{FF2B5EF4-FFF2-40B4-BE49-F238E27FC236}">
                <a16:creationId xmlns:a16="http://schemas.microsoft.com/office/drawing/2014/main" id="{6AEEC28D-7035-4B16-8EEC-D32667B73FBA}"/>
              </a:ext>
            </a:extLst>
          </p:cNvPr>
          <p:cNvSpPr txBox="1"/>
          <p:nvPr/>
        </p:nvSpPr>
        <p:spPr>
          <a:xfrm>
            <a:off x="721633" y="1458441"/>
            <a:ext cx="3641361" cy="492443"/>
          </a:xfrm>
          <a:prstGeom prst="rect">
            <a:avLst/>
          </a:prstGeom>
          <a:noFill/>
        </p:spPr>
        <p:txBody>
          <a:bodyPr wrap="square" rtlCol="0">
            <a:spAutoFit/>
          </a:bodyPr>
          <a:lstStyle/>
          <a:p>
            <a:r>
              <a:rPr lang="sv-SE" sz="1400" b="1" dirty="0"/>
              <a:t>Befolkningsutveckling</a:t>
            </a:r>
            <a:r>
              <a:rPr lang="sv-SE" sz="1400" dirty="0"/>
              <a:t/>
            </a:r>
            <a:br>
              <a:rPr lang="sv-SE" sz="1400" dirty="0"/>
            </a:br>
            <a:r>
              <a:rPr lang="sv-SE" sz="1200" dirty="0"/>
              <a:t>Index 100 = 2012 kv1</a:t>
            </a:r>
            <a:endParaRPr lang="sv-SE" sz="1400" dirty="0"/>
          </a:p>
        </p:txBody>
      </p:sp>
      <p:graphicFrame>
        <p:nvGraphicFramePr>
          <p:cNvPr id="17" name="Tabell 16">
            <a:extLst>
              <a:ext uri="{FF2B5EF4-FFF2-40B4-BE49-F238E27FC236}">
                <a16:creationId xmlns:a16="http://schemas.microsoft.com/office/drawing/2014/main" id="{B84909FA-B055-4EBD-85BD-2B124BA8C530}"/>
              </a:ext>
            </a:extLst>
          </p:cNvPr>
          <p:cNvGraphicFramePr>
            <a:graphicFrameLocks noGrp="1"/>
          </p:cNvGraphicFramePr>
          <p:nvPr>
            <p:extLst>
              <p:ext uri="{D42A27DB-BD31-4B8C-83A1-F6EECF244321}">
                <p14:modId xmlns:p14="http://schemas.microsoft.com/office/powerpoint/2010/main" val="2148161917"/>
              </p:ext>
            </p:extLst>
          </p:nvPr>
        </p:nvGraphicFramePr>
        <p:xfrm>
          <a:off x="6744441" y="3723129"/>
          <a:ext cx="4725924" cy="2156973"/>
        </p:xfrm>
        <a:graphic>
          <a:graphicData uri="http://schemas.openxmlformats.org/drawingml/2006/table">
            <a:tbl>
              <a:tblPr bandRow="1">
                <a:tableStyleId>{2D5ABB26-0587-4C30-8999-92F81FD0307C}</a:tableStyleId>
              </a:tblPr>
              <a:tblGrid>
                <a:gridCol w="1736000">
                  <a:extLst>
                    <a:ext uri="{9D8B030D-6E8A-4147-A177-3AD203B41FA5}">
                      <a16:colId xmlns:a16="http://schemas.microsoft.com/office/drawing/2014/main" val="1678076792"/>
                    </a:ext>
                  </a:extLst>
                </a:gridCol>
                <a:gridCol w="842883">
                  <a:extLst>
                    <a:ext uri="{9D8B030D-6E8A-4147-A177-3AD203B41FA5}">
                      <a16:colId xmlns:a16="http://schemas.microsoft.com/office/drawing/2014/main" val="2601369493"/>
                    </a:ext>
                  </a:extLst>
                </a:gridCol>
                <a:gridCol w="822850">
                  <a:extLst>
                    <a:ext uri="{9D8B030D-6E8A-4147-A177-3AD203B41FA5}">
                      <a16:colId xmlns:a16="http://schemas.microsoft.com/office/drawing/2014/main" val="557263932"/>
                    </a:ext>
                  </a:extLst>
                </a:gridCol>
                <a:gridCol w="748442">
                  <a:extLst>
                    <a:ext uri="{9D8B030D-6E8A-4147-A177-3AD203B41FA5}">
                      <a16:colId xmlns:a16="http://schemas.microsoft.com/office/drawing/2014/main" val="3235649811"/>
                    </a:ext>
                  </a:extLst>
                </a:gridCol>
                <a:gridCol w="575749">
                  <a:extLst>
                    <a:ext uri="{9D8B030D-6E8A-4147-A177-3AD203B41FA5}">
                      <a16:colId xmlns:a16="http://schemas.microsoft.com/office/drawing/2014/main" val="1050073455"/>
                    </a:ext>
                  </a:extLst>
                </a:gridCol>
              </a:tblGrid>
              <a:tr h="308139">
                <a:tc>
                  <a:txBody>
                    <a:bodyPr/>
                    <a:lstStyle/>
                    <a:p>
                      <a:pPr algn="l" fontAlgn="b"/>
                      <a:endParaRPr lang="sv-SE" sz="800" b="0" i="0" u="none" strike="noStrike" dirty="0">
                        <a:solidFill>
                          <a:srgbClr val="000000"/>
                        </a:solidFill>
                        <a:effectLst/>
                        <a:latin typeface="Futura Std Book" panose="020B0502020204020303"/>
                      </a:endParaRPr>
                    </a:p>
                  </a:txBody>
                  <a:tcPr marL="9525" marR="9525" marT="9525" marB="0" anchor="b"/>
                </a:tc>
                <a:tc>
                  <a:txBody>
                    <a:bodyPr/>
                    <a:lstStyle/>
                    <a:p>
                      <a:pPr algn="ctr" fontAlgn="b"/>
                      <a:r>
                        <a:rPr lang="sv-SE" sz="800" b="0" i="0" u="none" strike="noStrike" dirty="0">
                          <a:solidFill>
                            <a:srgbClr val="000000"/>
                          </a:solidFill>
                          <a:effectLst/>
                          <a:latin typeface="Futura Std Book" panose="020B0502020204020303" pitchFamily="34" charset="0"/>
                        </a:rPr>
                        <a:t>2022 kv1</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Förändring -1 år</a:t>
                      </a:r>
                    </a:p>
                  </a:txBody>
                  <a:tcPr marL="9525" marR="9525" marT="9525" marB="0" anchor="b"/>
                </a:tc>
                <a:tc gridSpan="2">
                  <a:txBody>
                    <a:bodyPr/>
                    <a:lstStyle/>
                    <a:p>
                      <a:pPr algn="ctr" fontAlgn="b"/>
                      <a:r>
                        <a:rPr lang="sv-SE" sz="800" b="0" i="0" u="none" strike="noStrike">
                          <a:solidFill>
                            <a:srgbClr val="000000"/>
                          </a:solidFill>
                          <a:effectLst/>
                          <a:latin typeface="Futura Std Book" panose="020B0502020204020303" pitchFamily="34" charset="0"/>
                        </a:rPr>
                        <a:t>Förändring (%) </a:t>
                      </a:r>
                    </a:p>
                  </a:txBody>
                  <a:tcPr marL="9525" marR="9525" marT="9525" marB="0" anchor="b"/>
                </a:tc>
                <a:tc hMerge="1">
                  <a:txBody>
                    <a:bodyPr/>
                    <a:lstStyle/>
                    <a:p>
                      <a:endParaRPr lang="sv-SE"/>
                    </a:p>
                  </a:txBody>
                  <a:tcPr>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941332275"/>
                  </a:ext>
                </a:extLst>
              </a:tr>
              <a:tr h="308139">
                <a:tc>
                  <a:txBody>
                    <a:bodyPr/>
                    <a:lstStyle/>
                    <a:p>
                      <a:pPr algn="l" fontAlgn="b"/>
                      <a:endParaRPr lang="sv-SE" sz="800" b="0" i="0" u="none" strike="noStrike">
                        <a:solidFill>
                          <a:srgbClr val="000000"/>
                        </a:solidFill>
                        <a:effectLst/>
                        <a:latin typeface="Futura Std Book" panose="020B0502020204020303"/>
                      </a:endParaRPr>
                    </a:p>
                  </a:txBody>
                  <a:tcPr marL="9525" marR="9525" marT="9525" marB="0" anchor="b"/>
                </a:tc>
                <a:tc gridSpan="2">
                  <a:txBody>
                    <a:bodyPr/>
                    <a:lstStyle/>
                    <a:p>
                      <a:pPr algn="ctr" fontAlgn="b"/>
                      <a:r>
                        <a:rPr lang="sv-SE" sz="800" b="0" i="0" u="none" strike="noStrike">
                          <a:solidFill>
                            <a:srgbClr val="000000"/>
                          </a:solidFill>
                          <a:effectLst/>
                          <a:latin typeface="Futura Std Book" panose="020B0502020204020303" pitchFamily="34" charset="0"/>
                        </a:rPr>
                        <a:t>(i tusental)</a:t>
                      </a:r>
                    </a:p>
                  </a:txBody>
                  <a:tcPr marL="9525" marR="9525" marT="9525" marB="0" anchor="b"/>
                </a:tc>
                <a:tc hMerge="1">
                  <a:txBody>
                    <a:bodyPr/>
                    <a:lstStyle/>
                    <a:p>
                      <a:endParaRPr lang="sv-SE"/>
                    </a:p>
                  </a:txBody>
                  <a:tcPr>
                    <a:lnT>
                      <a:noFill/>
                    </a:lnT>
                  </a:tcPr>
                </a:tc>
                <a:tc>
                  <a:txBody>
                    <a:bodyPr/>
                    <a:lstStyle/>
                    <a:p>
                      <a:pPr algn="ctr" fontAlgn="b"/>
                      <a:r>
                        <a:rPr lang="sv-SE" sz="800" b="0" i="0" u="none" strike="noStrike">
                          <a:solidFill>
                            <a:srgbClr val="000000"/>
                          </a:solidFill>
                          <a:effectLst/>
                          <a:latin typeface="Futura Std Book" panose="020B0502020204020303" pitchFamily="34" charset="0"/>
                        </a:rPr>
                        <a:t>-1 år</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- 5 år</a:t>
                      </a:r>
                    </a:p>
                  </a:txBody>
                  <a:tcPr marL="9525" marR="9525" marT="9525" marB="0" anchor="b"/>
                </a:tc>
                <a:extLst>
                  <a:ext uri="{0D108BD9-81ED-4DB2-BD59-A6C34878D82A}">
                    <a16:rowId xmlns:a16="http://schemas.microsoft.com/office/drawing/2014/main" val="2973882648"/>
                  </a:ext>
                </a:extLst>
              </a:tr>
              <a:tr h="308139">
                <a:tc>
                  <a:txBody>
                    <a:bodyPr/>
                    <a:lstStyle/>
                    <a:p>
                      <a:pPr marL="72000" algn="l" fontAlgn="b"/>
                      <a:r>
                        <a:rPr lang="sv-SE" sz="800" u="none" strike="noStrike" dirty="0">
                          <a:effectLst/>
                        </a:rPr>
                        <a:t>Sverige</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10 468,5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78,7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0,8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4,4 </a:t>
                      </a:r>
                    </a:p>
                  </a:txBody>
                  <a:tcPr marL="9525" marR="9525" marT="9525" marB="0" anchor="ctr"/>
                </a:tc>
                <a:extLst>
                  <a:ext uri="{0D108BD9-81ED-4DB2-BD59-A6C34878D82A}">
                    <a16:rowId xmlns:a16="http://schemas.microsoft.com/office/drawing/2014/main" val="1544414373"/>
                  </a:ext>
                </a:extLst>
              </a:tr>
              <a:tr h="308139">
                <a:tc>
                  <a:txBody>
                    <a:bodyPr/>
                    <a:lstStyle/>
                    <a:p>
                      <a:pPr marL="72000" algn="l" fontAlgn="b"/>
                      <a:r>
                        <a:rPr lang="sv-SE" sz="800" u="none" strike="noStrike" dirty="0">
                          <a:effectLst/>
                        </a:rPr>
                        <a:t>Stockholmsregionen</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4 752,3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41,3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0,9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5,2 </a:t>
                      </a:r>
                    </a:p>
                  </a:txBody>
                  <a:tcPr marL="9525" marR="9525" marT="9525" marB="0" anchor="ctr"/>
                </a:tc>
                <a:extLst>
                  <a:ext uri="{0D108BD9-81ED-4DB2-BD59-A6C34878D82A}">
                    <a16:rowId xmlns:a16="http://schemas.microsoft.com/office/drawing/2014/main" val="4178915708"/>
                  </a:ext>
                </a:extLst>
              </a:tr>
              <a:tr h="308139">
                <a:tc>
                  <a:txBody>
                    <a:bodyPr/>
                    <a:lstStyle/>
                    <a:p>
                      <a:pPr marL="72000" algn="l" fontAlgn="b"/>
                      <a:r>
                        <a:rPr lang="sv-SE" sz="800" b="1" u="none" strike="noStrike" dirty="0">
                          <a:effectLst/>
                        </a:rPr>
                        <a:t>Östergötlands län</a:t>
                      </a:r>
                      <a:endParaRPr lang="sv-SE" sz="800" b="1"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1" i="0" u="none" strike="noStrike">
                          <a:solidFill>
                            <a:srgbClr val="000000"/>
                          </a:solidFill>
                          <a:effectLst/>
                          <a:latin typeface="Futura Std Book" panose="020B0502020204020303"/>
                        </a:rPr>
                        <a:t>470,1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2,5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0,5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3,6 </a:t>
                      </a:r>
                    </a:p>
                  </a:txBody>
                  <a:tcPr marL="9525" marR="9525" marT="9525" marB="0" anchor="ctr"/>
                </a:tc>
                <a:extLst>
                  <a:ext uri="{0D108BD9-81ED-4DB2-BD59-A6C34878D82A}">
                    <a16:rowId xmlns:a16="http://schemas.microsoft.com/office/drawing/2014/main" val="1554613420"/>
                  </a:ext>
                </a:extLst>
              </a:tr>
              <a:tr h="308139">
                <a:tc>
                  <a:txBody>
                    <a:bodyPr/>
                    <a:lstStyle/>
                    <a:p>
                      <a:pPr marL="72000" marR="0" lvl="0" indent="0" algn="l" defTabSz="914400" rtl="0" eaLnBrk="1" fontAlgn="b" latinLnBrk="0" hangingPunct="1">
                        <a:lnSpc>
                          <a:spcPct val="100000"/>
                        </a:lnSpc>
                        <a:spcBef>
                          <a:spcPts val="0"/>
                        </a:spcBef>
                        <a:spcAft>
                          <a:spcPts val="0"/>
                        </a:spcAft>
                        <a:buClrTx/>
                        <a:buSzTx/>
                        <a:buFontTx/>
                        <a:buNone/>
                        <a:tabLst/>
                        <a:defRPr/>
                      </a:pPr>
                      <a:r>
                        <a:rPr lang="sv-SE" sz="800" b="1" u="none" strike="noStrike" dirty="0">
                          <a:effectLst/>
                        </a:rPr>
                        <a:t>Linköpings kommun</a:t>
                      </a:r>
                      <a:endParaRPr lang="sv-SE" sz="800" b="1" i="0" u="none" strike="noStrike" dirty="0">
                        <a:solidFill>
                          <a:srgbClr val="000000"/>
                        </a:solidFill>
                        <a:effectLst/>
                        <a:latin typeface="+mn-lt"/>
                      </a:endParaRPr>
                    </a:p>
                  </a:txBody>
                  <a:tcPr marL="0" marR="0" marT="0" marB="0" anchor="ctr"/>
                </a:tc>
                <a:tc>
                  <a:txBody>
                    <a:bodyPr/>
                    <a:lstStyle/>
                    <a:p>
                      <a:pPr algn="ctr" fontAlgn="ctr"/>
                      <a:r>
                        <a:rPr lang="sv-SE" sz="800" b="1" i="0" u="none" strike="noStrike">
                          <a:solidFill>
                            <a:srgbClr val="000000"/>
                          </a:solidFill>
                          <a:effectLst/>
                          <a:latin typeface="Futura Std Book" panose="020B0502020204020303"/>
                        </a:rPr>
                        <a:t>165,6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0,9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0,5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-1,8 </a:t>
                      </a:r>
                    </a:p>
                  </a:txBody>
                  <a:tcPr marL="9525" marR="9525" marT="9525" marB="0" anchor="ctr"/>
                </a:tc>
                <a:extLst>
                  <a:ext uri="{0D108BD9-81ED-4DB2-BD59-A6C34878D82A}">
                    <a16:rowId xmlns:a16="http://schemas.microsoft.com/office/drawing/2014/main" val="923977588"/>
                  </a:ext>
                </a:extLst>
              </a:tr>
              <a:tr h="308139">
                <a:tc>
                  <a:txBody>
                    <a:bodyPr/>
                    <a:lstStyle/>
                    <a:p>
                      <a:pPr marL="72000" marR="0" lvl="0" indent="0" algn="l" defTabSz="914400" rtl="0" eaLnBrk="1" fontAlgn="b" latinLnBrk="0" hangingPunct="1">
                        <a:lnSpc>
                          <a:spcPct val="100000"/>
                        </a:lnSpc>
                        <a:spcBef>
                          <a:spcPts val="0"/>
                        </a:spcBef>
                        <a:spcAft>
                          <a:spcPts val="0"/>
                        </a:spcAft>
                        <a:buClrTx/>
                        <a:buSzTx/>
                        <a:buFontTx/>
                        <a:buNone/>
                        <a:tabLst/>
                        <a:defRPr/>
                      </a:pPr>
                      <a:r>
                        <a:rPr lang="sv-SE" sz="800" b="1" u="none" strike="noStrike" dirty="0">
                          <a:effectLst/>
                        </a:rPr>
                        <a:t>Norrköpings kommun</a:t>
                      </a:r>
                      <a:endParaRPr lang="sv-SE" sz="800" b="1" i="0" u="none" strike="noStrike" dirty="0">
                        <a:solidFill>
                          <a:srgbClr val="000000"/>
                        </a:solidFill>
                        <a:effectLst/>
                        <a:latin typeface="+mn-lt"/>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144,6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1,0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0,7 </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a:rPr>
                        <a:t>0,9 </a:t>
                      </a:r>
                    </a:p>
                  </a:txBody>
                  <a:tcPr marL="9525" marR="9525" marT="9525" marB="0" anchor="ctr"/>
                </a:tc>
                <a:extLst>
                  <a:ext uri="{0D108BD9-81ED-4DB2-BD59-A6C34878D82A}">
                    <a16:rowId xmlns:a16="http://schemas.microsoft.com/office/drawing/2014/main" val="804562181"/>
                  </a:ext>
                </a:extLst>
              </a:tr>
            </a:tbl>
          </a:graphicData>
        </a:graphic>
      </p:graphicFrame>
      <p:graphicFrame>
        <p:nvGraphicFramePr>
          <p:cNvPr id="13" name="Diagram 7">
            <a:extLst>
              <a:ext uri="{FF2B5EF4-FFF2-40B4-BE49-F238E27FC236}">
                <a16:creationId xmlns:a16="http://schemas.microsoft.com/office/drawing/2014/main" id="{46D28C08-8271-45D5-8F6B-5610C0BAC080}"/>
              </a:ext>
            </a:extLst>
          </p:cNvPr>
          <p:cNvGraphicFramePr>
            <a:graphicFrameLocks/>
          </p:cNvGraphicFramePr>
          <p:nvPr>
            <p:extLst>
              <p:ext uri="{D42A27DB-BD31-4B8C-83A1-F6EECF244321}">
                <p14:modId xmlns:p14="http://schemas.microsoft.com/office/powerpoint/2010/main" val="1674793605"/>
              </p:ext>
            </p:extLst>
          </p:nvPr>
        </p:nvGraphicFramePr>
        <p:xfrm>
          <a:off x="721633" y="1959450"/>
          <a:ext cx="5724594" cy="37975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9214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21637" y="342899"/>
            <a:ext cx="8426449" cy="1113955"/>
          </a:xfrm>
        </p:spPr>
        <p:txBody>
          <a:bodyPr/>
          <a:lstStyle/>
          <a:p>
            <a:r>
              <a:rPr lang="sv-SE" dirty="0"/>
              <a:t>Bostadsbyggande</a:t>
            </a:r>
          </a:p>
        </p:txBody>
      </p:sp>
      <p:sp>
        <p:nvSpPr>
          <p:cNvPr id="8" name="textruta 7">
            <a:extLst>
              <a:ext uri="{FF2B5EF4-FFF2-40B4-BE49-F238E27FC236}">
                <a16:creationId xmlns:a16="http://schemas.microsoft.com/office/drawing/2014/main" id="{B79D6868-AEFB-4F6E-A0E9-CF7AB0F1BC33}"/>
              </a:ext>
            </a:extLst>
          </p:cNvPr>
          <p:cNvSpPr txBox="1"/>
          <p:nvPr/>
        </p:nvSpPr>
        <p:spPr>
          <a:xfrm>
            <a:off x="721637" y="5756989"/>
            <a:ext cx="1656223" cy="215444"/>
          </a:xfrm>
          <a:prstGeom prst="rect">
            <a:avLst/>
          </a:prstGeom>
          <a:noFill/>
        </p:spPr>
        <p:txBody>
          <a:bodyPr wrap="none" rtlCol="0">
            <a:spAutoFit/>
          </a:bodyPr>
          <a:lstStyle/>
          <a:p>
            <a:r>
              <a:rPr lang="sv-SE" sz="800" dirty="0"/>
              <a:t>Källa: Statistiska centralbyrån </a:t>
            </a:r>
          </a:p>
        </p:txBody>
      </p:sp>
      <p:sp>
        <p:nvSpPr>
          <p:cNvPr id="10" name="Rektangel 9">
            <a:extLst>
              <a:ext uri="{FF2B5EF4-FFF2-40B4-BE49-F238E27FC236}">
                <a16:creationId xmlns:a16="http://schemas.microsoft.com/office/drawing/2014/main" id="{5172B7A3-1950-454E-A840-C9FF0842E69C}"/>
              </a:ext>
            </a:extLst>
          </p:cNvPr>
          <p:cNvSpPr/>
          <p:nvPr/>
        </p:nvSpPr>
        <p:spPr>
          <a:xfrm>
            <a:off x="6744446" y="3429000"/>
            <a:ext cx="4725917" cy="2451100"/>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1" name="Platshållare för innehåll 3">
            <a:extLst>
              <a:ext uri="{FF2B5EF4-FFF2-40B4-BE49-F238E27FC236}">
                <a16:creationId xmlns:a16="http://schemas.microsoft.com/office/drawing/2014/main" id="{85924509-F5D5-4A53-BD50-0F194E9EB15E}"/>
              </a:ext>
            </a:extLst>
          </p:cNvPr>
          <p:cNvSpPr>
            <a:spLocks noGrp="1"/>
          </p:cNvSpPr>
          <p:nvPr>
            <p:ph sz="half" idx="2"/>
          </p:nvPr>
        </p:nvSpPr>
        <p:spPr>
          <a:xfrm>
            <a:off x="6744444" y="1733854"/>
            <a:ext cx="4725917" cy="1695146"/>
          </a:xfrm>
        </p:spPr>
        <p:txBody>
          <a:bodyPr/>
          <a:lstStyle/>
          <a:p>
            <a:pPr marL="285750" indent="-285750">
              <a:buFont typeface="Arial" panose="020B0604020202020204" pitchFamily="34" charset="0"/>
              <a:buChar char="•"/>
            </a:pPr>
            <a:r>
              <a:rPr lang="sv-SE" sz="1400" dirty="0"/>
              <a:t>Antalet påbörjade lägenheter ökade med 135 procent i länet under första kvartalet.</a:t>
            </a:r>
          </a:p>
          <a:p>
            <a:pPr marL="285750" indent="-285750">
              <a:buFont typeface="Arial" panose="020B0604020202020204" pitchFamily="34" charset="0"/>
              <a:buChar char="•"/>
            </a:pPr>
            <a:r>
              <a:rPr lang="sv-SE" sz="1400" dirty="0"/>
              <a:t>På helårsbasis har bostadsbyggandet ökat med 35 procent i länet, 24 procent i Linköpings kommun och med 41 procent i Norrköpings kommun.</a:t>
            </a:r>
          </a:p>
          <a:p>
            <a:pPr marL="285750" indent="-285750">
              <a:buFont typeface="Arial" panose="020B0604020202020204" pitchFamily="34" charset="0"/>
              <a:buChar char="•"/>
            </a:pPr>
            <a:endParaRPr lang="sv-SE" sz="1800" dirty="0"/>
          </a:p>
        </p:txBody>
      </p:sp>
      <p:sp>
        <p:nvSpPr>
          <p:cNvPr id="27" name="textruta 26">
            <a:extLst>
              <a:ext uri="{FF2B5EF4-FFF2-40B4-BE49-F238E27FC236}">
                <a16:creationId xmlns:a16="http://schemas.microsoft.com/office/drawing/2014/main" id="{6945BE6D-16A8-4FB0-B582-95C86CA8F41F}"/>
              </a:ext>
            </a:extLst>
          </p:cNvPr>
          <p:cNvSpPr txBox="1"/>
          <p:nvPr/>
        </p:nvSpPr>
        <p:spPr>
          <a:xfrm>
            <a:off x="6744445" y="3429000"/>
            <a:ext cx="1540806" cy="276999"/>
          </a:xfrm>
          <a:prstGeom prst="rect">
            <a:avLst/>
          </a:prstGeom>
          <a:noFill/>
        </p:spPr>
        <p:txBody>
          <a:bodyPr wrap="none" rtlCol="0">
            <a:spAutoFit/>
          </a:bodyPr>
          <a:lstStyle/>
          <a:p>
            <a:r>
              <a:rPr lang="sv-SE" sz="1200" b="1" dirty="0">
                <a:latin typeface="+mj-lt"/>
                <a:cs typeface="Arial" panose="020B0604020202020204" pitchFamily="34" charset="0"/>
              </a:rPr>
              <a:t>Bostadsbyggande</a:t>
            </a:r>
          </a:p>
        </p:txBody>
      </p:sp>
      <p:sp>
        <p:nvSpPr>
          <p:cNvPr id="37" name="textruta 36">
            <a:extLst>
              <a:ext uri="{FF2B5EF4-FFF2-40B4-BE49-F238E27FC236}">
                <a16:creationId xmlns:a16="http://schemas.microsoft.com/office/drawing/2014/main" id="{AA5C7BA9-BFDC-48E1-9434-68AD052BEC58}"/>
              </a:ext>
            </a:extLst>
          </p:cNvPr>
          <p:cNvSpPr txBox="1"/>
          <p:nvPr/>
        </p:nvSpPr>
        <p:spPr>
          <a:xfrm>
            <a:off x="10309225" y="5880100"/>
            <a:ext cx="1181734" cy="184666"/>
          </a:xfrm>
          <a:prstGeom prst="rect">
            <a:avLst/>
          </a:prstGeom>
          <a:noFill/>
        </p:spPr>
        <p:txBody>
          <a:bodyPr wrap="none" rtlCol="0">
            <a:spAutoFit/>
          </a:bodyPr>
          <a:lstStyle/>
          <a:p>
            <a:r>
              <a:rPr lang="sv-SE" sz="600" dirty="0"/>
              <a:t>* De fyra senaste kvartalen</a:t>
            </a:r>
          </a:p>
        </p:txBody>
      </p:sp>
      <p:sp>
        <p:nvSpPr>
          <p:cNvPr id="25" name="textruta 24">
            <a:extLst>
              <a:ext uri="{FF2B5EF4-FFF2-40B4-BE49-F238E27FC236}">
                <a16:creationId xmlns:a16="http://schemas.microsoft.com/office/drawing/2014/main" id="{6AEEC28D-7035-4B16-8EEC-D32667B73FBA}"/>
              </a:ext>
            </a:extLst>
          </p:cNvPr>
          <p:cNvSpPr txBox="1"/>
          <p:nvPr/>
        </p:nvSpPr>
        <p:spPr>
          <a:xfrm>
            <a:off x="721637" y="1456854"/>
            <a:ext cx="4189997" cy="492443"/>
          </a:xfrm>
          <a:prstGeom prst="rect">
            <a:avLst/>
          </a:prstGeom>
          <a:noFill/>
        </p:spPr>
        <p:txBody>
          <a:bodyPr wrap="square" rtlCol="0">
            <a:spAutoFit/>
          </a:bodyPr>
          <a:lstStyle/>
          <a:p>
            <a:r>
              <a:rPr lang="sv-SE" sz="1400" b="1" dirty="0"/>
              <a:t>Påbörjade lägenheter</a:t>
            </a:r>
            <a:r>
              <a:rPr lang="sv-SE" sz="1400" dirty="0"/>
              <a:t/>
            </a:r>
            <a:br>
              <a:rPr lang="sv-SE" sz="1400" dirty="0"/>
            </a:br>
            <a:r>
              <a:rPr lang="sv-SE" sz="1200" dirty="0"/>
              <a:t>Index 100 = 2012 kv1</a:t>
            </a:r>
            <a:endParaRPr lang="sv-SE" sz="1400" dirty="0"/>
          </a:p>
        </p:txBody>
      </p:sp>
      <p:graphicFrame>
        <p:nvGraphicFramePr>
          <p:cNvPr id="26" name="Tabell 25">
            <a:extLst>
              <a:ext uri="{FF2B5EF4-FFF2-40B4-BE49-F238E27FC236}">
                <a16:creationId xmlns:a16="http://schemas.microsoft.com/office/drawing/2014/main" id="{D401585F-B0B8-48DC-89CB-C924AABEB370}"/>
              </a:ext>
            </a:extLst>
          </p:cNvPr>
          <p:cNvGraphicFramePr>
            <a:graphicFrameLocks noGrp="1"/>
          </p:cNvGraphicFramePr>
          <p:nvPr>
            <p:extLst>
              <p:ext uri="{D42A27DB-BD31-4B8C-83A1-F6EECF244321}">
                <p14:modId xmlns:p14="http://schemas.microsoft.com/office/powerpoint/2010/main" val="1563134754"/>
              </p:ext>
            </p:extLst>
          </p:nvPr>
        </p:nvGraphicFramePr>
        <p:xfrm>
          <a:off x="6744445" y="3705999"/>
          <a:ext cx="4725916" cy="2174099"/>
        </p:xfrm>
        <a:graphic>
          <a:graphicData uri="http://schemas.openxmlformats.org/drawingml/2006/table">
            <a:tbl>
              <a:tblPr bandRow="1">
                <a:tableStyleId>{2D5ABB26-0587-4C30-8999-92F81FD0307C}</a:tableStyleId>
              </a:tblPr>
              <a:tblGrid>
                <a:gridCol w="1543718">
                  <a:extLst>
                    <a:ext uri="{9D8B030D-6E8A-4147-A177-3AD203B41FA5}">
                      <a16:colId xmlns:a16="http://schemas.microsoft.com/office/drawing/2014/main" val="1678076792"/>
                    </a:ext>
                  </a:extLst>
                </a:gridCol>
                <a:gridCol w="685604">
                  <a:extLst>
                    <a:ext uri="{9D8B030D-6E8A-4147-A177-3AD203B41FA5}">
                      <a16:colId xmlns:a16="http://schemas.microsoft.com/office/drawing/2014/main" val="2601369493"/>
                    </a:ext>
                  </a:extLst>
                </a:gridCol>
                <a:gridCol w="777813">
                  <a:extLst>
                    <a:ext uri="{9D8B030D-6E8A-4147-A177-3AD203B41FA5}">
                      <a16:colId xmlns:a16="http://schemas.microsoft.com/office/drawing/2014/main" val="2395970223"/>
                    </a:ext>
                  </a:extLst>
                </a:gridCol>
                <a:gridCol w="615768">
                  <a:extLst>
                    <a:ext uri="{9D8B030D-6E8A-4147-A177-3AD203B41FA5}">
                      <a16:colId xmlns:a16="http://schemas.microsoft.com/office/drawing/2014/main" val="3235649811"/>
                    </a:ext>
                  </a:extLst>
                </a:gridCol>
                <a:gridCol w="561754">
                  <a:extLst>
                    <a:ext uri="{9D8B030D-6E8A-4147-A177-3AD203B41FA5}">
                      <a16:colId xmlns:a16="http://schemas.microsoft.com/office/drawing/2014/main" val="1050073455"/>
                    </a:ext>
                  </a:extLst>
                </a:gridCol>
                <a:gridCol w="541259">
                  <a:extLst>
                    <a:ext uri="{9D8B030D-6E8A-4147-A177-3AD203B41FA5}">
                      <a16:colId xmlns:a16="http://schemas.microsoft.com/office/drawing/2014/main" val="3827523272"/>
                    </a:ext>
                  </a:extLst>
                </a:gridCol>
              </a:tblGrid>
              <a:tr h="270358">
                <a:tc>
                  <a:txBody>
                    <a:bodyPr/>
                    <a:lstStyle/>
                    <a:p>
                      <a:pPr algn="l" fontAlgn="b"/>
                      <a:endParaRPr lang="sv-SE" sz="800" b="0" i="0" u="none" strike="noStrike" dirty="0">
                        <a:solidFill>
                          <a:srgbClr val="000000"/>
                        </a:solidFill>
                        <a:effectLst/>
                        <a:latin typeface="Futura Std Book" panose="020B0502020204020303"/>
                      </a:endParaRP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Antal</a:t>
                      </a:r>
                    </a:p>
                  </a:txBody>
                  <a:tcPr marL="9525" marR="9525" marT="9525" marB="0" anchor="b"/>
                </a:tc>
                <a:tc gridSpan="2">
                  <a:txBody>
                    <a:bodyPr/>
                    <a:lstStyle/>
                    <a:p>
                      <a:pPr algn="ctr" fontAlgn="b"/>
                      <a:r>
                        <a:rPr lang="sv-SE" sz="800" b="0" i="0" u="none" strike="noStrike">
                          <a:solidFill>
                            <a:srgbClr val="000000"/>
                          </a:solidFill>
                          <a:effectLst/>
                          <a:latin typeface="Futura Std Book" panose="020B0502020204020303" pitchFamily="34" charset="0"/>
                        </a:rPr>
                        <a:t>Förändring (%) </a:t>
                      </a:r>
                    </a:p>
                  </a:txBody>
                  <a:tcPr marL="9525" marR="9525" marT="9525" marB="0" anchor="b"/>
                </a:tc>
                <a:tc hMerge="1">
                  <a:txBody>
                    <a:bodyPr/>
                    <a:lstStyle/>
                    <a:p>
                      <a:endParaRPr lang="sv-SE"/>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2">
                  <a:txBody>
                    <a:bodyPr/>
                    <a:lstStyle/>
                    <a:p>
                      <a:pPr algn="ctr" fontAlgn="b"/>
                      <a:r>
                        <a:rPr lang="sv-SE" sz="800" b="0" i="0" u="none" strike="noStrike">
                          <a:solidFill>
                            <a:srgbClr val="000000"/>
                          </a:solidFill>
                          <a:effectLst/>
                          <a:latin typeface="Futura Std Book" panose="020B0502020204020303" pitchFamily="34" charset="0"/>
                        </a:rPr>
                        <a:t>R12*</a:t>
                      </a:r>
                    </a:p>
                  </a:txBody>
                  <a:tcPr marL="9525" marR="9525" marT="9525" marB="0" anchor="b"/>
                </a:tc>
                <a:tc hMerge="1">
                  <a:txBody>
                    <a:bodyPr/>
                    <a:lstStyle/>
                    <a:p>
                      <a:endParaRPr lang="sv-SE"/>
                    </a:p>
                  </a:txBody>
                  <a:tcPr/>
                </a:tc>
                <a:extLst>
                  <a:ext uri="{0D108BD9-81ED-4DB2-BD59-A6C34878D82A}">
                    <a16:rowId xmlns:a16="http://schemas.microsoft.com/office/drawing/2014/main" val="240735732"/>
                  </a:ext>
                </a:extLst>
              </a:tr>
              <a:tr h="283876">
                <a:tc>
                  <a:txBody>
                    <a:bodyPr/>
                    <a:lstStyle/>
                    <a:p>
                      <a:pPr algn="l" fontAlgn="b"/>
                      <a:endParaRPr lang="sv-SE" sz="800" b="0" i="0" u="none" strike="noStrike">
                        <a:solidFill>
                          <a:srgbClr val="000000"/>
                        </a:solidFill>
                        <a:effectLst/>
                        <a:latin typeface="Futura Std Book" panose="020B0502020204020303"/>
                      </a:endParaRPr>
                    </a:p>
                  </a:txBody>
                  <a:tcPr marL="9525" marR="9525" marT="9525" marB="0" anchor="b"/>
                </a:tc>
                <a:tc>
                  <a:txBody>
                    <a:bodyPr/>
                    <a:lstStyle/>
                    <a:p>
                      <a:pPr algn="ctr" fontAlgn="b"/>
                      <a:r>
                        <a:rPr lang="sv-SE" sz="800" b="0" i="0" u="none" strike="noStrike" dirty="0">
                          <a:solidFill>
                            <a:srgbClr val="000000"/>
                          </a:solidFill>
                          <a:effectLst/>
                          <a:latin typeface="Futura Std Book" panose="020B0502020204020303" pitchFamily="34" charset="0"/>
                        </a:rPr>
                        <a:t>2022 kv1</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 år</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- 5 år</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Antal</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Utv., %</a:t>
                      </a:r>
                    </a:p>
                  </a:txBody>
                  <a:tcPr marL="9525" marR="9525" marT="9525" marB="0" anchor="b"/>
                </a:tc>
                <a:extLst>
                  <a:ext uri="{0D108BD9-81ED-4DB2-BD59-A6C34878D82A}">
                    <a16:rowId xmlns:a16="http://schemas.microsoft.com/office/drawing/2014/main" val="1194244375"/>
                  </a:ext>
                </a:extLst>
              </a:tr>
              <a:tr h="323973">
                <a:tc>
                  <a:txBody>
                    <a:bodyPr/>
                    <a:lstStyle/>
                    <a:p>
                      <a:pPr marL="72000" algn="l" fontAlgn="b"/>
                      <a:r>
                        <a:rPr lang="sv-SE" sz="800" u="none" strike="noStrike" dirty="0">
                          <a:effectLst/>
                        </a:rPr>
                        <a:t>Sverige</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13 696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54 866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7</a:t>
                      </a:r>
                    </a:p>
                  </a:txBody>
                  <a:tcPr marL="9525" marR="9525" marT="9525" marB="0" anchor="ctr"/>
                </a:tc>
                <a:extLst>
                  <a:ext uri="{0D108BD9-81ED-4DB2-BD59-A6C34878D82A}">
                    <a16:rowId xmlns:a16="http://schemas.microsoft.com/office/drawing/2014/main" val="1544414373"/>
                  </a:ext>
                </a:extLst>
              </a:tr>
              <a:tr h="323973">
                <a:tc>
                  <a:txBody>
                    <a:bodyPr/>
                    <a:lstStyle/>
                    <a:p>
                      <a:pPr marL="72000" algn="l" fontAlgn="b"/>
                      <a:r>
                        <a:rPr lang="sv-SE" sz="800" u="none" strike="noStrike" dirty="0">
                          <a:effectLst/>
                        </a:rPr>
                        <a:t>Stockholmsregionen</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6 405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-24</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26 733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19</a:t>
                      </a:r>
                    </a:p>
                  </a:txBody>
                  <a:tcPr marL="9525" marR="9525" marT="9525" marB="0" anchor="ctr"/>
                </a:tc>
                <a:extLst>
                  <a:ext uri="{0D108BD9-81ED-4DB2-BD59-A6C34878D82A}">
                    <a16:rowId xmlns:a16="http://schemas.microsoft.com/office/drawing/2014/main" val="4178915708"/>
                  </a:ext>
                </a:extLst>
              </a:tr>
              <a:tr h="323973">
                <a:tc>
                  <a:txBody>
                    <a:bodyPr/>
                    <a:lstStyle/>
                    <a:p>
                      <a:pPr marL="72000" algn="l" fontAlgn="b"/>
                      <a:r>
                        <a:rPr lang="sv-SE" sz="800" b="1" u="none" strike="noStrike" dirty="0">
                          <a:effectLst/>
                        </a:rPr>
                        <a:t>Östergötlands län</a:t>
                      </a:r>
                      <a:endParaRPr lang="sv-SE" sz="800" b="1"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1" i="0" u="none" strike="noStrike">
                          <a:solidFill>
                            <a:srgbClr val="000000"/>
                          </a:solidFill>
                          <a:effectLst/>
                          <a:latin typeface="Futura Std Book" panose="020B0502020204020303"/>
                        </a:rPr>
                        <a:t>1 019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135</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103</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2 213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35</a:t>
                      </a:r>
                    </a:p>
                  </a:txBody>
                  <a:tcPr marL="9525" marR="9525" marT="9525" marB="0" anchor="ctr"/>
                </a:tc>
                <a:extLst>
                  <a:ext uri="{0D108BD9-81ED-4DB2-BD59-A6C34878D82A}">
                    <a16:rowId xmlns:a16="http://schemas.microsoft.com/office/drawing/2014/main" val="1554613420"/>
                  </a:ext>
                </a:extLst>
              </a:tr>
              <a:tr h="323973">
                <a:tc>
                  <a:txBody>
                    <a:bodyPr/>
                    <a:lstStyle/>
                    <a:p>
                      <a:pPr marL="72000" marR="0" lvl="0" indent="0" algn="l" defTabSz="914400" rtl="0" eaLnBrk="1" fontAlgn="b" latinLnBrk="0" hangingPunct="1">
                        <a:lnSpc>
                          <a:spcPct val="100000"/>
                        </a:lnSpc>
                        <a:spcBef>
                          <a:spcPts val="0"/>
                        </a:spcBef>
                        <a:spcAft>
                          <a:spcPts val="0"/>
                        </a:spcAft>
                        <a:buClrTx/>
                        <a:buSzTx/>
                        <a:buFontTx/>
                        <a:buNone/>
                        <a:tabLst/>
                        <a:defRPr/>
                      </a:pPr>
                      <a:r>
                        <a:rPr lang="sv-SE" sz="800" b="1" u="none" strike="noStrike" dirty="0">
                          <a:effectLst/>
                        </a:rPr>
                        <a:t>Linköpings kommun</a:t>
                      </a:r>
                      <a:endParaRPr lang="sv-SE" sz="800" b="1"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1" i="0" u="none" strike="noStrike">
                          <a:solidFill>
                            <a:srgbClr val="000000"/>
                          </a:solidFill>
                          <a:effectLst/>
                          <a:latin typeface="Futura Std Book" panose="020B0502020204020303"/>
                        </a:rPr>
                        <a:t>305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-4</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7</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1 073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24</a:t>
                      </a:r>
                    </a:p>
                  </a:txBody>
                  <a:tcPr marL="9525" marR="9525" marT="9525" marB="0" anchor="ctr"/>
                </a:tc>
                <a:extLst>
                  <a:ext uri="{0D108BD9-81ED-4DB2-BD59-A6C34878D82A}">
                    <a16:rowId xmlns:a16="http://schemas.microsoft.com/office/drawing/2014/main" val="923977588"/>
                  </a:ext>
                </a:extLst>
              </a:tr>
              <a:tr h="323973">
                <a:tc>
                  <a:txBody>
                    <a:bodyPr/>
                    <a:lstStyle/>
                    <a:p>
                      <a:pPr marL="72000" marR="0" lvl="0" indent="0" algn="l" defTabSz="914400" rtl="0" eaLnBrk="1" fontAlgn="b" latinLnBrk="0" hangingPunct="1">
                        <a:lnSpc>
                          <a:spcPct val="100000"/>
                        </a:lnSpc>
                        <a:spcBef>
                          <a:spcPts val="0"/>
                        </a:spcBef>
                        <a:spcAft>
                          <a:spcPts val="0"/>
                        </a:spcAft>
                        <a:buClrTx/>
                        <a:buSzTx/>
                        <a:buFontTx/>
                        <a:buNone/>
                        <a:tabLst/>
                        <a:defRPr/>
                      </a:pPr>
                      <a:r>
                        <a:rPr lang="sv-SE" sz="800" b="1" u="none" strike="noStrike" dirty="0">
                          <a:effectLst/>
                        </a:rPr>
                        <a:t>Norrköpings kommun</a:t>
                      </a:r>
                      <a:endParaRPr lang="sv-SE" sz="800" b="1" i="0" u="none" strike="noStrike" dirty="0">
                        <a:solidFill>
                          <a:srgbClr val="000000"/>
                        </a:solidFill>
                        <a:effectLst/>
                        <a:latin typeface="Futura std book" panose="020B0502020204020303"/>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499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3 464</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267</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591 </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a:rPr>
                        <a:t>41</a:t>
                      </a:r>
                    </a:p>
                  </a:txBody>
                  <a:tcPr marL="9525" marR="9525" marT="9525" marB="0" anchor="ctr"/>
                </a:tc>
                <a:extLst>
                  <a:ext uri="{0D108BD9-81ED-4DB2-BD59-A6C34878D82A}">
                    <a16:rowId xmlns:a16="http://schemas.microsoft.com/office/drawing/2014/main" val="1118677690"/>
                  </a:ext>
                </a:extLst>
              </a:tr>
            </a:tbl>
          </a:graphicData>
        </a:graphic>
      </p:graphicFrame>
      <p:graphicFrame>
        <p:nvGraphicFramePr>
          <p:cNvPr id="13" name="Diagram 7">
            <a:extLst>
              <a:ext uri="{FF2B5EF4-FFF2-40B4-BE49-F238E27FC236}">
                <a16:creationId xmlns:a16="http://schemas.microsoft.com/office/drawing/2014/main" id="{46D28C08-8271-45D5-8F6B-5610C0BAC080}"/>
              </a:ext>
            </a:extLst>
          </p:cNvPr>
          <p:cNvGraphicFramePr>
            <a:graphicFrameLocks/>
          </p:cNvGraphicFramePr>
          <p:nvPr>
            <p:extLst>
              <p:ext uri="{D42A27DB-BD31-4B8C-83A1-F6EECF244321}">
                <p14:modId xmlns:p14="http://schemas.microsoft.com/office/powerpoint/2010/main" val="3381418724"/>
              </p:ext>
            </p:extLst>
          </p:nvPr>
        </p:nvGraphicFramePr>
        <p:xfrm>
          <a:off x="721637" y="1985301"/>
          <a:ext cx="5856395" cy="373568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7255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21634" y="342899"/>
            <a:ext cx="8426449" cy="1113955"/>
          </a:xfrm>
        </p:spPr>
        <p:txBody>
          <a:bodyPr/>
          <a:lstStyle/>
          <a:p>
            <a:r>
              <a:rPr lang="sv-SE" dirty="0"/>
              <a:t>Kommersiella övernattningar</a:t>
            </a:r>
          </a:p>
        </p:txBody>
      </p:sp>
      <p:sp>
        <p:nvSpPr>
          <p:cNvPr id="8" name="textruta 7">
            <a:extLst>
              <a:ext uri="{FF2B5EF4-FFF2-40B4-BE49-F238E27FC236}">
                <a16:creationId xmlns:a16="http://schemas.microsoft.com/office/drawing/2014/main" id="{B79D6868-AEFB-4F6E-A0E9-CF7AB0F1BC33}"/>
              </a:ext>
            </a:extLst>
          </p:cNvPr>
          <p:cNvSpPr txBox="1"/>
          <p:nvPr/>
        </p:nvSpPr>
        <p:spPr>
          <a:xfrm>
            <a:off x="717549" y="5874435"/>
            <a:ext cx="2534668" cy="215444"/>
          </a:xfrm>
          <a:prstGeom prst="rect">
            <a:avLst/>
          </a:prstGeom>
          <a:noFill/>
        </p:spPr>
        <p:txBody>
          <a:bodyPr wrap="none" rtlCol="0">
            <a:spAutoFit/>
          </a:bodyPr>
          <a:lstStyle/>
          <a:p>
            <a:r>
              <a:rPr lang="sv-SE" sz="800" dirty="0"/>
              <a:t>Källa: Statistiska centralbyrån och Tillväxtverket </a:t>
            </a:r>
          </a:p>
        </p:txBody>
      </p:sp>
      <p:sp>
        <p:nvSpPr>
          <p:cNvPr id="10" name="Rektangel 9">
            <a:extLst>
              <a:ext uri="{FF2B5EF4-FFF2-40B4-BE49-F238E27FC236}">
                <a16:creationId xmlns:a16="http://schemas.microsoft.com/office/drawing/2014/main" id="{5172B7A3-1950-454E-A840-C9FF0842E69C}"/>
              </a:ext>
            </a:extLst>
          </p:cNvPr>
          <p:cNvSpPr/>
          <p:nvPr/>
        </p:nvSpPr>
        <p:spPr>
          <a:xfrm>
            <a:off x="6744440" y="2341947"/>
            <a:ext cx="4725923" cy="2451101"/>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27" name="textruta 26">
            <a:extLst>
              <a:ext uri="{FF2B5EF4-FFF2-40B4-BE49-F238E27FC236}">
                <a16:creationId xmlns:a16="http://schemas.microsoft.com/office/drawing/2014/main" id="{6945BE6D-16A8-4FB0-B582-95C86CA8F41F}"/>
              </a:ext>
            </a:extLst>
          </p:cNvPr>
          <p:cNvSpPr txBox="1"/>
          <p:nvPr/>
        </p:nvSpPr>
        <p:spPr>
          <a:xfrm>
            <a:off x="6744439" y="2365017"/>
            <a:ext cx="2197653" cy="276999"/>
          </a:xfrm>
          <a:prstGeom prst="rect">
            <a:avLst/>
          </a:prstGeom>
          <a:noFill/>
        </p:spPr>
        <p:txBody>
          <a:bodyPr wrap="none" rtlCol="0">
            <a:spAutoFit/>
          </a:bodyPr>
          <a:lstStyle/>
          <a:p>
            <a:r>
              <a:rPr lang="sv-SE" sz="1200" b="1" dirty="0">
                <a:latin typeface="+mj-lt"/>
                <a:cs typeface="Arial" panose="020B0604020202020204" pitchFamily="34" charset="0"/>
              </a:rPr>
              <a:t>Kommersiella övernattningar</a:t>
            </a:r>
          </a:p>
        </p:txBody>
      </p:sp>
      <p:sp>
        <p:nvSpPr>
          <p:cNvPr id="37" name="textruta 36">
            <a:extLst>
              <a:ext uri="{FF2B5EF4-FFF2-40B4-BE49-F238E27FC236}">
                <a16:creationId xmlns:a16="http://schemas.microsoft.com/office/drawing/2014/main" id="{AA5C7BA9-BFDC-48E1-9434-68AD052BEC58}"/>
              </a:ext>
            </a:extLst>
          </p:cNvPr>
          <p:cNvSpPr txBox="1"/>
          <p:nvPr/>
        </p:nvSpPr>
        <p:spPr>
          <a:xfrm>
            <a:off x="10288185" y="4793048"/>
            <a:ext cx="1181734" cy="184666"/>
          </a:xfrm>
          <a:prstGeom prst="rect">
            <a:avLst/>
          </a:prstGeom>
          <a:noFill/>
        </p:spPr>
        <p:txBody>
          <a:bodyPr wrap="none" rtlCol="0">
            <a:spAutoFit/>
          </a:bodyPr>
          <a:lstStyle/>
          <a:p>
            <a:r>
              <a:rPr lang="sv-SE" sz="600" dirty="0"/>
              <a:t>* De fyra senaste kvartalen</a:t>
            </a:r>
          </a:p>
        </p:txBody>
      </p:sp>
      <p:sp>
        <p:nvSpPr>
          <p:cNvPr id="25" name="textruta 24">
            <a:extLst>
              <a:ext uri="{FF2B5EF4-FFF2-40B4-BE49-F238E27FC236}">
                <a16:creationId xmlns:a16="http://schemas.microsoft.com/office/drawing/2014/main" id="{6AEEC28D-7035-4B16-8EEC-D32667B73FBA}"/>
              </a:ext>
            </a:extLst>
          </p:cNvPr>
          <p:cNvSpPr txBox="1"/>
          <p:nvPr/>
        </p:nvSpPr>
        <p:spPr>
          <a:xfrm>
            <a:off x="717549" y="1456854"/>
            <a:ext cx="5785605" cy="707886"/>
          </a:xfrm>
          <a:prstGeom prst="rect">
            <a:avLst/>
          </a:prstGeom>
          <a:noFill/>
        </p:spPr>
        <p:txBody>
          <a:bodyPr wrap="square" rtlCol="0">
            <a:spAutoFit/>
          </a:bodyPr>
          <a:lstStyle/>
          <a:p>
            <a:r>
              <a:rPr lang="sv-SE" sz="1400" b="1" dirty="0"/>
              <a:t>Kommersiella övernattningar </a:t>
            </a:r>
          </a:p>
          <a:p>
            <a:r>
              <a:rPr lang="sv-SE" sz="1400" b="1" dirty="0"/>
              <a:t>(hotell, vandrarhem, och stugbyar för kommun exkl. camping)</a:t>
            </a:r>
            <a:r>
              <a:rPr lang="sv-SE" sz="1400" dirty="0"/>
              <a:t/>
            </a:r>
            <a:br>
              <a:rPr lang="sv-SE" sz="1400" dirty="0"/>
            </a:br>
            <a:r>
              <a:rPr lang="sv-SE" sz="1200" dirty="0"/>
              <a:t>Index 100 = 2012 kv1</a:t>
            </a:r>
            <a:endParaRPr lang="sv-SE" sz="1400" dirty="0"/>
          </a:p>
        </p:txBody>
      </p:sp>
      <p:graphicFrame>
        <p:nvGraphicFramePr>
          <p:cNvPr id="29" name="Tabell 28">
            <a:extLst>
              <a:ext uri="{FF2B5EF4-FFF2-40B4-BE49-F238E27FC236}">
                <a16:creationId xmlns:a16="http://schemas.microsoft.com/office/drawing/2014/main" id="{EDB9DA74-4F54-4682-96F1-C339B934EA1F}"/>
              </a:ext>
            </a:extLst>
          </p:cNvPr>
          <p:cNvGraphicFramePr>
            <a:graphicFrameLocks noGrp="1"/>
          </p:cNvGraphicFramePr>
          <p:nvPr>
            <p:extLst>
              <p:ext uri="{D42A27DB-BD31-4B8C-83A1-F6EECF244321}">
                <p14:modId xmlns:p14="http://schemas.microsoft.com/office/powerpoint/2010/main" val="471943750"/>
              </p:ext>
            </p:extLst>
          </p:nvPr>
        </p:nvGraphicFramePr>
        <p:xfrm>
          <a:off x="6743997" y="2557967"/>
          <a:ext cx="4725922" cy="2176002"/>
        </p:xfrm>
        <a:graphic>
          <a:graphicData uri="http://schemas.openxmlformats.org/drawingml/2006/table">
            <a:tbl>
              <a:tblPr bandRow="1">
                <a:tableStyleId>{2D5ABB26-0587-4C30-8999-92F81FD0307C}</a:tableStyleId>
              </a:tblPr>
              <a:tblGrid>
                <a:gridCol w="1543720">
                  <a:extLst>
                    <a:ext uri="{9D8B030D-6E8A-4147-A177-3AD203B41FA5}">
                      <a16:colId xmlns:a16="http://schemas.microsoft.com/office/drawing/2014/main" val="1678076792"/>
                    </a:ext>
                  </a:extLst>
                </a:gridCol>
                <a:gridCol w="685605">
                  <a:extLst>
                    <a:ext uri="{9D8B030D-6E8A-4147-A177-3AD203B41FA5}">
                      <a16:colId xmlns:a16="http://schemas.microsoft.com/office/drawing/2014/main" val="2601369493"/>
                    </a:ext>
                  </a:extLst>
                </a:gridCol>
                <a:gridCol w="777814">
                  <a:extLst>
                    <a:ext uri="{9D8B030D-6E8A-4147-A177-3AD203B41FA5}">
                      <a16:colId xmlns:a16="http://schemas.microsoft.com/office/drawing/2014/main" val="2395970223"/>
                    </a:ext>
                  </a:extLst>
                </a:gridCol>
                <a:gridCol w="520908">
                  <a:extLst>
                    <a:ext uri="{9D8B030D-6E8A-4147-A177-3AD203B41FA5}">
                      <a16:colId xmlns:a16="http://schemas.microsoft.com/office/drawing/2014/main" val="3235649811"/>
                    </a:ext>
                  </a:extLst>
                </a:gridCol>
                <a:gridCol w="656615">
                  <a:extLst>
                    <a:ext uri="{9D8B030D-6E8A-4147-A177-3AD203B41FA5}">
                      <a16:colId xmlns:a16="http://schemas.microsoft.com/office/drawing/2014/main" val="1050073455"/>
                    </a:ext>
                  </a:extLst>
                </a:gridCol>
                <a:gridCol w="541260">
                  <a:extLst>
                    <a:ext uri="{9D8B030D-6E8A-4147-A177-3AD203B41FA5}">
                      <a16:colId xmlns:a16="http://schemas.microsoft.com/office/drawing/2014/main" val="3827523272"/>
                    </a:ext>
                  </a:extLst>
                </a:gridCol>
              </a:tblGrid>
              <a:tr h="186998">
                <a:tc>
                  <a:txBody>
                    <a:bodyPr/>
                    <a:lstStyle/>
                    <a:p>
                      <a:pPr algn="l" fontAlgn="b"/>
                      <a:endParaRPr lang="sv-SE" sz="800" b="0" i="0" u="none" strike="noStrike" dirty="0">
                        <a:solidFill>
                          <a:srgbClr val="000000"/>
                        </a:solidFill>
                        <a:effectLst/>
                        <a:latin typeface="Futura Std Book" panose="020B0502020204020303"/>
                      </a:endParaRPr>
                    </a:p>
                  </a:txBody>
                  <a:tcPr marL="9525" marR="9525" marT="9525" marB="0" anchor="b"/>
                </a:tc>
                <a:tc>
                  <a:txBody>
                    <a:bodyPr/>
                    <a:lstStyle/>
                    <a:p>
                      <a:pPr algn="ctr" fontAlgn="b"/>
                      <a:r>
                        <a:rPr lang="sv-SE" sz="800" b="0" i="0" u="none" strike="noStrike" dirty="0">
                          <a:solidFill>
                            <a:srgbClr val="000000"/>
                          </a:solidFill>
                          <a:effectLst/>
                          <a:latin typeface="Futura Std Book" panose="020B0502020204020303" pitchFamily="34" charset="0"/>
                        </a:rPr>
                        <a:t>2022 kv1</a:t>
                      </a:r>
                    </a:p>
                  </a:txBody>
                  <a:tcPr marL="9525" marR="9525" marT="9525" marB="0" anchor="b"/>
                </a:tc>
                <a:tc gridSpan="2">
                  <a:txBody>
                    <a:bodyPr/>
                    <a:lstStyle/>
                    <a:p>
                      <a:pPr algn="ctr" fontAlgn="b"/>
                      <a:r>
                        <a:rPr lang="sv-SE" sz="800" b="0" i="0" u="none" strike="noStrike">
                          <a:solidFill>
                            <a:srgbClr val="000000"/>
                          </a:solidFill>
                          <a:effectLst/>
                          <a:latin typeface="Futura Std Book" panose="020B0502020204020303" pitchFamily="34" charset="0"/>
                        </a:rPr>
                        <a:t>Förändring (%) </a:t>
                      </a:r>
                    </a:p>
                  </a:txBody>
                  <a:tcPr marL="9525" marR="9525" marT="9525" marB="0" anchor="b"/>
                </a:tc>
                <a:tc hMerge="1">
                  <a:txBody>
                    <a:bodyPr/>
                    <a:lstStyle/>
                    <a:p>
                      <a:endParaRPr lang="sv-SE"/>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2">
                  <a:txBody>
                    <a:bodyPr/>
                    <a:lstStyle/>
                    <a:p>
                      <a:pPr algn="ctr" fontAlgn="b"/>
                      <a:r>
                        <a:rPr lang="sv-SE" sz="800" b="0" i="0" u="none" strike="noStrike">
                          <a:solidFill>
                            <a:srgbClr val="000000"/>
                          </a:solidFill>
                          <a:effectLst/>
                          <a:latin typeface="Futura Std Book" panose="020B0502020204020303" pitchFamily="34" charset="0"/>
                        </a:rPr>
                        <a:t>R12*</a:t>
                      </a:r>
                    </a:p>
                  </a:txBody>
                  <a:tcPr marL="9525" marR="9525" marT="9525" marB="0" anchor="b"/>
                </a:tc>
                <a:tc hMerge="1">
                  <a:txBody>
                    <a:bodyPr/>
                    <a:lstStyle/>
                    <a:p>
                      <a:endParaRPr lang="sv-SE"/>
                    </a:p>
                  </a:txBody>
                  <a:tcPr/>
                </a:tc>
                <a:extLst>
                  <a:ext uri="{0D108BD9-81ED-4DB2-BD59-A6C34878D82A}">
                    <a16:rowId xmlns:a16="http://schemas.microsoft.com/office/drawing/2014/main" val="240735732"/>
                  </a:ext>
                </a:extLst>
              </a:tr>
              <a:tr h="196348">
                <a:tc>
                  <a:txBody>
                    <a:bodyPr/>
                    <a:lstStyle/>
                    <a:p>
                      <a:pPr algn="l" fontAlgn="b"/>
                      <a:endParaRPr lang="sv-SE" sz="800" b="0" i="0" u="none" strike="noStrike">
                        <a:solidFill>
                          <a:srgbClr val="000000"/>
                        </a:solidFill>
                        <a:effectLst/>
                        <a:latin typeface="Futura Std Book" panose="020B0502020204020303"/>
                      </a:endParaRP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(i tusental)</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-1 år</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-5 år</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(tusental)</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Utv., %</a:t>
                      </a:r>
                    </a:p>
                  </a:txBody>
                  <a:tcPr marL="9525" marR="9525" marT="9525" marB="0" anchor="b"/>
                </a:tc>
                <a:extLst>
                  <a:ext uri="{0D108BD9-81ED-4DB2-BD59-A6C34878D82A}">
                    <a16:rowId xmlns:a16="http://schemas.microsoft.com/office/drawing/2014/main" val="1194244375"/>
                  </a:ext>
                </a:extLst>
              </a:tr>
              <a:tr h="224082">
                <a:tc>
                  <a:txBody>
                    <a:bodyPr/>
                    <a:lstStyle/>
                    <a:p>
                      <a:pPr marL="72000" algn="l" fontAlgn="b"/>
                      <a:r>
                        <a:rPr lang="sv-SE" sz="800" u="none" strike="noStrike" dirty="0">
                          <a:effectLst/>
                        </a:rPr>
                        <a:t>Sverige</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8 255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63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38 036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58 </a:t>
                      </a:r>
                    </a:p>
                  </a:txBody>
                  <a:tcPr marL="9525" marR="9525" marT="9525" marB="0" anchor="ctr"/>
                </a:tc>
                <a:extLst>
                  <a:ext uri="{0D108BD9-81ED-4DB2-BD59-A6C34878D82A}">
                    <a16:rowId xmlns:a16="http://schemas.microsoft.com/office/drawing/2014/main" val="1544414373"/>
                  </a:ext>
                </a:extLst>
              </a:tr>
              <a:tr h="224082">
                <a:tc>
                  <a:txBody>
                    <a:bodyPr/>
                    <a:lstStyle/>
                    <a:p>
                      <a:pPr marL="72000" algn="l" fontAlgn="b"/>
                      <a:r>
                        <a:rPr lang="sv-SE" sz="800" u="none" strike="noStrike" dirty="0">
                          <a:effectLst/>
                        </a:rPr>
                        <a:t>Stockholmsregionen</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4 178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67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-7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17 075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65 </a:t>
                      </a:r>
                    </a:p>
                  </a:txBody>
                  <a:tcPr marL="9525" marR="9525" marT="9525" marB="0" anchor="ctr"/>
                </a:tc>
                <a:extLst>
                  <a:ext uri="{0D108BD9-81ED-4DB2-BD59-A6C34878D82A}">
                    <a16:rowId xmlns:a16="http://schemas.microsoft.com/office/drawing/2014/main" val="4178915708"/>
                  </a:ext>
                </a:extLst>
              </a:tr>
              <a:tr h="224082">
                <a:tc>
                  <a:txBody>
                    <a:bodyPr/>
                    <a:lstStyle/>
                    <a:p>
                      <a:pPr marL="72000" algn="l" fontAlgn="b"/>
                      <a:r>
                        <a:rPr lang="sv-SE" sz="800" b="1" u="none" strike="noStrike" dirty="0">
                          <a:effectLst/>
                        </a:rPr>
                        <a:t>Östergötlands län</a:t>
                      </a:r>
                      <a:endParaRPr lang="sv-SE" sz="800" b="1"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1" i="0" u="none" strike="noStrike">
                          <a:solidFill>
                            <a:srgbClr val="000000"/>
                          </a:solidFill>
                          <a:effectLst/>
                          <a:latin typeface="Futura Std Book" panose="020B0502020204020303"/>
                        </a:rPr>
                        <a:t>220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61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4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1 387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49 </a:t>
                      </a:r>
                    </a:p>
                  </a:txBody>
                  <a:tcPr marL="9525" marR="9525" marT="9525" marB="0" anchor="ctr"/>
                </a:tc>
                <a:extLst>
                  <a:ext uri="{0D108BD9-81ED-4DB2-BD59-A6C34878D82A}">
                    <a16:rowId xmlns:a16="http://schemas.microsoft.com/office/drawing/2014/main" val="1554613420"/>
                  </a:ext>
                </a:extLst>
              </a:tr>
              <a:tr h="224082">
                <a:tc>
                  <a:txBody>
                    <a:bodyPr/>
                    <a:lstStyle/>
                    <a:p>
                      <a:pPr marL="72000" marR="0" lvl="0" indent="0" algn="l" defTabSz="816314" rtl="0" eaLnBrk="1" fontAlgn="b" latinLnBrk="0" hangingPunct="1">
                        <a:lnSpc>
                          <a:spcPct val="100000"/>
                        </a:lnSpc>
                        <a:spcBef>
                          <a:spcPts val="0"/>
                        </a:spcBef>
                        <a:spcAft>
                          <a:spcPts val="0"/>
                        </a:spcAft>
                        <a:buClrTx/>
                        <a:buSzTx/>
                        <a:buFontTx/>
                        <a:buNone/>
                        <a:tabLst/>
                        <a:defRPr/>
                      </a:pPr>
                      <a:r>
                        <a:rPr lang="sv-SE" sz="800" i="1" u="none" strike="noStrike" dirty="0">
                          <a:effectLst/>
                        </a:rPr>
                        <a:t>Varav utländska**</a:t>
                      </a:r>
                      <a:endParaRPr lang="sv-SE" sz="800" b="0" i="1" u="none" strike="noStrike" dirty="0">
                        <a:solidFill>
                          <a:srgbClr val="000000"/>
                        </a:solidFill>
                        <a:effectLst/>
                        <a:latin typeface="+mn-lt"/>
                      </a:endParaRPr>
                    </a:p>
                  </a:txBody>
                  <a:tcPr marL="9525" marR="9525" marT="9525" marB="0" anchor="ctr"/>
                </a:tc>
                <a:tc>
                  <a:txBody>
                    <a:bodyPr/>
                    <a:lstStyle/>
                    <a:p>
                      <a:pPr algn="ctr" fontAlgn="ctr"/>
                      <a:r>
                        <a:rPr lang="sv-SE" sz="800" b="0" i="1" u="none" strike="noStrike">
                          <a:solidFill>
                            <a:srgbClr val="000000"/>
                          </a:solidFill>
                          <a:effectLst/>
                          <a:latin typeface="Futura Std Book" panose="020B0502020204020303"/>
                        </a:rPr>
                        <a:t>23 </a:t>
                      </a:r>
                    </a:p>
                  </a:txBody>
                  <a:tcPr marL="9525" marR="9525" marT="9525" marB="0" anchor="ctr"/>
                </a:tc>
                <a:tc>
                  <a:txBody>
                    <a:bodyPr/>
                    <a:lstStyle/>
                    <a:p>
                      <a:pPr algn="ctr" fontAlgn="ctr"/>
                      <a:r>
                        <a:rPr lang="sv-SE" sz="800" b="0" i="1" u="none" strike="noStrike">
                          <a:solidFill>
                            <a:srgbClr val="000000"/>
                          </a:solidFill>
                          <a:effectLst/>
                          <a:latin typeface="Futura Std Book" panose="020B0502020204020303"/>
                        </a:rPr>
                        <a:t>65 </a:t>
                      </a:r>
                    </a:p>
                  </a:txBody>
                  <a:tcPr marL="9525" marR="9525" marT="9525" marB="0" anchor="ctr"/>
                </a:tc>
                <a:tc>
                  <a:txBody>
                    <a:bodyPr/>
                    <a:lstStyle/>
                    <a:p>
                      <a:pPr algn="ctr" fontAlgn="ctr"/>
                      <a:r>
                        <a:rPr lang="sv-SE" sz="800" b="0" i="1" u="none" strike="noStrike">
                          <a:solidFill>
                            <a:srgbClr val="000000"/>
                          </a:solidFill>
                          <a:effectLst/>
                          <a:latin typeface="Futura Std Book" panose="020B0502020204020303"/>
                        </a:rPr>
                        <a:t>-40 </a:t>
                      </a:r>
                    </a:p>
                  </a:txBody>
                  <a:tcPr marL="9525" marR="9525" marT="9525" marB="0" anchor="ctr"/>
                </a:tc>
                <a:tc>
                  <a:txBody>
                    <a:bodyPr/>
                    <a:lstStyle/>
                    <a:p>
                      <a:pPr algn="ctr" fontAlgn="ctr"/>
                      <a:r>
                        <a:rPr lang="sv-SE" sz="800" b="0" i="1" u="none" strike="noStrike">
                          <a:solidFill>
                            <a:srgbClr val="000000"/>
                          </a:solidFill>
                          <a:effectLst/>
                          <a:latin typeface="Futura Std Book" panose="020B0502020204020303"/>
                        </a:rPr>
                        <a:t>133 </a:t>
                      </a:r>
                    </a:p>
                  </a:txBody>
                  <a:tcPr marL="9525" marR="9525" marT="9525" marB="0" anchor="ctr"/>
                </a:tc>
                <a:tc>
                  <a:txBody>
                    <a:bodyPr/>
                    <a:lstStyle/>
                    <a:p>
                      <a:pPr algn="ctr" fontAlgn="ctr"/>
                      <a:r>
                        <a:rPr lang="sv-SE" sz="800" b="0" i="1" u="none" strike="noStrike">
                          <a:solidFill>
                            <a:srgbClr val="000000"/>
                          </a:solidFill>
                          <a:effectLst/>
                          <a:latin typeface="Futura Std Book" panose="020B0502020204020303"/>
                        </a:rPr>
                        <a:t>79 </a:t>
                      </a:r>
                    </a:p>
                  </a:txBody>
                  <a:tcPr marL="9525" marR="9525" marT="9525" marB="0" anchor="ctr"/>
                </a:tc>
                <a:extLst>
                  <a:ext uri="{0D108BD9-81ED-4DB2-BD59-A6C34878D82A}">
                    <a16:rowId xmlns:a16="http://schemas.microsoft.com/office/drawing/2014/main" val="190599074"/>
                  </a:ext>
                </a:extLst>
              </a:tr>
              <a:tr h="224082">
                <a:tc>
                  <a:txBody>
                    <a:bodyPr/>
                    <a:lstStyle/>
                    <a:p>
                      <a:pPr marL="72000" algn="l" fontAlgn="b"/>
                      <a:r>
                        <a:rPr lang="sv-SE" sz="800" b="1" u="none" strike="noStrike" dirty="0">
                          <a:effectLst/>
                        </a:rPr>
                        <a:t>Linköpings kommun</a:t>
                      </a:r>
                      <a:endParaRPr lang="sv-SE" sz="800" b="1" i="0" u="none" strike="noStrike" dirty="0">
                        <a:solidFill>
                          <a:srgbClr val="000000"/>
                        </a:solidFill>
                        <a:effectLst/>
                        <a:latin typeface="+mn-lt"/>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102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69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551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65 </a:t>
                      </a:r>
                    </a:p>
                  </a:txBody>
                  <a:tcPr marL="9525" marR="9525" marT="9525" marB="0" anchor="ctr"/>
                </a:tc>
                <a:extLst>
                  <a:ext uri="{0D108BD9-81ED-4DB2-BD59-A6C34878D82A}">
                    <a16:rowId xmlns:a16="http://schemas.microsoft.com/office/drawing/2014/main" val="923977588"/>
                  </a:ext>
                </a:extLst>
              </a:tr>
              <a:tr h="224082">
                <a:tc>
                  <a:txBody>
                    <a:bodyPr/>
                    <a:lstStyle/>
                    <a:p>
                      <a:pPr marL="72000" marR="0" lvl="0" indent="0" algn="l" defTabSz="816314" rtl="0" eaLnBrk="1" fontAlgn="b" latinLnBrk="0" hangingPunct="1">
                        <a:lnSpc>
                          <a:spcPct val="100000"/>
                        </a:lnSpc>
                        <a:spcBef>
                          <a:spcPts val="0"/>
                        </a:spcBef>
                        <a:spcAft>
                          <a:spcPts val="0"/>
                        </a:spcAft>
                        <a:buClrTx/>
                        <a:buSzTx/>
                        <a:buFontTx/>
                        <a:buNone/>
                        <a:tabLst/>
                        <a:defRPr/>
                      </a:pPr>
                      <a:r>
                        <a:rPr lang="sv-SE" sz="800" i="1" u="none" strike="noStrike" dirty="0">
                          <a:effectLst/>
                        </a:rPr>
                        <a:t>Varav utländska**</a:t>
                      </a:r>
                      <a:endParaRPr lang="sv-SE" sz="800" b="0" i="1" u="none" strike="noStrike" dirty="0">
                        <a:solidFill>
                          <a:srgbClr val="000000"/>
                        </a:solidFill>
                        <a:effectLst/>
                        <a:latin typeface="+mn-lt"/>
                      </a:endParaRPr>
                    </a:p>
                  </a:txBody>
                  <a:tcPr marL="9525" marR="9525" marT="9525" marB="0" anchor="ctr"/>
                </a:tc>
                <a:tc>
                  <a:txBody>
                    <a:bodyPr/>
                    <a:lstStyle/>
                    <a:p>
                      <a:pPr algn="ctr" fontAlgn="ctr"/>
                      <a:r>
                        <a:rPr lang="sv-SE" sz="800" b="0" i="1" u="none" strike="noStrike">
                          <a:solidFill>
                            <a:srgbClr val="000000"/>
                          </a:solidFill>
                          <a:effectLst/>
                          <a:latin typeface="Futura Std Book" panose="020B0502020204020303"/>
                        </a:rPr>
                        <a:t>12 </a:t>
                      </a:r>
                    </a:p>
                  </a:txBody>
                  <a:tcPr marL="9525" marR="9525" marT="9525" marB="0" anchor="ctr"/>
                </a:tc>
                <a:tc>
                  <a:txBody>
                    <a:bodyPr/>
                    <a:lstStyle/>
                    <a:p>
                      <a:pPr algn="ctr" fontAlgn="ctr"/>
                      <a:r>
                        <a:rPr lang="sv-SE" sz="800" b="0" i="1" u="none" strike="noStrike">
                          <a:solidFill>
                            <a:srgbClr val="000000"/>
                          </a:solidFill>
                          <a:effectLst/>
                          <a:latin typeface="Futura Std Book" panose="020B0502020204020303"/>
                        </a:rPr>
                        <a:t>81 </a:t>
                      </a:r>
                    </a:p>
                  </a:txBody>
                  <a:tcPr marL="9525" marR="9525" marT="9525" marB="0" anchor="ctr"/>
                </a:tc>
                <a:tc>
                  <a:txBody>
                    <a:bodyPr/>
                    <a:lstStyle/>
                    <a:p>
                      <a:pPr algn="ctr" fontAlgn="ctr"/>
                      <a:r>
                        <a:rPr lang="sv-SE" sz="800" b="0" i="1" u="none" strike="noStrike">
                          <a:solidFill>
                            <a:srgbClr val="000000"/>
                          </a:solidFill>
                          <a:effectLst/>
                          <a:latin typeface="Futura Std Book" panose="020B0502020204020303"/>
                        </a:rPr>
                        <a:t>-52 </a:t>
                      </a:r>
                    </a:p>
                  </a:txBody>
                  <a:tcPr marL="9525" marR="9525" marT="9525" marB="0" anchor="ctr"/>
                </a:tc>
                <a:tc>
                  <a:txBody>
                    <a:bodyPr/>
                    <a:lstStyle/>
                    <a:p>
                      <a:pPr algn="ctr" fontAlgn="ctr"/>
                      <a:r>
                        <a:rPr lang="sv-SE" sz="800" b="0" i="1" u="none" strike="noStrike">
                          <a:solidFill>
                            <a:srgbClr val="000000"/>
                          </a:solidFill>
                          <a:effectLst/>
                          <a:latin typeface="Futura Std Book" panose="020B0502020204020303"/>
                        </a:rPr>
                        <a:t>57 </a:t>
                      </a:r>
                    </a:p>
                  </a:txBody>
                  <a:tcPr marL="9525" marR="9525" marT="9525" marB="0" anchor="ctr"/>
                </a:tc>
                <a:tc>
                  <a:txBody>
                    <a:bodyPr/>
                    <a:lstStyle/>
                    <a:p>
                      <a:pPr algn="ctr" fontAlgn="ctr"/>
                      <a:r>
                        <a:rPr lang="sv-SE" sz="800" b="0" i="1" u="none" strike="noStrike">
                          <a:solidFill>
                            <a:srgbClr val="000000"/>
                          </a:solidFill>
                          <a:effectLst/>
                          <a:latin typeface="Futura Std Book" panose="020B0502020204020303"/>
                        </a:rPr>
                        <a:t>51 </a:t>
                      </a:r>
                    </a:p>
                  </a:txBody>
                  <a:tcPr marL="9525" marR="9525" marT="9525" marB="0" anchor="ctr"/>
                </a:tc>
                <a:extLst>
                  <a:ext uri="{0D108BD9-81ED-4DB2-BD59-A6C34878D82A}">
                    <a16:rowId xmlns:a16="http://schemas.microsoft.com/office/drawing/2014/main" val="3310822137"/>
                  </a:ext>
                </a:extLst>
              </a:tr>
              <a:tr h="224082">
                <a:tc>
                  <a:txBody>
                    <a:bodyPr/>
                    <a:lstStyle/>
                    <a:p>
                      <a:pPr marL="72000" algn="l" fontAlgn="b"/>
                      <a:r>
                        <a:rPr lang="sv-SE" sz="800" b="1" u="none" strike="noStrike" dirty="0">
                          <a:effectLst/>
                        </a:rPr>
                        <a:t>Norrköpings kommun</a:t>
                      </a:r>
                      <a:endParaRPr lang="sv-SE" sz="800" b="1" i="0" u="none" strike="noStrike" dirty="0">
                        <a:solidFill>
                          <a:srgbClr val="000000"/>
                        </a:solidFill>
                        <a:effectLst/>
                        <a:latin typeface="+mn-lt"/>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80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48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3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516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37 </a:t>
                      </a:r>
                    </a:p>
                  </a:txBody>
                  <a:tcPr marL="9525" marR="9525" marT="9525" marB="0" anchor="ctr"/>
                </a:tc>
                <a:extLst>
                  <a:ext uri="{0D108BD9-81ED-4DB2-BD59-A6C34878D82A}">
                    <a16:rowId xmlns:a16="http://schemas.microsoft.com/office/drawing/2014/main" val="1118677690"/>
                  </a:ext>
                </a:extLst>
              </a:tr>
              <a:tr h="224082">
                <a:tc>
                  <a:txBody>
                    <a:bodyPr/>
                    <a:lstStyle/>
                    <a:p>
                      <a:pPr marL="72000" marR="0" lvl="0" indent="0" algn="l" defTabSz="816314" rtl="0" eaLnBrk="1" fontAlgn="b" latinLnBrk="0" hangingPunct="1">
                        <a:lnSpc>
                          <a:spcPct val="100000"/>
                        </a:lnSpc>
                        <a:spcBef>
                          <a:spcPts val="0"/>
                        </a:spcBef>
                        <a:spcAft>
                          <a:spcPts val="0"/>
                        </a:spcAft>
                        <a:buClrTx/>
                        <a:buSzTx/>
                        <a:buFontTx/>
                        <a:buNone/>
                        <a:tabLst/>
                        <a:defRPr/>
                      </a:pPr>
                      <a:r>
                        <a:rPr lang="sv-SE" sz="800" i="1" u="none" strike="noStrike" dirty="0">
                          <a:effectLst/>
                        </a:rPr>
                        <a:t>Varav utländska**</a:t>
                      </a:r>
                      <a:endParaRPr lang="sv-SE" sz="800" b="0" i="1" u="none" strike="noStrike" dirty="0">
                        <a:solidFill>
                          <a:srgbClr val="000000"/>
                        </a:solidFill>
                        <a:effectLst/>
                        <a:latin typeface="+mn-lt"/>
                      </a:endParaRPr>
                    </a:p>
                  </a:txBody>
                  <a:tcPr marL="9525" marR="9525" marT="9525" marB="0" anchor="ctr"/>
                </a:tc>
                <a:tc>
                  <a:txBody>
                    <a:bodyPr/>
                    <a:lstStyle/>
                    <a:p>
                      <a:pPr algn="ctr" fontAlgn="ctr"/>
                      <a:r>
                        <a:rPr lang="sv-SE" sz="800" b="0" i="1" u="none" strike="noStrike">
                          <a:solidFill>
                            <a:srgbClr val="000000"/>
                          </a:solidFill>
                          <a:effectLst/>
                          <a:latin typeface="Futura Std Book" panose="020B0502020204020303"/>
                        </a:rPr>
                        <a:t>8 </a:t>
                      </a:r>
                    </a:p>
                  </a:txBody>
                  <a:tcPr marL="9525" marR="9525" marT="9525" marB="0" anchor="ctr"/>
                </a:tc>
                <a:tc>
                  <a:txBody>
                    <a:bodyPr/>
                    <a:lstStyle/>
                    <a:p>
                      <a:pPr algn="ctr" fontAlgn="ctr"/>
                      <a:r>
                        <a:rPr lang="sv-SE" sz="800" b="0" i="1" u="none" strike="noStrike">
                          <a:solidFill>
                            <a:srgbClr val="000000"/>
                          </a:solidFill>
                          <a:effectLst/>
                          <a:latin typeface="Futura Std Book" panose="020B0502020204020303"/>
                        </a:rPr>
                        <a:t>49 </a:t>
                      </a:r>
                    </a:p>
                  </a:txBody>
                  <a:tcPr marL="9525" marR="9525" marT="9525" marB="0" anchor="ctr"/>
                </a:tc>
                <a:tc>
                  <a:txBody>
                    <a:bodyPr/>
                    <a:lstStyle/>
                    <a:p>
                      <a:pPr algn="ctr" fontAlgn="ctr"/>
                      <a:r>
                        <a:rPr lang="sv-SE" sz="800" b="0" i="1" u="none" strike="noStrike">
                          <a:solidFill>
                            <a:srgbClr val="000000"/>
                          </a:solidFill>
                          <a:effectLst/>
                          <a:latin typeface="Futura Std Book" panose="020B0502020204020303"/>
                        </a:rPr>
                        <a:t>-23 </a:t>
                      </a:r>
                    </a:p>
                  </a:txBody>
                  <a:tcPr marL="9525" marR="9525" marT="9525" marB="0" anchor="ctr"/>
                </a:tc>
                <a:tc>
                  <a:txBody>
                    <a:bodyPr/>
                    <a:lstStyle/>
                    <a:p>
                      <a:pPr algn="ctr" fontAlgn="ctr"/>
                      <a:r>
                        <a:rPr lang="sv-SE" sz="800" b="0" i="1" u="none" strike="noStrike">
                          <a:solidFill>
                            <a:srgbClr val="000000"/>
                          </a:solidFill>
                          <a:effectLst/>
                          <a:latin typeface="Futura Std Book" panose="020B0502020204020303"/>
                        </a:rPr>
                        <a:t>46 </a:t>
                      </a:r>
                    </a:p>
                  </a:txBody>
                  <a:tcPr marL="9525" marR="9525" marT="9525" marB="0" anchor="ctr"/>
                </a:tc>
                <a:tc>
                  <a:txBody>
                    <a:bodyPr/>
                    <a:lstStyle/>
                    <a:p>
                      <a:pPr algn="ctr" fontAlgn="ctr"/>
                      <a:r>
                        <a:rPr lang="sv-SE" sz="800" b="0" i="1" u="none" strike="noStrike" dirty="0">
                          <a:solidFill>
                            <a:srgbClr val="000000"/>
                          </a:solidFill>
                          <a:effectLst/>
                          <a:latin typeface="Futura Std Book" panose="020B0502020204020303"/>
                        </a:rPr>
                        <a:t>101 </a:t>
                      </a:r>
                    </a:p>
                  </a:txBody>
                  <a:tcPr marL="9525" marR="9525" marT="9525" marB="0" anchor="ctr"/>
                </a:tc>
                <a:extLst>
                  <a:ext uri="{0D108BD9-81ED-4DB2-BD59-A6C34878D82A}">
                    <a16:rowId xmlns:a16="http://schemas.microsoft.com/office/drawing/2014/main" val="2669079500"/>
                  </a:ext>
                </a:extLst>
              </a:tr>
            </a:tbl>
          </a:graphicData>
        </a:graphic>
      </p:graphicFrame>
      <p:sp>
        <p:nvSpPr>
          <p:cNvPr id="11" name="textruta 10">
            <a:extLst>
              <a:ext uri="{FF2B5EF4-FFF2-40B4-BE49-F238E27FC236}">
                <a16:creationId xmlns:a16="http://schemas.microsoft.com/office/drawing/2014/main" id="{1C0B3747-9F63-4960-B4A1-49AFE9FAAD89}"/>
              </a:ext>
            </a:extLst>
          </p:cNvPr>
          <p:cNvSpPr txBox="1"/>
          <p:nvPr/>
        </p:nvSpPr>
        <p:spPr>
          <a:xfrm>
            <a:off x="10336781" y="4949989"/>
            <a:ext cx="1256804" cy="276999"/>
          </a:xfrm>
          <a:prstGeom prst="rect">
            <a:avLst/>
          </a:prstGeom>
          <a:noFill/>
        </p:spPr>
        <p:txBody>
          <a:bodyPr wrap="square" rtlCol="0">
            <a:spAutoFit/>
          </a:bodyPr>
          <a:lstStyle/>
          <a:p>
            <a:r>
              <a:rPr lang="sv-SE" sz="600" dirty="0"/>
              <a:t>**För utländska gästnätter exklusive camping</a:t>
            </a:r>
          </a:p>
        </p:txBody>
      </p:sp>
      <p:graphicFrame>
        <p:nvGraphicFramePr>
          <p:cNvPr id="13" name="Diagram 7">
            <a:extLst>
              <a:ext uri="{FF2B5EF4-FFF2-40B4-BE49-F238E27FC236}">
                <a16:creationId xmlns:a16="http://schemas.microsoft.com/office/drawing/2014/main" id="{44417C41-F0D4-4321-9DAB-2784ABB8D898}"/>
              </a:ext>
            </a:extLst>
          </p:cNvPr>
          <p:cNvGraphicFramePr>
            <a:graphicFrameLocks/>
          </p:cNvGraphicFramePr>
          <p:nvPr>
            <p:extLst>
              <p:ext uri="{D42A27DB-BD31-4B8C-83A1-F6EECF244321}">
                <p14:modId xmlns:p14="http://schemas.microsoft.com/office/powerpoint/2010/main" val="4072751912"/>
              </p:ext>
            </p:extLst>
          </p:nvPr>
        </p:nvGraphicFramePr>
        <p:xfrm>
          <a:off x="737544" y="2164740"/>
          <a:ext cx="5982155" cy="35247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526358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bild 7" descr="En bild som visar gräs, utomhus, träd, himmel&#10;&#10;Automatiskt genererad beskrivning">
            <a:extLst>
              <a:ext uri="{FF2B5EF4-FFF2-40B4-BE49-F238E27FC236}">
                <a16:creationId xmlns:a16="http://schemas.microsoft.com/office/drawing/2014/main" id="{0F009CE9-2EEE-48B3-A060-4D4DD39D9BA0}"/>
              </a:ext>
            </a:extLst>
          </p:cNvPr>
          <p:cNvPicPr>
            <a:picLocks noGrp="1" noChangeAspect="1"/>
          </p:cNvPicPr>
          <p:nvPr>
            <p:ph type="pic" sz="quarter" idx="13"/>
          </p:nvPr>
        </p:nvPicPr>
        <p:blipFill>
          <a:blip r:embed="rId2"/>
          <a:srcRect t="2400" b="2400"/>
          <a:stretch>
            <a:fillRect/>
          </a:stretch>
        </p:blipFill>
        <p:spPr/>
      </p:pic>
      <p:sp>
        <p:nvSpPr>
          <p:cNvPr id="10" name="Platshållare för text 9">
            <a:extLst>
              <a:ext uri="{FF2B5EF4-FFF2-40B4-BE49-F238E27FC236}">
                <a16:creationId xmlns:a16="http://schemas.microsoft.com/office/drawing/2014/main" id="{AC9C0946-E34D-464B-BFCB-685A8FB42E9F}"/>
              </a:ext>
            </a:extLst>
          </p:cNvPr>
          <p:cNvSpPr>
            <a:spLocks noGrp="1"/>
          </p:cNvSpPr>
          <p:nvPr>
            <p:ph type="body" sz="quarter" idx="14"/>
          </p:nvPr>
        </p:nvSpPr>
        <p:spPr/>
        <p:txBody>
          <a:bodyPr/>
          <a:lstStyle/>
          <a:p>
            <a:endParaRPr lang="sv-SE"/>
          </a:p>
        </p:txBody>
      </p:sp>
      <p:graphicFrame>
        <p:nvGraphicFramePr>
          <p:cNvPr id="7" name="Platshållare för innehåll 4">
            <a:extLst>
              <a:ext uri="{FF2B5EF4-FFF2-40B4-BE49-F238E27FC236}">
                <a16:creationId xmlns:a16="http://schemas.microsoft.com/office/drawing/2014/main" id="{96BD87F6-1AD8-4F7C-BEB4-6F325166DF73}"/>
              </a:ext>
            </a:extLst>
          </p:cNvPr>
          <p:cNvGraphicFramePr>
            <a:graphicFrameLocks/>
          </p:cNvGraphicFramePr>
          <p:nvPr>
            <p:extLst>
              <p:ext uri="{D42A27DB-BD31-4B8C-83A1-F6EECF244321}">
                <p14:modId xmlns:p14="http://schemas.microsoft.com/office/powerpoint/2010/main" val="3882498809"/>
              </p:ext>
            </p:extLst>
          </p:nvPr>
        </p:nvGraphicFramePr>
        <p:xfrm>
          <a:off x="6167439" y="106615"/>
          <a:ext cx="5687122" cy="6418013"/>
        </p:xfrm>
        <a:graphic>
          <a:graphicData uri="http://schemas.openxmlformats.org/drawingml/2006/table">
            <a:tbl>
              <a:tblPr firstRow="1" bandRow="1">
                <a:tableStyleId>{5C22544A-7EE6-4342-B048-85BDC9FD1C3A}</a:tableStyleId>
              </a:tblPr>
              <a:tblGrid>
                <a:gridCol w="1225324">
                  <a:extLst>
                    <a:ext uri="{9D8B030D-6E8A-4147-A177-3AD203B41FA5}">
                      <a16:colId xmlns:a16="http://schemas.microsoft.com/office/drawing/2014/main" val="452260278"/>
                    </a:ext>
                  </a:extLst>
                </a:gridCol>
                <a:gridCol w="962031">
                  <a:extLst>
                    <a:ext uri="{9D8B030D-6E8A-4147-A177-3AD203B41FA5}">
                      <a16:colId xmlns:a16="http://schemas.microsoft.com/office/drawing/2014/main" val="1889858293"/>
                    </a:ext>
                  </a:extLst>
                </a:gridCol>
                <a:gridCol w="1266363">
                  <a:extLst>
                    <a:ext uri="{9D8B030D-6E8A-4147-A177-3AD203B41FA5}">
                      <a16:colId xmlns:a16="http://schemas.microsoft.com/office/drawing/2014/main" val="1671515360"/>
                    </a:ext>
                  </a:extLst>
                </a:gridCol>
                <a:gridCol w="1151346">
                  <a:extLst>
                    <a:ext uri="{9D8B030D-6E8A-4147-A177-3AD203B41FA5}">
                      <a16:colId xmlns:a16="http://schemas.microsoft.com/office/drawing/2014/main" val="2818758293"/>
                    </a:ext>
                  </a:extLst>
                </a:gridCol>
                <a:gridCol w="1082058">
                  <a:extLst>
                    <a:ext uri="{9D8B030D-6E8A-4147-A177-3AD203B41FA5}">
                      <a16:colId xmlns:a16="http://schemas.microsoft.com/office/drawing/2014/main" val="1452816917"/>
                    </a:ext>
                  </a:extLst>
                </a:gridCol>
              </a:tblGrid>
              <a:tr h="417004">
                <a:tc>
                  <a:txBody>
                    <a:bodyPr/>
                    <a:lstStyle/>
                    <a:p>
                      <a:pPr algn="ctr"/>
                      <a:endParaRPr lang="sv-SE"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gridSpan="2">
                  <a:txBody>
                    <a:bodyPr/>
                    <a:lstStyle/>
                    <a:p>
                      <a:pPr algn="ctr"/>
                      <a:r>
                        <a:rPr lang="sv-SE" sz="1000" dirty="0"/>
                        <a:t>Nyregistrerade företag</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38100" cmpd="sng">
                      <a:noFill/>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00" dirty="0"/>
                        <a:t>Företagskonkurser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100129660"/>
                  </a:ext>
                </a:extLst>
              </a:tr>
              <a:tr h="417004">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Antal</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a:solidFill>
                            <a:schemeClr val="bg1"/>
                          </a:solidFill>
                        </a:rPr>
                        <a:t>Förändring (%)</a:t>
                      </a: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a:solidFill>
                            <a:schemeClr val="bg1"/>
                          </a:solidFill>
                        </a:rPr>
                        <a:t>Antal</a:t>
                      </a: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a:solidFill>
                            <a:schemeClr val="bg1"/>
                          </a:solidFill>
                        </a:rPr>
                        <a:t>Förändring (%)</a:t>
                      </a:r>
                      <a:endParaRPr lang="sv-SE"/>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2696100177"/>
                  </a:ext>
                </a:extLst>
              </a:tr>
              <a:tr h="417004">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dirty="0">
                          <a:solidFill>
                            <a:srgbClr val="FFFFFF"/>
                          </a:solidFill>
                          <a:effectLst/>
                          <a:latin typeface="Futura Std Book" panose="020B0502020204020303" pitchFamily="34" charset="0"/>
                        </a:rPr>
                        <a:t>2022 kv1</a:t>
                      </a:r>
                    </a:p>
                  </a:txBody>
                  <a:tcPr marL="9525" marR="9525" marT="9525"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dirty="0">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dirty="0">
                          <a:solidFill>
                            <a:srgbClr val="FFFFFF"/>
                          </a:solidFill>
                          <a:effectLst/>
                          <a:latin typeface="Futura Std Book" panose="020B0502020204020303" pitchFamily="34" charset="0"/>
                        </a:rPr>
                        <a:t>2022 kv1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dirty="0">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3081617630"/>
                  </a:ext>
                </a:extLst>
              </a:tr>
              <a:tr h="364879">
                <a:tc>
                  <a:txBody>
                    <a:bodyPr/>
                    <a:lstStyle/>
                    <a:p>
                      <a:pPr algn="l" rtl="0" fontAlgn="ctr"/>
                      <a:r>
                        <a:rPr lang="sv-SE" sz="800" b="1" i="0" u="none" strike="noStrike" dirty="0">
                          <a:solidFill>
                            <a:srgbClr val="000000"/>
                          </a:solidFill>
                          <a:effectLst/>
                          <a:latin typeface="Futura Std Book" panose="020B0502020204020303" pitchFamily="34" charset="0"/>
                        </a:rPr>
                        <a:t>Östergötlands län</a:t>
                      </a:r>
                    </a:p>
                  </a:txBody>
                  <a:tcPr marL="108000" marR="9525" marT="9525" marB="0" anchor="ctr">
                    <a:lnL w="12700" cmpd="sng">
                      <a:noFill/>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704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-11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41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-21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extLst>
                  <a:ext uri="{0D108BD9-81ED-4DB2-BD59-A6C34878D82A}">
                    <a16:rowId xmlns:a16="http://schemas.microsoft.com/office/drawing/2014/main" val="3745687708"/>
                  </a:ext>
                </a:extLst>
              </a:tr>
              <a:tr h="369394">
                <a:tc>
                  <a:txBody>
                    <a:bodyPr/>
                    <a:lstStyle/>
                    <a:p>
                      <a:pPr algn="l" rtl="0" fontAlgn="ctr"/>
                      <a:r>
                        <a:rPr lang="sv-SE" sz="800" b="0" i="0" u="none" strike="noStrike" dirty="0">
                          <a:solidFill>
                            <a:srgbClr val="000000"/>
                          </a:solidFill>
                          <a:effectLst/>
                          <a:latin typeface="Futura Std Book" panose="020B0502020204020303" pitchFamily="34" charset="0"/>
                        </a:rPr>
                        <a:t>Boxholm</a:t>
                      </a:r>
                    </a:p>
                  </a:txBody>
                  <a:tcPr marL="108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2</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-60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a:t>
                      </a:r>
                    </a:p>
                  </a:txBody>
                  <a:tcPr marL="9525" marR="9525" marT="9525" marB="0" anchor="ctr"/>
                </a:tc>
                <a:tc>
                  <a:txBody>
                    <a:bodyPr/>
                    <a:lstStyle/>
                    <a:p>
                      <a:pPr algn="ctr" rtl="0"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293360832"/>
                  </a:ext>
                </a:extLst>
              </a:tr>
              <a:tr h="369394">
                <a:tc>
                  <a:txBody>
                    <a:bodyPr/>
                    <a:lstStyle/>
                    <a:p>
                      <a:pPr algn="l" rtl="0" fontAlgn="ctr"/>
                      <a:r>
                        <a:rPr lang="sv-SE" sz="800" b="0" i="0" u="none" strike="noStrike">
                          <a:solidFill>
                            <a:srgbClr val="000000"/>
                          </a:solidFill>
                          <a:effectLst/>
                          <a:latin typeface="Futura Std Book" panose="020B0502020204020303" pitchFamily="34" charset="0"/>
                        </a:rPr>
                        <a:t>Finspång</a:t>
                      </a:r>
                    </a:p>
                  </a:txBody>
                  <a:tcPr marL="108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25</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47</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a:t>
                      </a:r>
                    </a:p>
                  </a:txBody>
                  <a:tcPr marL="9525" marR="9525" marT="9525" marB="0" anchor="ctr"/>
                </a:tc>
                <a:extLst>
                  <a:ext uri="{0D108BD9-81ED-4DB2-BD59-A6C34878D82A}">
                    <a16:rowId xmlns:a16="http://schemas.microsoft.com/office/drawing/2014/main" val="1559525621"/>
                  </a:ext>
                </a:extLst>
              </a:tr>
              <a:tr h="369394">
                <a:tc>
                  <a:txBody>
                    <a:bodyPr/>
                    <a:lstStyle/>
                    <a:p>
                      <a:pPr algn="l" rtl="0" fontAlgn="ctr"/>
                      <a:r>
                        <a:rPr lang="sv-SE" sz="800" b="0" i="0" u="none" strike="noStrike">
                          <a:solidFill>
                            <a:srgbClr val="000000"/>
                          </a:solidFill>
                          <a:effectLst/>
                          <a:latin typeface="Futura Std Book" panose="020B0502020204020303" pitchFamily="34" charset="0"/>
                        </a:rPr>
                        <a:t>Kinda</a:t>
                      </a:r>
                    </a:p>
                  </a:txBody>
                  <a:tcPr marL="108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8</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rtl="0" fontAlgn="ctr"/>
                      <a:r>
                        <a:rPr lang="sv-SE" sz="800" b="0" i="0" u="none" strike="noStrike" dirty="0" err="1">
                          <a:solidFill>
                            <a:srgbClr val="000000"/>
                          </a:solidFill>
                          <a:effectLst/>
                          <a:latin typeface="+mn-lt"/>
                        </a:rPr>
                        <a:t>i.u</a:t>
                      </a:r>
                      <a:r>
                        <a:rPr lang="sv-SE" sz="800" b="0" i="0" u="none" strike="noStrike" dirty="0">
                          <a:solidFill>
                            <a:srgbClr val="000000"/>
                          </a:solidFill>
                          <a:effectLst/>
                          <a:latin typeface="+mn-lt"/>
                        </a:rPr>
                        <a:t>.</a:t>
                      </a:r>
                    </a:p>
                  </a:txBody>
                  <a:tcPr marL="9525" marR="9525" marT="9525" marB="0" anchor="ctr"/>
                </a:tc>
                <a:extLst>
                  <a:ext uri="{0D108BD9-81ED-4DB2-BD59-A6C34878D82A}">
                    <a16:rowId xmlns:a16="http://schemas.microsoft.com/office/drawing/2014/main" val="1947986397"/>
                  </a:ext>
                </a:extLst>
              </a:tr>
              <a:tr h="369394">
                <a:tc>
                  <a:txBody>
                    <a:bodyPr/>
                    <a:lstStyle/>
                    <a:p>
                      <a:pPr algn="l" rtl="0" fontAlgn="ctr"/>
                      <a:r>
                        <a:rPr lang="sv-SE" sz="800" b="0" i="0" u="none" strike="noStrike">
                          <a:solidFill>
                            <a:srgbClr val="000000"/>
                          </a:solidFill>
                          <a:effectLst/>
                          <a:latin typeface="Futura Std Book" panose="020B0502020204020303" pitchFamily="34" charset="0"/>
                        </a:rPr>
                        <a:t>Linköping</a:t>
                      </a:r>
                    </a:p>
                  </a:txBody>
                  <a:tcPr marL="108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248</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-19</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18</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6</a:t>
                      </a:r>
                    </a:p>
                  </a:txBody>
                  <a:tcPr marL="9525" marR="9525" marT="9525" marB="0" anchor="ctr"/>
                </a:tc>
                <a:extLst>
                  <a:ext uri="{0D108BD9-81ED-4DB2-BD59-A6C34878D82A}">
                    <a16:rowId xmlns:a16="http://schemas.microsoft.com/office/drawing/2014/main" val="2325918200"/>
                  </a:ext>
                </a:extLst>
              </a:tr>
              <a:tr h="369394">
                <a:tc>
                  <a:txBody>
                    <a:bodyPr/>
                    <a:lstStyle/>
                    <a:p>
                      <a:pPr algn="l" rtl="0" fontAlgn="ctr"/>
                      <a:r>
                        <a:rPr lang="sv-SE" sz="800" b="0" i="0" u="none" strike="noStrike">
                          <a:solidFill>
                            <a:srgbClr val="000000"/>
                          </a:solidFill>
                          <a:effectLst/>
                          <a:latin typeface="Futura Std Book" panose="020B0502020204020303" pitchFamily="34" charset="0"/>
                        </a:rPr>
                        <a:t>Mjölby</a:t>
                      </a:r>
                    </a:p>
                  </a:txBody>
                  <a:tcPr marL="108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28</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-42</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-50</a:t>
                      </a:r>
                    </a:p>
                  </a:txBody>
                  <a:tcPr marL="9525" marR="9525" marT="9525" marB="0" anchor="ctr"/>
                </a:tc>
                <a:extLst>
                  <a:ext uri="{0D108BD9-81ED-4DB2-BD59-A6C34878D82A}">
                    <a16:rowId xmlns:a16="http://schemas.microsoft.com/office/drawing/2014/main" val="3944598109"/>
                  </a:ext>
                </a:extLst>
              </a:tr>
              <a:tr h="369394">
                <a:tc>
                  <a:txBody>
                    <a:bodyPr/>
                    <a:lstStyle/>
                    <a:p>
                      <a:pPr algn="l" rtl="0" fontAlgn="ctr"/>
                      <a:r>
                        <a:rPr lang="sv-SE" sz="800" b="0" i="0" u="none" strike="noStrike">
                          <a:solidFill>
                            <a:srgbClr val="000000"/>
                          </a:solidFill>
                          <a:effectLst/>
                          <a:latin typeface="Futura Std Book" panose="020B0502020204020303" pitchFamily="34" charset="0"/>
                        </a:rPr>
                        <a:t>Motala</a:t>
                      </a:r>
                    </a:p>
                  </a:txBody>
                  <a:tcPr marL="108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51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-9</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33</a:t>
                      </a:r>
                    </a:p>
                  </a:txBody>
                  <a:tcPr marL="9525" marR="9525" marT="9525" marB="0" anchor="ctr"/>
                </a:tc>
                <a:extLst>
                  <a:ext uri="{0D108BD9-81ED-4DB2-BD59-A6C34878D82A}">
                    <a16:rowId xmlns:a16="http://schemas.microsoft.com/office/drawing/2014/main" val="3208508909"/>
                  </a:ext>
                </a:extLst>
              </a:tr>
              <a:tr h="369394">
                <a:tc>
                  <a:txBody>
                    <a:bodyPr/>
                    <a:lstStyle/>
                    <a:p>
                      <a:pPr algn="l" rtl="0" fontAlgn="ctr"/>
                      <a:r>
                        <a:rPr lang="sv-SE" sz="800" b="0" i="0" u="none" strike="noStrike">
                          <a:solidFill>
                            <a:srgbClr val="000000"/>
                          </a:solidFill>
                          <a:effectLst/>
                          <a:latin typeface="Futura Std Book" panose="020B0502020204020303" pitchFamily="34" charset="0"/>
                        </a:rPr>
                        <a:t>Norrköping</a:t>
                      </a:r>
                    </a:p>
                  </a:txBody>
                  <a:tcPr marL="108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267</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6</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-30</a:t>
                      </a:r>
                    </a:p>
                  </a:txBody>
                  <a:tcPr marL="9525" marR="9525" marT="9525" marB="0" anchor="ctr"/>
                </a:tc>
                <a:extLst>
                  <a:ext uri="{0D108BD9-81ED-4DB2-BD59-A6C34878D82A}">
                    <a16:rowId xmlns:a16="http://schemas.microsoft.com/office/drawing/2014/main" val="1121273573"/>
                  </a:ext>
                </a:extLst>
              </a:tr>
              <a:tr h="369394">
                <a:tc>
                  <a:txBody>
                    <a:bodyPr/>
                    <a:lstStyle/>
                    <a:p>
                      <a:pPr algn="l" rtl="0" fontAlgn="ctr"/>
                      <a:r>
                        <a:rPr lang="sv-SE" sz="800" b="0" i="0" u="none" strike="noStrike">
                          <a:solidFill>
                            <a:srgbClr val="000000"/>
                          </a:solidFill>
                          <a:effectLst/>
                          <a:latin typeface="Futura Std Book" panose="020B0502020204020303" pitchFamily="34" charset="0"/>
                        </a:rPr>
                        <a:t>Söderköping</a:t>
                      </a:r>
                    </a:p>
                  </a:txBody>
                  <a:tcPr marL="108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26</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-33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rtl="0" fontAlgn="ctr"/>
                      <a:r>
                        <a:rPr lang="sv-SE" sz="800" b="0" i="0" u="none" strike="noStrike" dirty="0" err="1">
                          <a:solidFill>
                            <a:srgbClr val="000000"/>
                          </a:solidFill>
                          <a:effectLst/>
                          <a:latin typeface="+mn-lt"/>
                        </a:rPr>
                        <a:t>i.u</a:t>
                      </a:r>
                      <a:r>
                        <a:rPr lang="sv-SE" sz="800" b="0" i="0" u="none" strike="noStrike" dirty="0">
                          <a:solidFill>
                            <a:srgbClr val="000000"/>
                          </a:solidFill>
                          <a:effectLst/>
                          <a:latin typeface="+mn-lt"/>
                        </a:rPr>
                        <a:t>.</a:t>
                      </a:r>
                    </a:p>
                  </a:txBody>
                  <a:tcPr marL="9525" marR="9525" marT="9525" marB="0" anchor="ctr"/>
                </a:tc>
                <a:extLst>
                  <a:ext uri="{0D108BD9-81ED-4DB2-BD59-A6C34878D82A}">
                    <a16:rowId xmlns:a16="http://schemas.microsoft.com/office/drawing/2014/main" val="1084239425"/>
                  </a:ext>
                </a:extLst>
              </a:tr>
              <a:tr h="369394">
                <a:tc>
                  <a:txBody>
                    <a:bodyPr/>
                    <a:lstStyle/>
                    <a:p>
                      <a:pPr algn="l" rtl="0" fontAlgn="ctr"/>
                      <a:r>
                        <a:rPr lang="sv-SE" sz="800" b="0" i="0" u="none" strike="noStrike">
                          <a:solidFill>
                            <a:srgbClr val="000000"/>
                          </a:solidFill>
                          <a:effectLst/>
                          <a:latin typeface="Futura Std Book" panose="020B0502020204020303" pitchFamily="34" charset="0"/>
                        </a:rPr>
                        <a:t>Vadstena</a:t>
                      </a:r>
                    </a:p>
                  </a:txBody>
                  <a:tcPr marL="108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15</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25</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rtl="0"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2047465816"/>
                  </a:ext>
                </a:extLst>
              </a:tr>
              <a:tr h="369394">
                <a:tc>
                  <a:txBody>
                    <a:bodyPr/>
                    <a:lstStyle/>
                    <a:p>
                      <a:pPr algn="l" rtl="0" fontAlgn="ctr"/>
                      <a:r>
                        <a:rPr lang="sv-SE" sz="800" b="0" i="0" u="none" strike="noStrike">
                          <a:solidFill>
                            <a:srgbClr val="000000"/>
                          </a:solidFill>
                          <a:effectLst/>
                          <a:latin typeface="Futura Std Book" panose="020B0502020204020303" pitchFamily="34" charset="0"/>
                        </a:rPr>
                        <a:t>Valdemarsvik</a:t>
                      </a:r>
                    </a:p>
                  </a:txBody>
                  <a:tcPr marL="108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8</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a:t>
                      </a:r>
                    </a:p>
                  </a:txBody>
                  <a:tcPr marL="9525" marR="9525" marT="9525" marB="0" anchor="ctr"/>
                </a:tc>
                <a:tc>
                  <a:txBody>
                    <a:bodyPr/>
                    <a:lstStyle/>
                    <a:p>
                      <a:pPr algn="ctr" rtl="0"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4226078857"/>
                  </a:ext>
                </a:extLst>
              </a:tr>
              <a:tr h="369394">
                <a:tc>
                  <a:txBody>
                    <a:bodyPr/>
                    <a:lstStyle/>
                    <a:p>
                      <a:pPr algn="l" rtl="0" fontAlgn="ctr"/>
                      <a:r>
                        <a:rPr lang="sv-SE" sz="800" b="0" i="0" u="none" strike="noStrike">
                          <a:solidFill>
                            <a:srgbClr val="000000"/>
                          </a:solidFill>
                          <a:effectLst/>
                          <a:latin typeface="Futura Std Book" panose="020B0502020204020303" pitchFamily="34" charset="0"/>
                        </a:rPr>
                        <a:t>Ydre</a:t>
                      </a:r>
                    </a:p>
                  </a:txBody>
                  <a:tcPr marL="108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2</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-67</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rtl="0"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2443966492"/>
                  </a:ext>
                </a:extLst>
              </a:tr>
              <a:tr h="369394">
                <a:tc>
                  <a:txBody>
                    <a:bodyPr/>
                    <a:lstStyle/>
                    <a:p>
                      <a:pPr algn="l" rtl="0" fontAlgn="ctr"/>
                      <a:r>
                        <a:rPr lang="sv-SE" sz="800" b="0" i="0" u="none" strike="noStrike">
                          <a:solidFill>
                            <a:srgbClr val="000000"/>
                          </a:solidFill>
                          <a:effectLst/>
                          <a:latin typeface="Futura Std Book" panose="020B0502020204020303" pitchFamily="34" charset="0"/>
                        </a:rPr>
                        <a:t>Åtvidaberg</a:t>
                      </a:r>
                    </a:p>
                  </a:txBody>
                  <a:tcPr marL="108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-50</a:t>
                      </a:r>
                    </a:p>
                  </a:txBody>
                  <a:tcPr marL="9525" marR="9525" marT="9525" marB="0" anchor="ctr"/>
                </a:tc>
                <a:extLst>
                  <a:ext uri="{0D108BD9-81ED-4DB2-BD59-A6C34878D82A}">
                    <a16:rowId xmlns:a16="http://schemas.microsoft.com/office/drawing/2014/main" val="3055248050"/>
                  </a:ext>
                </a:extLst>
              </a:tr>
              <a:tr h="369394">
                <a:tc>
                  <a:txBody>
                    <a:bodyPr/>
                    <a:lstStyle/>
                    <a:p>
                      <a:pPr algn="l" rtl="0" fontAlgn="ctr"/>
                      <a:r>
                        <a:rPr lang="sv-SE" sz="800" b="0" i="0" u="none" strike="noStrike">
                          <a:solidFill>
                            <a:srgbClr val="000000"/>
                          </a:solidFill>
                          <a:effectLst/>
                          <a:latin typeface="Futura Std Book" panose="020B0502020204020303" pitchFamily="34" charset="0"/>
                        </a:rPr>
                        <a:t>Ödeshög</a:t>
                      </a:r>
                    </a:p>
                  </a:txBody>
                  <a:tcPr marL="108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6</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-33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rtl="0" fontAlgn="ctr"/>
                      <a:r>
                        <a:rPr lang="sv-SE" sz="800" b="0" i="0" u="none" strike="noStrike" dirty="0">
                          <a:solidFill>
                            <a:srgbClr val="000000"/>
                          </a:solidFill>
                          <a:effectLst/>
                          <a:latin typeface="Futura Std Book" panose="020B0502020204020303"/>
                        </a:rPr>
                        <a:t>-100</a:t>
                      </a:r>
                    </a:p>
                  </a:txBody>
                  <a:tcPr marL="9525" marR="9525" marT="9525" marB="0" anchor="ctr"/>
                </a:tc>
                <a:extLst>
                  <a:ext uri="{0D108BD9-81ED-4DB2-BD59-A6C34878D82A}">
                    <a16:rowId xmlns:a16="http://schemas.microsoft.com/office/drawing/2014/main" val="2884210164"/>
                  </a:ext>
                </a:extLst>
              </a:tr>
            </a:tbl>
          </a:graphicData>
        </a:graphic>
      </p:graphicFrame>
      <p:sp>
        <p:nvSpPr>
          <p:cNvPr id="5" name="textruta 4">
            <a:extLst>
              <a:ext uri="{FF2B5EF4-FFF2-40B4-BE49-F238E27FC236}">
                <a16:creationId xmlns:a16="http://schemas.microsoft.com/office/drawing/2014/main" id="{72DCB36B-58AC-4779-9F36-3C63293350E2}"/>
              </a:ext>
            </a:extLst>
          </p:cNvPr>
          <p:cNvSpPr txBox="1"/>
          <p:nvPr/>
        </p:nvSpPr>
        <p:spPr>
          <a:xfrm>
            <a:off x="6096000" y="6630824"/>
            <a:ext cx="1156086" cy="246221"/>
          </a:xfrm>
          <a:prstGeom prst="rect">
            <a:avLst/>
          </a:prstGeom>
          <a:noFill/>
        </p:spPr>
        <p:txBody>
          <a:bodyPr wrap="none" rtlCol="0">
            <a:spAutoFit/>
          </a:bodyPr>
          <a:lstStyle/>
          <a:p>
            <a:r>
              <a:rPr lang="sv-SE" sz="800" dirty="0"/>
              <a:t>Källa: Bolagsverket</a:t>
            </a:r>
            <a:r>
              <a:rPr lang="sv-SE" sz="1000" dirty="0"/>
              <a:t> </a:t>
            </a:r>
          </a:p>
        </p:txBody>
      </p:sp>
      <p:sp>
        <p:nvSpPr>
          <p:cNvPr id="13" name="Rubrik 8">
            <a:extLst>
              <a:ext uri="{FF2B5EF4-FFF2-40B4-BE49-F238E27FC236}">
                <a16:creationId xmlns:a16="http://schemas.microsoft.com/office/drawing/2014/main" id="{9D3FD2DD-A64C-48E3-94AC-F5DD0CB1FD44}"/>
              </a:ext>
            </a:extLst>
          </p:cNvPr>
          <p:cNvSpPr txBox="1">
            <a:spLocks/>
          </p:cNvSpPr>
          <p:nvPr/>
        </p:nvSpPr>
        <p:spPr>
          <a:xfrm>
            <a:off x="730249" y="342899"/>
            <a:ext cx="4951380" cy="891049"/>
          </a:xfrm>
          <a:prstGeom prst="rect">
            <a:avLst/>
          </a:prstGeom>
        </p:spPr>
        <p:txBody>
          <a:bodyPr vert="horz" lIns="0" tIns="0" rIns="0" bIns="0" rtlCol="0" anchor="b" anchorCtr="0">
            <a:noAutofit/>
          </a:bodyPr>
          <a:lst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a:lstStyle>
          <a:p>
            <a:r>
              <a:rPr lang="sv-SE" dirty="0"/>
              <a:t>Företagande</a:t>
            </a:r>
            <a:br>
              <a:rPr lang="sv-SE" dirty="0"/>
            </a:br>
            <a:r>
              <a:rPr lang="sv-SE" sz="2400" b="0" dirty="0"/>
              <a:t>Kommunerna i Östergötlands län</a:t>
            </a:r>
            <a:endParaRPr lang="sv-SE" b="0" dirty="0"/>
          </a:p>
        </p:txBody>
      </p:sp>
    </p:spTree>
    <p:extLst>
      <p:ext uri="{BB962C8B-B14F-4D97-AF65-F5344CB8AC3E}">
        <p14:creationId xmlns:p14="http://schemas.microsoft.com/office/powerpoint/2010/main" val="2894491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latshållare för bild 9" descr="En bild som visar gräs, utomhus, träd, himmel&#10;&#10;Automatiskt genererad beskrivning">
            <a:extLst>
              <a:ext uri="{FF2B5EF4-FFF2-40B4-BE49-F238E27FC236}">
                <a16:creationId xmlns:a16="http://schemas.microsoft.com/office/drawing/2014/main" id="{5FC7AF7E-2BBF-4363-AEC7-281A0D78D969}"/>
              </a:ext>
            </a:extLst>
          </p:cNvPr>
          <p:cNvPicPr>
            <a:picLocks noGrp="1" noChangeAspect="1"/>
          </p:cNvPicPr>
          <p:nvPr>
            <p:ph type="pic" sz="quarter" idx="13"/>
          </p:nvPr>
        </p:nvPicPr>
        <p:blipFill>
          <a:blip r:embed="rId2"/>
          <a:srcRect t="2400" b="2400"/>
          <a:stretch>
            <a:fillRect/>
          </a:stretch>
        </p:blipFill>
        <p:spPr/>
      </p:pic>
      <p:sp>
        <p:nvSpPr>
          <p:cNvPr id="4" name="Platshållare för text 3">
            <a:extLst>
              <a:ext uri="{FF2B5EF4-FFF2-40B4-BE49-F238E27FC236}">
                <a16:creationId xmlns:a16="http://schemas.microsoft.com/office/drawing/2014/main" id="{E9DD0867-1633-4F46-A8B2-F40674BD8C12}"/>
              </a:ext>
            </a:extLst>
          </p:cNvPr>
          <p:cNvSpPr>
            <a:spLocks noGrp="1"/>
          </p:cNvSpPr>
          <p:nvPr>
            <p:ph type="body" sz="quarter" idx="14"/>
          </p:nvPr>
        </p:nvSpPr>
        <p:spPr>
          <a:xfrm>
            <a:off x="337439" y="6152489"/>
            <a:ext cx="1544400" cy="379113"/>
          </a:xfrm>
        </p:spPr>
        <p:txBody>
          <a:bodyPr/>
          <a:lstStyle/>
          <a:p>
            <a:endParaRPr lang="sv-SE" dirty="0"/>
          </a:p>
        </p:txBody>
      </p:sp>
      <p:sp>
        <p:nvSpPr>
          <p:cNvPr id="5" name="Rubrik 8">
            <a:extLst>
              <a:ext uri="{FF2B5EF4-FFF2-40B4-BE49-F238E27FC236}">
                <a16:creationId xmlns:a16="http://schemas.microsoft.com/office/drawing/2014/main" id="{D450BD93-E911-4346-BCD8-882EA52463A6}"/>
              </a:ext>
            </a:extLst>
          </p:cNvPr>
          <p:cNvSpPr txBox="1">
            <a:spLocks/>
          </p:cNvSpPr>
          <p:nvPr/>
        </p:nvSpPr>
        <p:spPr>
          <a:xfrm>
            <a:off x="730249" y="342899"/>
            <a:ext cx="4951380" cy="891049"/>
          </a:xfrm>
          <a:prstGeom prst="rect">
            <a:avLst/>
          </a:prstGeom>
        </p:spPr>
        <p:txBody>
          <a:bodyPr vert="horz" lIns="0" tIns="0" rIns="0" bIns="0" rtlCol="0" anchor="b" anchorCtr="0">
            <a:noAutofit/>
          </a:bodyPr>
          <a:lst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a:lstStyle>
          <a:p>
            <a:r>
              <a:rPr lang="sv-SE" dirty="0"/>
              <a:t>Arbetsmarknad</a:t>
            </a:r>
            <a:br>
              <a:rPr lang="sv-SE" dirty="0"/>
            </a:br>
            <a:r>
              <a:rPr lang="sv-SE" sz="2400" b="0" dirty="0"/>
              <a:t>Kommunerna </a:t>
            </a:r>
            <a:r>
              <a:rPr lang="sv-SE" sz="2400" b="0"/>
              <a:t>i Östergötlands </a:t>
            </a:r>
            <a:r>
              <a:rPr lang="sv-SE" sz="2400" b="0" dirty="0"/>
              <a:t>län</a:t>
            </a:r>
            <a:endParaRPr lang="sv-SE" b="0" dirty="0"/>
          </a:p>
        </p:txBody>
      </p:sp>
      <p:graphicFrame>
        <p:nvGraphicFramePr>
          <p:cNvPr id="8" name="Platshållare för innehåll 4">
            <a:extLst>
              <a:ext uri="{FF2B5EF4-FFF2-40B4-BE49-F238E27FC236}">
                <a16:creationId xmlns:a16="http://schemas.microsoft.com/office/drawing/2014/main" id="{61796D54-99B8-4B20-8E6B-0015D01EE6ED}"/>
              </a:ext>
            </a:extLst>
          </p:cNvPr>
          <p:cNvGraphicFramePr>
            <a:graphicFrameLocks/>
          </p:cNvGraphicFramePr>
          <p:nvPr>
            <p:extLst>
              <p:ext uri="{D42A27DB-BD31-4B8C-83A1-F6EECF244321}">
                <p14:modId xmlns:p14="http://schemas.microsoft.com/office/powerpoint/2010/main" val="795273072"/>
              </p:ext>
            </p:extLst>
          </p:nvPr>
        </p:nvGraphicFramePr>
        <p:xfrm>
          <a:off x="6167438" y="106615"/>
          <a:ext cx="5689601" cy="6418013"/>
        </p:xfrm>
        <a:graphic>
          <a:graphicData uri="http://schemas.openxmlformats.org/drawingml/2006/table">
            <a:tbl>
              <a:tblPr firstRow="1" bandRow="1">
                <a:tableStyleId>{5C22544A-7EE6-4342-B048-85BDC9FD1C3A}</a:tableStyleId>
              </a:tblPr>
              <a:tblGrid>
                <a:gridCol w="1225858">
                  <a:extLst>
                    <a:ext uri="{9D8B030D-6E8A-4147-A177-3AD203B41FA5}">
                      <a16:colId xmlns:a16="http://schemas.microsoft.com/office/drawing/2014/main" val="452260278"/>
                    </a:ext>
                  </a:extLst>
                </a:gridCol>
                <a:gridCol w="962450">
                  <a:extLst>
                    <a:ext uri="{9D8B030D-6E8A-4147-A177-3AD203B41FA5}">
                      <a16:colId xmlns:a16="http://schemas.microsoft.com/office/drawing/2014/main" val="1889858293"/>
                    </a:ext>
                  </a:extLst>
                </a:gridCol>
                <a:gridCol w="1266915">
                  <a:extLst>
                    <a:ext uri="{9D8B030D-6E8A-4147-A177-3AD203B41FA5}">
                      <a16:colId xmlns:a16="http://schemas.microsoft.com/office/drawing/2014/main" val="1671515360"/>
                    </a:ext>
                  </a:extLst>
                </a:gridCol>
                <a:gridCol w="1106299">
                  <a:extLst>
                    <a:ext uri="{9D8B030D-6E8A-4147-A177-3AD203B41FA5}">
                      <a16:colId xmlns:a16="http://schemas.microsoft.com/office/drawing/2014/main" val="2818758293"/>
                    </a:ext>
                  </a:extLst>
                </a:gridCol>
                <a:gridCol w="1128079">
                  <a:extLst>
                    <a:ext uri="{9D8B030D-6E8A-4147-A177-3AD203B41FA5}">
                      <a16:colId xmlns:a16="http://schemas.microsoft.com/office/drawing/2014/main" val="1452816917"/>
                    </a:ext>
                  </a:extLst>
                </a:gridCol>
              </a:tblGrid>
              <a:tr h="417004">
                <a:tc>
                  <a:txBody>
                    <a:bodyPr/>
                    <a:lstStyle/>
                    <a:p>
                      <a:pPr algn="ctr"/>
                      <a:endParaRPr lang="sv-SE"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gridSpan="2">
                  <a:txBody>
                    <a:bodyPr/>
                    <a:lstStyle/>
                    <a:p>
                      <a:pPr algn="ctr"/>
                      <a:r>
                        <a:rPr lang="sv-SE" sz="1000" dirty="0"/>
                        <a:t>Nyanmälda platser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38100" cmpd="sng">
                      <a:noFill/>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00" dirty="0"/>
                        <a:t>Varslade personer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100129660"/>
                  </a:ext>
                </a:extLst>
              </a:tr>
              <a:tr h="417004">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Antal</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a:solidFill>
                            <a:schemeClr val="bg1"/>
                          </a:solidFill>
                        </a:rPr>
                        <a:t>Förändring (%)</a:t>
                      </a: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a:solidFill>
                            <a:schemeClr val="bg1"/>
                          </a:solidFill>
                        </a:rPr>
                        <a:t>Antal*</a:t>
                      </a: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a:solidFill>
                            <a:schemeClr val="bg1"/>
                          </a:solidFill>
                        </a:rPr>
                        <a:t>Förändring (%)</a:t>
                      </a:r>
                      <a:endParaRPr lang="sv-SE"/>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2696100177"/>
                  </a:ext>
                </a:extLst>
              </a:tr>
              <a:tr h="417004">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t"/>
                      <a:r>
                        <a:rPr lang="sv-SE" sz="1000" b="0" i="0" u="none" strike="noStrike" dirty="0">
                          <a:solidFill>
                            <a:srgbClr val="FFFFFF"/>
                          </a:solidFill>
                          <a:effectLst/>
                          <a:latin typeface="Futura Std Book" panose="020B0502020204020303" pitchFamily="34" charset="0"/>
                        </a:rPr>
                        <a:t>2022 kv1</a:t>
                      </a:r>
                    </a:p>
                  </a:txBody>
                  <a:tcPr marL="9525" marR="9525" marT="9525"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t"/>
                      <a:r>
                        <a:rPr lang="sv-SE" sz="1000" b="0" i="0" u="none" strike="noStrike" dirty="0">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t"/>
                      <a:r>
                        <a:rPr lang="sv-SE" sz="1000" b="0" i="0" u="none" strike="noStrike" dirty="0">
                          <a:solidFill>
                            <a:srgbClr val="FFFFFF"/>
                          </a:solidFill>
                          <a:effectLst/>
                          <a:latin typeface="Futura Std Book" panose="020B0502020204020303" pitchFamily="34" charset="0"/>
                        </a:rPr>
                        <a:t>2022 kv1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t"/>
                      <a:r>
                        <a:rPr lang="sv-SE" sz="1000" b="0" i="0" u="none" strike="noStrike" dirty="0">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3081617630"/>
                  </a:ext>
                </a:extLst>
              </a:tr>
              <a:tr h="364879">
                <a:tc>
                  <a:txBody>
                    <a:bodyPr/>
                    <a:lstStyle/>
                    <a:p>
                      <a:pPr marL="72000" algn="l" defTabSz="914400" rtl="0" eaLnBrk="1" fontAlgn="b" latinLnBrk="0" hangingPunct="1"/>
                      <a:r>
                        <a:rPr lang="sv-SE" sz="800" b="1" u="none" strike="noStrike" kern="1200" dirty="0">
                          <a:solidFill>
                            <a:schemeClr val="dk1"/>
                          </a:solidFill>
                          <a:effectLst/>
                          <a:latin typeface="+mn-lt"/>
                          <a:ea typeface="+mn-ea"/>
                          <a:cs typeface="+mn-cs"/>
                        </a:rPr>
                        <a:t>Östergötlands län</a:t>
                      </a:r>
                    </a:p>
                  </a:txBody>
                  <a:tcPr marL="9525" marR="9525" marT="9525" marB="0" anchor="ctr">
                    <a:lnL w="12700" cmpd="sng">
                      <a:noFill/>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23 208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50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259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-38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extLst>
                  <a:ext uri="{0D108BD9-81ED-4DB2-BD59-A6C34878D82A}">
                    <a16:rowId xmlns:a16="http://schemas.microsoft.com/office/drawing/2014/main" val="3745687708"/>
                  </a:ext>
                </a:extLst>
              </a:tr>
              <a:tr h="369394">
                <a:tc>
                  <a:txBody>
                    <a:bodyPr/>
                    <a:lstStyle/>
                    <a:p>
                      <a:pPr marL="72000" algn="l" defTabSz="914400" rtl="0" eaLnBrk="1" fontAlgn="b" latinLnBrk="0" hangingPunct="1"/>
                      <a:r>
                        <a:rPr lang="sv-SE" sz="800" u="none" strike="noStrike" kern="1200" dirty="0">
                          <a:solidFill>
                            <a:schemeClr val="dk1"/>
                          </a:solidFill>
                          <a:effectLst/>
                          <a:latin typeface="+mn-lt"/>
                          <a:ea typeface="+mn-ea"/>
                          <a:cs typeface="+mn-cs"/>
                        </a:rPr>
                        <a:t>Ödeshög</a:t>
                      </a:r>
                    </a:p>
                  </a:txBody>
                  <a:tcPr marL="7241" marR="7241" marT="7241"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417</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330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rtl="0"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293360832"/>
                  </a:ext>
                </a:extLst>
              </a:tr>
              <a:tr h="369394">
                <a:tc>
                  <a:txBody>
                    <a:bodyPr/>
                    <a:lstStyle/>
                    <a:p>
                      <a:pPr marL="72000" algn="l" defTabSz="914400" rtl="0" eaLnBrk="1" fontAlgn="b" latinLnBrk="0" hangingPunct="1"/>
                      <a:r>
                        <a:rPr lang="sv-SE" sz="800" u="none" strike="noStrike" kern="1200" dirty="0" err="1">
                          <a:solidFill>
                            <a:schemeClr val="dk1"/>
                          </a:solidFill>
                          <a:effectLst/>
                          <a:latin typeface="+mn-lt"/>
                          <a:ea typeface="+mn-ea"/>
                          <a:cs typeface="+mn-cs"/>
                        </a:rPr>
                        <a:t>Ydre</a:t>
                      </a:r>
                      <a:endParaRPr lang="sv-SE" sz="800" u="none" strike="noStrike" kern="1200" dirty="0">
                        <a:solidFill>
                          <a:schemeClr val="dk1"/>
                        </a:solidFill>
                        <a:effectLst/>
                        <a:latin typeface="+mn-lt"/>
                        <a:ea typeface="+mn-ea"/>
                        <a:cs typeface="+mn-cs"/>
                      </a:endParaRPr>
                    </a:p>
                  </a:txBody>
                  <a:tcPr marL="7241" marR="7241" marT="7241"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398</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665</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rtl="0"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1559525621"/>
                  </a:ext>
                </a:extLst>
              </a:tr>
              <a:tr h="369394">
                <a:tc>
                  <a:txBody>
                    <a:bodyPr/>
                    <a:lstStyle/>
                    <a:p>
                      <a:pPr marL="72000" algn="l" defTabSz="914400" rtl="0" eaLnBrk="1" fontAlgn="b" latinLnBrk="0" hangingPunct="1"/>
                      <a:r>
                        <a:rPr lang="sv-SE" sz="800" u="none" strike="noStrike" kern="1200" dirty="0">
                          <a:solidFill>
                            <a:schemeClr val="dk1"/>
                          </a:solidFill>
                          <a:effectLst/>
                          <a:latin typeface="+mn-lt"/>
                          <a:ea typeface="+mn-ea"/>
                          <a:cs typeface="+mn-cs"/>
                        </a:rPr>
                        <a:t>Kinda</a:t>
                      </a:r>
                    </a:p>
                  </a:txBody>
                  <a:tcPr marL="7241" marR="7241" marT="7241"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488</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251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rtl="0"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1947986397"/>
                  </a:ext>
                </a:extLst>
              </a:tr>
              <a:tr h="369394">
                <a:tc>
                  <a:txBody>
                    <a:bodyPr/>
                    <a:lstStyle/>
                    <a:p>
                      <a:pPr marL="72000" algn="l" defTabSz="914400" rtl="0" eaLnBrk="1" fontAlgn="b" latinLnBrk="0" hangingPunct="1"/>
                      <a:r>
                        <a:rPr lang="sv-SE" sz="800" u="none" strike="noStrike" kern="1200" dirty="0">
                          <a:solidFill>
                            <a:schemeClr val="dk1"/>
                          </a:solidFill>
                          <a:effectLst/>
                          <a:latin typeface="+mn-lt"/>
                          <a:ea typeface="+mn-ea"/>
                          <a:cs typeface="+mn-cs"/>
                        </a:rPr>
                        <a:t>Boxholm</a:t>
                      </a:r>
                    </a:p>
                  </a:txBody>
                  <a:tcPr marL="7241" marR="7241" marT="7241"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352</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263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rtl="0"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2325918200"/>
                  </a:ext>
                </a:extLst>
              </a:tr>
              <a:tr h="369394">
                <a:tc>
                  <a:txBody>
                    <a:bodyPr/>
                    <a:lstStyle/>
                    <a:p>
                      <a:pPr marL="72000" algn="l" defTabSz="914400" rtl="0" eaLnBrk="1" fontAlgn="b" latinLnBrk="0" hangingPunct="1"/>
                      <a:r>
                        <a:rPr lang="sv-SE" sz="800" u="none" strike="noStrike" kern="1200" dirty="0">
                          <a:solidFill>
                            <a:schemeClr val="dk1"/>
                          </a:solidFill>
                          <a:effectLst/>
                          <a:latin typeface="+mn-lt"/>
                          <a:ea typeface="+mn-ea"/>
                          <a:cs typeface="+mn-cs"/>
                        </a:rPr>
                        <a:t>Åtvidaberg</a:t>
                      </a:r>
                    </a:p>
                  </a:txBody>
                  <a:tcPr marL="7241" marR="7241" marT="7241"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563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273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rtl="0"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3944598109"/>
                  </a:ext>
                </a:extLst>
              </a:tr>
              <a:tr h="369394">
                <a:tc>
                  <a:txBody>
                    <a:bodyPr/>
                    <a:lstStyle/>
                    <a:p>
                      <a:pPr marL="72000" algn="l" defTabSz="914400" rtl="0" eaLnBrk="1" fontAlgn="b" latinLnBrk="0" hangingPunct="1"/>
                      <a:r>
                        <a:rPr lang="sv-SE" sz="800" u="none" strike="noStrike" kern="1200" dirty="0">
                          <a:solidFill>
                            <a:schemeClr val="dk1"/>
                          </a:solidFill>
                          <a:effectLst/>
                          <a:latin typeface="+mn-lt"/>
                          <a:ea typeface="+mn-ea"/>
                          <a:cs typeface="+mn-cs"/>
                        </a:rPr>
                        <a:t>Finspång</a:t>
                      </a:r>
                    </a:p>
                  </a:txBody>
                  <a:tcPr marL="7241" marR="7241" marT="7241"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1 657</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94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rtl="0"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3208508909"/>
                  </a:ext>
                </a:extLst>
              </a:tr>
              <a:tr h="369394">
                <a:tc>
                  <a:txBody>
                    <a:bodyPr/>
                    <a:lstStyle/>
                    <a:p>
                      <a:pPr marL="72000" algn="l" defTabSz="914400" rtl="0" eaLnBrk="1" fontAlgn="b" latinLnBrk="0" hangingPunct="1"/>
                      <a:r>
                        <a:rPr lang="sv-SE" sz="800" u="none" strike="noStrike" kern="1200" dirty="0">
                          <a:solidFill>
                            <a:schemeClr val="dk1"/>
                          </a:solidFill>
                          <a:effectLst/>
                          <a:latin typeface="+mn-lt"/>
                          <a:ea typeface="+mn-ea"/>
                          <a:cs typeface="+mn-cs"/>
                        </a:rPr>
                        <a:t>Valdemarsvik</a:t>
                      </a:r>
                    </a:p>
                  </a:txBody>
                  <a:tcPr marL="7241" marR="7241" marT="7241"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372</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76</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rtl="0"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1121273573"/>
                  </a:ext>
                </a:extLst>
              </a:tr>
              <a:tr h="369394">
                <a:tc>
                  <a:txBody>
                    <a:bodyPr/>
                    <a:lstStyle/>
                    <a:p>
                      <a:pPr marL="72000" algn="l" defTabSz="914400" rtl="0" eaLnBrk="1" fontAlgn="b" latinLnBrk="0" hangingPunct="1"/>
                      <a:r>
                        <a:rPr lang="sv-SE" sz="800" u="none" strike="noStrike" kern="1200" dirty="0">
                          <a:solidFill>
                            <a:schemeClr val="dk1"/>
                          </a:solidFill>
                          <a:effectLst/>
                          <a:latin typeface="+mn-lt"/>
                          <a:ea typeface="+mn-ea"/>
                          <a:cs typeface="+mn-cs"/>
                        </a:rPr>
                        <a:t>Linköping</a:t>
                      </a:r>
                    </a:p>
                  </a:txBody>
                  <a:tcPr marL="7241" marR="7241" marT="7241" marB="0" anchor="ctr">
                    <a:lnL w="12700" cmpd="sng">
                      <a:noFill/>
                    </a:lnL>
                  </a:tcPr>
                </a:tc>
                <a:tc>
                  <a:txBody>
                    <a:bodyPr/>
                    <a:lstStyle/>
                    <a:p>
                      <a:pPr algn="ctr" fontAlgn="ctr"/>
                      <a:r>
                        <a:rPr lang="sv-SE" sz="800" b="0" i="0" u="none" strike="noStrike" dirty="0">
                          <a:solidFill>
                            <a:srgbClr val="000000"/>
                          </a:solidFill>
                          <a:effectLst/>
                          <a:latin typeface="Futura Std Book" panose="020B0502020204020303"/>
                        </a:rPr>
                        <a:t>8 891</a:t>
                      </a:r>
                    </a:p>
                  </a:txBody>
                  <a:tcPr marL="0" marR="0" marT="0" marB="0" anchor="ctr"/>
                </a:tc>
                <a:tc>
                  <a:txBody>
                    <a:bodyPr/>
                    <a:lstStyle/>
                    <a:p>
                      <a:pPr algn="ctr" fontAlgn="ctr"/>
                      <a:r>
                        <a:rPr lang="sv-SE" sz="800" b="0" i="0" u="none" strike="noStrike" dirty="0">
                          <a:solidFill>
                            <a:srgbClr val="000000"/>
                          </a:solidFill>
                          <a:effectLst/>
                          <a:latin typeface="Futura Std Book" panose="020B0502020204020303"/>
                        </a:rPr>
                        <a:t>29</a:t>
                      </a:r>
                    </a:p>
                  </a:txBody>
                  <a:tcPr marL="0" marR="0" marT="0" marB="0" anchor="ctr"/>
                </a:tc>
                <a:tc>
                  <a:txBody>
                    <a:bodyPr/>
                    <a:lstStyle/>
                    <a:p>
                      <a:pPr algn="ctr" rtl="0" fontAlgn="ctr"/>
                      <a:r>
                        <a:rPr lang="sv-SE" sz="800" b="0" i="0" u="none" strike="noStrike">
                          <a:solidFill>
                            <a:srgbClr val="000000"/>
                          </a:solidFill>
                          <a:effectLst/>
                          <a:latin typeface="Futura Std Book" panose="020B0502020204020303"/>
                        </a:rPr>
                        <a:t>87</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-29</a:t>
                      </a:r>
                    </a:p>
                  </a:txBody>
                  <a:tcPr marL="9525" marR="9525" marT="9525" marB="0" anchor="ctr"/>
                </a:tc>
                <a:extLst>
                  <a:ext uri="{0D108BD9-81ED-4DB2-BD59-A6C34878D82A}">
                    <a16:rowId xmlns:a16="http://schemas.microsoft.com/office/drawing/2014/main" val="1084239425"/>
                  </a:ext>
                </a:extLst>
              </a:tr>
              <a:tr h="369394">
                <a:tc>
                  <a:txBody>
                    <a:bodyPr/>
                    <a:lstStyle/>
                    <a:p>
                      <a:pPr marL="72000" algn="l" defTabSz="914400" rtl="0" eaLnBrk="1" fontAlgn="b" latinLnBrk="0" hangingPunct="1"/>
                      <a:r>
                        <a:rPr lang="sv-SE" sz="800" u="none" strike="noStrike" kern="1200" dirty="0">
                          <a:solidFill>
                            <a:schemeClr val="dk1"/>
                          </a:solidFill>
                          <a:effectLst/>
                          <a:latin typeface="+mn-lt"/>
                          <a:ea typeface="+mn-ea"/>
                          <a:cs typeface="+mn-cs"/>
                        </a:rPr>
                        <a:t>Norrköping</a:t>
                      </a:r>
                    </a:p>
                  </a:txBody>
                  <a:tcPr marL="7241" marR="7241" marT="7241" marB="0" anchor="ctr">
                    <a:lnL w="12700" cmpd="sng">
                      <a:noFill/>
                    </a:lnL>
                  </a:tcPr>
                </a:tc>
                <a:tc>
                  <a:txBody>
                    <a:bodyPr/>
                    <a:lstStyle/>
                    <a:p>
                      <a:pPr algn="ctr" fontAlgn="ctr"/>
                      <a:r>
                        <a:rPr lang="sv-SE" sz="800" b="0" i="0" u="none" strike="noStrike" dirty="0">
                          <a:solidFill>
                            <a:srgbClr val="000000"/>
                          </a:solidFill>
                          <a:effectLst/>
                          <a:latin typeface="Futura Std Book" panose="020B0502020204020303"/>
                        </a:rPr>
                        <a:t>6 996</a:t>
                      </a:r>
                    </a:p>
                  </a:txBody>
                  <a:tcPr marL="0" marR="0" marT="0" marB="0" anchor="ctr"/>
                </a:tc>
                <a:tc>
                  <a:txBody>
                    <a:bodyPr/>
                    <a:lstStyle/>
                    <a:p>
                      <a:pPr algn="ctr" fontAlgn="ctr"/>
                      <a:r>
                        <a:rPr lang="sv-SE" sz="800" b="0" i="0" u="none" strike="noStrike" dirty="0">
                          <a:solidFill>
                            <a:srgbClr val="000000"/>
                          </a:solidFill>
                          <a:effectLst/>
                          <a:latin typeface="Futura Std Book" panose="020B0502020204020303"/>
                        </a:rPr>
                        <a:t>35</a:t>
                      </a:r>
                    </a:p>
                  </a:txBody>
                  <a:tcPr marL="0" marR="0" marT="0" marB="0" anchor="ctr"/>
                </a:tc>
                <a:tc>
                  <a:txBody>
                    <a:bodyPr/>
                    <a:lstStyle/>
                    <a:p>
                      <a:pPr algn="ctr" rtl="0" fontAlgn="ctr"/>
                      <a:r>
                        <a:rPr lang="sv-SE" sz="800" b="0" i="0" u="none" strike="noStrike">
                          <a:solidFill>
                            <a:srgbClr val="000000"/>
                          </a:solidFill>
                          <a:effectLst/>
                          <a:latin typeface="Futura Std Book" panose="020B0502020204020303"/>
                        </a:rPr>
                        <a:t>35</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-84</a:t>
                      </a:r>
                    </a:p>
                  </a:txBody>
                  <a:tcPr marL="9525" marR="9525" marT="9525" marB="0" anchor="ctr"/>
                </a:tc>
                <a:extLst>
                  <a:ext uri="{0D108BD9-81ED-4DB2-BD59-A6C34878D82A}">
                    <a16:rowId xmlns:a16="http://schemas.microsoft.com/office/drawing/2014/main" val="2047465816"/>
                  </a:ext>
                </a:extLst>
              </a:tr>
              <a:tr h="369394">
                <a:tc>
                  <a:txBody>
                    <a:bodyPr/>
                    <a:lstStyle/>
                    <a:p>
                      <a:pPr marL="72000" algn="l" defTabSz="914400" rtl="0" eaLnBrk="1" fontAlgn="b" latinLnBrk="0" hangingPunct="1"/>
                      <a:r>
                        <a:rPr lang="sv-SE" sz="800" u="none" strike="noStrike" kern="1200" dirty="0">
                          <a:solidFill>
                            <a:schemeClr val="dk1"/>
                          </a:solidFill>
                          <a:effectLst/>
                          <a:latin typeface="+mn-lt"/>
                          <a:ea typeface="+mn-ea"/>
                          <a:cs typeface="+mn-cs"/>
                        </a:rPr>
                        <a:t>Söderköping</a:t>
                      </a:r>
                    </a:p>
                  </a:txBody>
                  <a:tcPr marL="7241" marR="7241" marT="7241"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582</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rtl="0"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4226078857"/>
                  </a:ext>
                </a:extLst>
              </a:tr>
              <a:tr h="369394">
                <a:tc>
                  <a:txBody>
                    <a:bodyPr/>
                    <a:lstStyle/>
                    <a:p>
                      <a:pPr marL="72000" algn="l" defTabSz="914400" rtl="0" eaLnBrk="1" fontAlgn="b" latinLnBrk="0" hangingPunct="1"/>
                      <a:r>
                        <a:rPr lang="sv-SE" sz="800" u="none" strike="noStrike" kern="1200" dirty="0">
                          <a:solidFill>
                            <a:schemeClr val="dk1"/>
                          </a:solidFill>
                          <a:effectLst/>
                          <a:latin typeface="+mn-lt"/>
                          <a:ea typeface="+mn-ea"/>
                          <a:cs typeface="+mn-cs"/>
                        </a:rPr>
                        <a:t>Motala</a:t>
                      </a:r>
                    </a:p>
                  </a:txBody>
                  <a:tcPr marL="7241" marR="7241" marT="7241"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1 829</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191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-100</a:t>
                      </a:r>
                    </a:p>
                  </a:txBody>
                  <a:tcPr marL="9525" marR="9525" marT="9525" marB="0" anchor="ctr"/>
                </a:tc>
                <a:extLst>
                  <a:ext uri="{0D108BD9-81ED-4DB2-BD59-A6C34878D82A}">
                    <a16:rowId xmlns:a16="http://schemas.microsoft.com/office/drawing/2014/main" val="2443966492"/>
                  </a:ext>
                </a:extLst>
              </a:tr>
              <a:tr h="369394">
                <a:tc>
                  <a:txBody>
                    <a:bodyPr/>
                    <a:lstStyle/>
                    <a:p>
                      <a:pPr marL="72000" algn="l" defTabSz="914400" rtl="0" eaLnBrk="1" fontAlgn="b" latinLnBrk="0" hangingPunct="1"/>
                      <a:r>
                        <a:rPr lang="sv-SE" sz="800" u="none" strike="noStrike" kern="1200" dirty="0">
                          <a:solidFill>
                            <a:schemeClr val="dk1"/>
                          </a:solidFill>
                          <a:effectLst/>
                          <a:latin typeface="+mn-lt"/>
                          <a:ea typeface="+mn-ea"/>
                          <a:cs typeface="+mn-cs"/>
                        </a:rPr>
                        <a:t>Vadstena</a:t>
                      </a:r>
                    </a:p>
                  </a:txBody>
                  <a:tcPr marL="7241" marR="7241" marT="7241"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422</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10</a:t>
                      </a:r>
                    </a:p>
                  </a:txBody>
                  <a:tcPr marL="9525" marR="9525" marT="9525" marB="0" anchor="ctr"/>
                </a:tc>
                <a:extLst>
                  <a:ext uri="{0D108BD9-81ED-4DB2-BD59-A6C34878D82A}">
                    <a16:rowId xmlns:a16="http://schemas.microsoft.com/office/drawing/2014/main" val="3055248050"/>
                  </a:ext>
                </a:extLst>
              </a:tr>
              <a:tr h="369394">
                <a:tc>
                  <a:txBody>
                    <a:bodyPr/>
                    <a:lstStyle/>
                    <a:p>
                      <a:pPr marL="72000" algn="l" defTabSz="914400" rtl="0" eaLnBrk="1" fontAlgn="b" latinLnBrk="0" hangingPunct="1"/>
                      <a:r>
                        <a:rPr lang="sv-SE" sz="800" u="none" strike="noStrike" kern="1200" dirty="0">
                          <a:solidFill>
                            <a:schemeClr val="dk1"/>
                          </a:solidFill>
                          <a:effectLst/>
                          <a:latin typeface="+mn-lt"/>
                          <a:ea typeface="+mn-ea"/>
                          <a:cs typeface="+mn-cs"/>
                        </a:rPr>
                        <a:t>Mjölby</a:t>
                      </a:r>
                    </a:p>
                  </a:txBody>
                  <a:tcPr marL="7241" marR="7241" marT="7241"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1 426</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120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126</a:t>
                      </a:r>
                    </a:p>
                  </a:txBody>
                  <a:tcPr marL="9525" marR="9525" marT="9525" marB="0" anchor="ctr"/>
                </a:tc>
                <a:tc>
                  <a:txBody>
                    <a:bodyPr/>
                    <a:lstStyle/>
                    <a:p>
                      <a:pPr algn="ctr" rtl="0" fontAlgn="ctr"/>
                      <a:r>
                        <a:rPr lang="sv-SE" sz="800" b="0" i="0" u="none" strike="noStrike" dirty="0">
                          <a:solidFill>
                            <a:srgbClr val="000000"/>
                          </a:solidFill>
                          <a:effectLst/>
                          <a:latin typeface="Futura Std Book" panose="020B0502020204020303"/>
                        </a:rPr>
                        <a:t>367</a:t>
                      </a:r>
                    </a:p>
                  </a:txBody>
                  <a:tcPr marL="9525" marR="9525" marT="9525" marB="0" anchor="ctr"/>
                </a:tc>
                <a:extLst>
                  <a:ext uri="{0D108BD9-81ED-4DB2-BD59-A6C34878D82A}">
                    <a16:rowId xmlns:a16="http://schemas.microsoft.com/office/drawing/2014/main" val="2884210164"/>
                  </a:ext>
                </a:extLst>
              </a:tr>
            </a:tbl>
          </a:graphicData>
        </a:graphic>
      </p:graphicFrame>
      <p:sp>
        <p:nvSpPr>
          <p:cNvPr id="7" name="textruta 6">
            <a:extLst>
              <a:ext uri="{FF2B5EF4-FFF2-40B4-BE49-F238E27FC236}">
                <a16:creationId xmlns:a16="http://schemas.microsoft.com/office/drawing/2014/main" id="{537BBE5D-4DDC-4066-B845-66DE14E29644}"/>
              </a:ext>
            </a:extLst>
          </p:cNvPr>
          <p:cNvSpPr txBox="1"/>
          <p:nvPr/>
        </p:nvSpPr>
        <p:spPr>
          <a:xfrm>
            <a:off x="6096000" y="6642556"/>
            <a:ext cx="1500732" cy="215444"/>
          </a:xfrm>
          <a:prstGeom prst="rect">
            <a:avLst/>
          </a:prstGeom>
          <a:noFill/>
        </p:spPr>
        <p:txBody>
          <a:bodyPr wrap="none" rtlCol="0">
            <a:spAutoFit/>
          </a:bodyPr>
          <a:lstStyle/>
          <a:p>
            <a:r>
              <a:rPr lang="sv-SE" sz="800" dirty="0"/>
              <a:t>Källa: Arbetsförmedlingen </a:t>
            </a:r>
          </a:p>
        </p:txBody>
      </p:sp>
      <p:sp>
        <p:nvSpPr>
          <p:cNvPr id="9" name="textruta 8">
            <a:extLst>
              <a:ext uri="{FF2B5EF4-FFF2-40B4-BE49-F238E27FC236}">
                <a16:creationId xmlns:a16="http://schemas.microsoft.com/office/drawing/2014/main" id="{8965676F-D151-4F97-A393-4735D90E7793}"/>
              </a:ext>
            </a:extLst>
          </p:cNvPr>
          <p:cNvSpPr txBox="1"/>
          <p:nvPr/>
        </p:nvSpPr>
        <p:spPr>
          <a:xfrm>
            <a:off x="0" y="6561545"/>
            <a:ext cx="5830442"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600" dirty="0">
                <a:solidFill>
                  <a:schemeClr val="bg1"/>
                </a:solidFill>
              </a:rPr>
              <a:t>*Varsel ska anmälas till arbetsförmedlingen om du inom ett län avser att säga upp eller minska arbetstiden för minst fem anställda eller fler. Som arbets-</a:t>
            </a:r>
          </a:p>
          <a:p>
            <a:r>
              <a:rPr lang="sv-SE" sz="600" dirty="0">
                <a:solidFill>
                  <a:schemeClr val="bg1"/>
                </a:solidFill>
              </a:rPr>
              <a:t>givare är man inte skyldig att specificera vilken kommun ett varsel gäller. Därför summerar kommunernas siffror inte alltid till länet. </a:t>
            </a:r>
            <a:endParaRPr lang="sv-SE" sz="800" dirty="0">
              <a:solidFill>
                <a:schemeClr val="bg1"/>
              </a:solidFill>
            </a:endParaRPr>
          </a:p>
        </p:txBody>
      </p:sp>
    </p:spTree>
    <p:extLst>
      <p:ext uri="{BB962C8B-B14F-4D97-AF65-F5344CB8AC3E}">
        <p14:creationId xmlns:p14="http://schemas.microsoft.com/office/powerpoint/2010/main" val="3586989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5" descr="En bild som visar gräs, utomhus, träd, himmel&#10;&#10;Automatiskt genererad beskrivning">
            <a:extLst>
              <a:ext uri="{FF2B5EF4-FFF2-40B4-BE49-F238E27FC236}">
                <a16:creationId xmlns:a16="http://schemas.microsoft.com/office/drawing/2014/main" id="{8AA6B40A-53C2-43FA-B03C-3A0D1001CE69}"/>
              </a:ext>
            </a:extLst>
          </p:cNvPr>
          <p:cNvPicPr>
            <a:picLocks noGrp="1" noChangeAspect="1"/>
          </p:cNvPicPr>
          <p:nvPr>
            <p:ph type="pic" sz="quarter" idx="13"/>
          </p:nvPr>
        </p:nvPicPr>
        <p:blipFill>
          <a:blip r:embed="rId3"/>
          <a:srcRect t="2400" b="2400"/>
          <a:stretch>
            <a:fillRect/>
          </a:stretch>
        </p:blipFill>
        <p:spPr/>
      </p:pic>
      <p:sp>
        <p:nvSpPr>
          <p:cNvPr id="9" name="Platshållare för innehåll 8">
            <a:extLst>
              <a:ext uri="{FF2B5EF4-FFF2-40B4-BE49-F238E27FC236}">
                <a16:creationId xmlns:a16="http://schemas.microsoft.com/office/drawing/2014/main" id="{F1F827C4-3106-42A7-B524-F8FC580C0E36}"/>
              </a:ext>
            </a:extLst>
          </p:cNvPr>
          <p:cNvSpPr>
            <a:spLocks noGrp="1"/>
          </p:cNvSpPr>
          <p:nvPr>
            <p:ph sz="half" idx="1"/>
          </p:nvPr>
        </p:nvSpPr>
        <p:spPr>
          <a:xfrm>
            <a:off x="6515133" y="1495425"/>
            <a:ext cx="4951381" cy="5029200"/>
          </a:xfrm>
        </p:spPr>
        <p:txBody>
          <a:bodyPr/>
          <a:lstStyle/>
          <a:p>
            <a:r>
              <a:rPr lang="sv-SE" sz="1100" dirty="0"/>
              <a:t>Rapporten är utgiven av Stockholm Business Region och publiceras fyra gånger per år. Rapporten omfattar Östergötlands län och Linköpings samt Norrköpings kommun. </a:t>
            </a:r>
          </a:p>
          <a:p>
            <a:r>
              <a:rPr lang="sv-SE" sz="1100" dirty="0"/>
              <a:t>Statistiken bygger på uppgifter från Statistiska centralbyrån, Arbetsförmedlingen och Bolagsverket. </a:t>
            </a:r>
          </a:p>
          <a:p>
            <a:r>
              <a:rPr lang="sv-SE" sz="1100" dirty="0"/>
              <a:t>I rapporten jämförs främst utvecklingen med samma kvartal föregående år, exempelvis kvartal 1 jämförs med kvartal 1 tidigare år osv. För vissa indikatorer presenteras även totala rullande 12-värden där de fyra senaste kvartalen summeras för att få mer stabilitet i trenden. Dessa jämförs då med föregående fyra kvartal. Diagrammen som visar absoluta värden är säsongsrensade för att visa trenden. Övriga diagram har indexerade värden som visar procentuella förändringen från startåret med värde 100, motsvarande kvartal för 10 år sedan.</a:t>
            </a:r>
          </a:p>
          <a:p>
            <a:r>
              <a:rPr lang="sv-SE" sz="1100" dirty="0"/>
              <a:t>Stockholmsregionen omfattar Stockholms län, Uppsala län, Södermanlands län, Östergötlands län, Örebro län, Västmanlands län, Gävleborgs län och Dalarnas län.</a:t>
            </a:r>
          </a:p>
          <a:p>
            <a:r>
              <a:rPr lang="sv-SE" sz="1100" dirty="0"/>
              <a:t>Läs samtliga konjunkturrapporter som tas fram inom ramen för partnerskapet Stockholm Business Alliance här: </a:t>
            </a:r>
            <a:r>
              <a:rPr lang="sv-SE" sz="1100" u="sng" dirty="0">
                <a:hlinkClick r:id="rId4">
                  <a:extLst>
                    <a:ext uri="{A12FA001-AC4F-418D-AE19-62706E023703}">
                      <ahyp:hlinkClr xmlns:ahyp="http://schemas.microsoft.com/office/drawing/2018/hyperlinkcolor" xmlns="" val="tx"/>
                    </a:ext>
                  </a:extLst>
                </a:hlinkClick>
              </a:rPr>
              <a:t>https://stockholmbusinessalliance.se/material/?cat=konjunkturrapporter</a:t>
            </a:r>
            <a:endParaRPr lang="sv-SE" sz="1100" u="sng" dirty="0"/>
          </a:p>
          <a:p>
            <a:r>
              <a:rPr lang="sv-SE" sz="1100" dirty="0"/>
              <a:t/>
            </a:r>
            <a:br>
              <a:rPr lang="sv-SE" sz="1100" dirty="0"/>
            </a:br>
            <a:r>
              <a:rPr lang="sv-SE" sz="1100" dirty="0"/>
              <a:t>Frågor kan ställas till </a:t>
            </a:r>
            <a:r>
              <a:rPr lang="sv-SE" sz="1100" dirty="0" smtClean="0"/>
              <a:t>Viktor Gustafsson på </a:t>
            </a:r>
            <a:r>
              <a:rPr lang="sv-SE" sz="1100" dirty="0" err="1"/>
              <a:t>Invest</a:t>
            </a:r>
            <a:r>
              <a:rPr lang="sv-SE" sz="1100" dirty="0"/>
              <a:t> Stockholm. </a:t>
            </a:r>
            <a:br>
              <a:rPr lang="sv-SE" sz="1100" dirty="0"/>
            </a:br>
            <a:r>
              <a:rPr lang="sv-SE" sz="1100" dirty="0"/>
              <a:t>Ansvarig utgivare: Staffan Ingvarsson, VD Stockholm Business Region.</a:t>
            </a:r>
            <a:endParaRPr lang="en-US" sz="1100" dirty="0"/>
          </a:p>
        </p:txBody>
      </p:sp>
      <p:sp>
        <p:nvSpPr>
          <p:cNvPr id="8" name="Rubrik 7">
            <a:extLst>
              <a:ext uri="{FF2B5EF4-FFF2-40B4-BE49-F238E27FC236}">
                <a16:creationId xmlns:a16="http://schemas.microsoft.com/office/drawing/2014/main" id="{D0BB0A45-356C-4EF6-B3CF-1A12EF48F661}"/>
              </a:ext>
            </a:extLst>
          </p:cNvPr>
          <p:cNvSpPr>
            <a:spLocks noGrp="1"/>
          </p:cNvSpPr>
          <p:nvPr>
            <p:ph type="title"/>
          </p:nvPr>
        </p:nvSpPr>
        <p:spPr/>
        <p:txBody>
          <a:bodyPr/>
          <a:lstStyle/>
          <a:p>
            <a:r>
              <a:rPr lang="en-US"/>
              <a:t>Om rapporten</a:t>
            </a:r>
            <a:endParaRPr lang="en-US" dirty="0"/>
          </a:p>
        </p:txBody>
      </p:sp>
      <p:sp>
        <p:nvSpPr>
          <p:cNvPr id="10" name="Platshållare för text 9">
            <a:extLst>
              <a:ext uri="{FF2B5EF4-FFF2-40B4-BE49-F238E27FC236}">
                <a16:creationId xmlns:a16="http://schemas.microsoft.com/office/drawing/2014/main" id="{7A6F38D0-3263-46C2-98E7-6AB776B804B5}"/>
              </a:ext>
            </a:extLst>
          </p:cNvPr>
          <p:cNvSpPr>
            <a:spLocks noGrp="1"/>
          </p:cNvSpPr>
          <p:nvPr>
            <p:ph type="body" sz="quarter" idx="14"/>
          </p:nvPr>
        </p:nvSpPr>
        <p:spPr/>
        <p:txBody>
          <a:bodyPr/>
          <a:lstStyle/>
          <a:p>
            <a:endParaRPr lang="en-US" dirty="0"/>
          </a:p>
        </p:txBody>
      </p:sp>
    </p:spTree>
    <p:extLst>
      <p:ext uri="{BB962C8B-B14F-4D97-AF65-F5344CB8AC3E}">
        <p14:creationId xmlns:p14="http://schemas.microsoft.com/office/powerpoint/2010/main" val="29270759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bild 7" descr="En bild som visar gräs, utomhus, träd, himmel&#10;&#10;Automatiskt genererad beskrivning">
            <a:extLst>
              <a:ext uri="{FF2B5EF4-FFF2-40B4-BE49-F238E27FC236}">
                <a16:creationId xmlns:a16="http://schemas.microsoft.com/office/drawing/2014/main" id="{7D846F6B-0DAA-4999-B897-50A5B0CEED8E}"/>
              </a:ext>
            </a:extLst>
          </p:cNvPr>
          <p:cNvPicPr>
            <a:picLocks noGrp="1" noChangeAspect="1"/>
          </p:cNvPicPr>
          <p:nvPr>
            <p:ph type="pic" sz="quarter" idx="13"/>
          </p:nvPr>
        </p:nvPicPr>
        <p:blipFill>
          <a:blip r:embed="rId2"/>
          <a:srcRect t="2400" b="2400"/>
          <a:stretch>
            <a:fillRect/>
          </a:stretch>
        </p:blipFill>
        <p:spPr/>
      </p:pic>
      <p:sp>
        <p:nvSpPr>
          <p:cNvPr id="4" name="Platshållare för text 3">
            <a:extLst>
              <a:ext uri="{FF2B5EF4-FFF2-40B4-BE49-F238E27FC236}">
                <a16:creationId xmlns:a16="http://schemas.microsoft.com/office/drawing/2014/main" id="{BD446C52-400F-4208-AD5B-8E206EA69663}"/>
              </a:ext>
            </a:extLst>
          </p:cNvPr>
          <p:cNvSpPr>
            <a:spLocks noGrp="1"/>
          </p:cNvSpPr>
          <p:nvPr>
            <p:ph type="body" sz="quarter" idx="14"/>
          </p:nvPr>
        </p:nvSpPr>
        <p:spPr/>
        <p:txBody>
          <a:bodyPr/>
          <a:lstStyle/>
          <a:p>
            <a:endParaRPr lang="sv-SE" dirty="0"/>
          </a:p>
        </p:txBody>
      </p:sp>
      <p:sp>
        <p:nvSpPr>
          <p:cNvPr id="9" name="Rubrik 8">
            <a:extLst>
              <a:ext uri="{FF2B5EF4-FFF2-40B4-BE49-F238E27FC236}">
                <a16:creationId xmlns:a16="http://schemas.microsoft.com/office/drawing/2014/main" id="{901CB539-C89D-45AE-9145-41E42A8AEAD8}"/>
              </a:ext>
            </a:extLst>
          </p:cNvPr>
          <p:cNvSpPr txBox="1">
            <a:spLocks/>
          </p:cNvSpPr>
          <p:nvPr/>
        </p:nvSpPr>
        <p:spPr>
          <a:xfrm>
            <a:off x="730249" y="342899"/>
            <a:ext cx="4951380" cy="891049"/>
          </a:xfrm>
          <a:prstGeom prst="rect">
            <a:avLst/>
          </a:prstGeom>
        </p:spPr>
        <p:txBody>
          <a:bodyPr vert="horz" lIns="0" tIns="0" rIns="0" bIns="0" rtlCol="0" anchor="b" anchorCtr="0">
            <a:noAutofit/>
          </a:bodyPr>
          <a:lst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a:lstStyle>
          <a:p>
            <a:r>
              <a:rPr lang="sv-SE" dirty="0"/>
              <a:t>Arbetsmarknad</a:t>
            </a:r>
            <a:br>
              <a:rPr lang="sv-SE" dirty="0"/>
            </a:br>
            <a:r>
              <a:rPr lang="sv-SE" sz="2400" b="0" dirty="0"/>
              <a:t>Kommunerna </a:t>
            </a:r>
            <a:r>
              <a:rPr lang="sv-SE" sz="2400" b="0"/>
              <a:t>i Östergötlands </a:t>
            </a:r>
            <a:r>
              <a:rPr lang="sv-SE" sz="2400" b="0" dirty="0"/>
              <a:t>län</a:t>
            </a:r>
            <a:endParaRPr lang="sv-SE" b="0" dirty="0"/>
          </a:p>
        </p:txBody>
      </p:sp>
      <p:graphicFrame>
        <p:nvGraphicFramePr>
          <p:cNvPr id="10" name="Platshållare för innehåll 4">
            <a:extLst>
              <a:ext uri="{FF2B5EF4-FFF2-40B4-BE49-F238E27FC236}">
                <a16:creationId xmlns:a16="http://schemas.microsoft.com/office/drawing/2014/main" id="{3FF0EF34-0A0A-4912-A643-0D03FA3C8370}"/>
              </a:ext>
            </a:extLst>
          </p:cNvPr>
          <p:cNvGraphicFramePr>
            <a:graphicFrameLocks/>
          </p:cNvGraphicFramePr>
          <p:nvPr>
            <p:extLst>
              <p:ext uri="{D42A27DB-BD31-4B8C-83A1-F6EECF244321}">
                <p14:modId xmlns:p14="http://schemas.microsoft.com/office/powerpoint/2010/main" val="2649890373"/>
              </p:ext>
            </p:extLst>
          </p:nvPr>
        </p:nvGraphicFramePr>
        <p:xfrm>
          <a:off x="6167440" y="106615"/>
          <a:ext cx="5702807" cy="6418013"/>
        </p:xfrm>
        <a:graphic>
          <a:graphicData uri="http://schemas.openxmlformats.org/drawingml/2006/table">
            <a:tbl>
              <a:tblPr firstRow="1" bandRow="1">
                <a:tableStyleId>{5C22544A-7EE6-4342-B048-85BDC9FD1C3A}</a:tableStyleId>
              </a:tblPr>
              <a:tblGrid>
                <a:gridCol w="1225323">
                  <a:extLst>
                    <a:ext uri="{9D8B030D-6E8A-4147-A177-3AD203B41FA5}">
                      <a16:colId xmlns:a16="http://schemas.microsoft.com/office/drawing/2014/main" val="452260278"/>
                    </a:ext>
                  </a:extLst>
                </a:gridCol>
                <a:gridCol w="962031">
                  <a:extLst>
                    <a:ext uri="{9D8B030D-6E8A-4147-A177-3AD203B41FA5}">
                      <a16:colId xmlns:a16="http://schemas.microsoft.com/office/drawing/2014/main" val="1889858293"/>
                    </a:ext>
                  </a:extLst>
                </a:gridCol>
                <a:gridCol w="1192377">
                  <a:extLst>
                    <a:ext uri="{9D8B030D-6E8A-4147-A177-3AD203B41FA5}">
                      <a16:colId xmlns:a16="http://schemas.microsoft.com/office/drawing/2014/main" val="1671515360"/>
                    </a:ext>
                  </a:extLst>
                </a:gridCol>
                <a:gridCol w="1173080">
                  <a:extLst>
                    <a:ext uri="{9D8B030D-6E8A-4147-A177-3AD203B41FA5}">
                      <a16:colId xmlns:a16="http://schemas.microsoft.com/office/drawing/2014/main" val="2818758293"/>
                    </a:ext>
                  </a:extLst>
                </a:gridCol>
                <a:gridCol w="1149996">
                  <a:extLst>
                    <a:ext uri="{9D8B030D-6E8A-4147-A177-3AD203B41FA5}">
                      <a16:colId xmlns:a16="http://schemas.microsoft.com/office/drawing/2014/main" val="1452816917"/>
                    </a:ext>
                  </a:extLst>
                </a:gridCol>
              </a:tblGrid>
              <a:tr h="417004">
                <a:tc>
                  <a:txBody>
                    <a:bodyPr/>
                    <a:lstStyle/>
                    <a:p>
                      <a:pPr algn="ctr"/>
                      <a:endParaRPr lang="sv-SE"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gridSpan="2">
                  <a:txBody>
                    <a:bodyPr/>
                    <a:lstStyle/>
                    <a:p>
                      <a:pPr algn="ctr"/>
                      <a:r>
                        <a:rPr lang="sv-SE" sz="1000" dirty="0"/>
                        <a:t>Arbetslöshet (antal pers.)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38100" cmpd="sng">
                      <a:noFill/>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00" dirty="0"/>
                        <a:t>Arbetslöshet (andel av </a:t>
                      </a:r>
                      <a:r>
                        <a:rPr lang="sv-SE" sz="1000" dirty="0" err="1"/>
                        <a:t>bef</a:t>
                      </a:r>
                      <a:r>
                        <a:rPr lang="sv-SE" sz="1000" dirty="0"/>
                        <a: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100129660"/>
                  </a:ext>
                </a:extLst>
              </a:tr>
              <a:tr h="417004">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Antal</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a:solidFill>
                            <a:schemeClr val="bg1"/>
                          </a:solidFill>
                        </a:rPr>
                        <a:t>Förändring (%)</a:t>
                      </a: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 av </a:t>
                      </a:r>
                      <a:r>
                        <a:rPr lang="sv-SE" sz="1000" dirty="0" err="1">
                          <a:solidFill>
                            <a:schemeClr val="bg1"/>
                          </a:solidFill>
                        </a:rPr>
                        <a:t>bef</a:t>
                      </a:r>
                      <a:r>
                        <a:rPr lang="sv-SE" sz="1000">
                          <a:solidFill>
                            <a:schemeClr val="bg1"/>
                          </a:solidFill>
                        </a:rPr>
                        <a:t>. </a:t>
                      </a: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a:solidFill>
                            <a:schemeClr val="bg1"/>
                          </a:solidFill>
                        </a:rPr>
                        <a:t>Förändring (p.e.)</a:t>
                      </a:r>
                      <a:endParaRPr lang="sv-SE"/>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2696100177"/>
                  </a:ext>
                </a:extLst>
              </a:tr>
              <a:tr h="417004">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900" b="0" i="0" u="none" strike="noStrike" dirty="0">
                          <a:solidFill>
                            <a:srgbClr val="FFFFFF"/>
                          </a:solidFill>
                          <a:effectLst/>
                          <a:latin typeface="Futura Std Book" panose="020B0502020204020303" pitchFamily="34" charset="0"/>
                        </a:rPr>
                        <a:t>2022 kv1</a:t>
                      </a:r>
                    </a:p>
                  </a:txBody>
                  <a:tcPr marL="9525" marR="9525" marT="9525"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900" b="0" i="0" u="none" strike="noStrike">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900" b="0" i="0" u="none" strike="noStrike" dirty="0">
                          <a:solidFill>
                            <a:srgbClr val="FFFFFF"/>
                          </a:solidFill>
                          <a:effectLst/>
                          <a:latin typeface="Futura Std Book" panose="020B0502020204020303" pitchFamily="34" charset="0"/>
                        </a:rPr>
                        <a:t>2022 kv1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900" b="0" i="0" u="none" strike="noStrike">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3081617630"/>
                  </a:ext>
                </a:extLst>
              </a:tr>
              <a:tr h="364879">
                <a:tc>
                  <a:txBody>
                    <a:bodyPr/>
                    <a:lstStyle/>
                    <a:p>
                      <a:pPr marL="72000" algn="l" fontAlgn="b"/>
                      <a:r>
                        <a:rPr lang="sv-SE" sz="800" b="1" u="none" strike="noStrike" dirty="0">
                          <a:effectLst/>
                        </a:rPr>
                        <a:t>Östergötlands län</a:t>
                      </a:r>
                      <a:endParaRPr lang="sv-SE" sz="800" b="1" i="0" u="none" strike="noStrike" dirty="0">
                        <a:solidFill>
                          <a:srgbClr val="000000"/>
                        </a:solidFill>
                        <a:effectLst/>
                        <a:latin typeface="+mn-lt"/>
                      </a:endParaRPr>
                    </a:p>
                  </a:txBody>
                  <a:tcPr marL="9525" marR="9525" marT="9525" marB="0" anchor="ctr">
                    <a:lnL w="12700" cmpd="sng">
                      <a:noFill/>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16 930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-16,7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5,0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-1,0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extLst>
                  <a:ext uri="{0D108BD9-81ED-4DB2-BD59-A6C34878D82A}">
                    <a16:rowId xmlns:a16="http://schemas.microsoft.com/office/drawing/2014/main" val="3745687708"/>
                  </a:ext>
                </a:extLst>
              </a:tr>
              <a:tr h="369394">
                <a:tc>
                  <a:txBody>
                    <a:bodyPr/>
                    <a:lstStyle/>
                    <a:p>
                      <a:pPr marL="72000" algn="l" fontAlgn="b"/>
                      <a:r>
                        <a:rPr lang="sv-SE" sz="800" u="none" strike="noStrike" dirty="0">
                          <a:effectLst/>
                        </a:rPr>
                        <a:t>Ödeshög</a:t>
                      </a:r>
                      <a:endParaRPr lang="sv-SE" sz="800" b="0" i="0" u="none" strike="noStrike" dirty="0">
                        <a:solidFill>
                          <a:srgbClr val="000000"/>
                        </a:solidFill>
                        <a:effectLst/>
                        <a:latin typeface="Futura Std Book" panose="020B0502020204020303"/>
                      </a:endParaRPr>
                    </a:p>
                  </a:txBody>
                  <a:tcPr marL="7241" marR="7241" marT="7241"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133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-17,2</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3,6</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-0,7</a:t>
                      </a:r>
                    </a:p>
                  </a:txBody>
                  <a:tcPr marL="9525" marR="9525" marT="9525" marB="0" anchor="ctr"/>
                </a:tc>
                <a:extLst>
                  <a:ext uri="{0D108BD9-81ED-4DB2-BD59-A6C34878D82A}">
                    <a16:rowId xmlns:a16="http://schemas.microsoft.com/office/drawing/2014/main" val="293360832"/>
                  </a:ext>
                </a:extLst>
              </a:tr>
              <a:tr h="369394">
                <a:tc>
                  <a:txBody>
                    <a:bodyPr/>
                    <a:lstStyle/>
                    <a:p>
                      <a:pPr marL="72000" algn="l" fontAlgn="b"/>
                      <a:r>
                        <a:rPr lang="sv-SE" sz="800" u="none" strike="noStrike" dirty="0" err="1">
                          <a:effectLst/>
                        </a:rPr>
                        <a:t>Ydre</a:t>
                      </a:r>
                      <a:endParaRPr lang="sv-SE" sz="800" b="0" i="0" u="none" strike="noStrike" dirty="0">
                        <a:solidFill>
                          <a:srgbClr val="000000"/>
                        </a:solidFill>
                        <a:effectLst/>
                        <a:latin typeface="Futura Std Book" panose="020B0502020204020303"/>
                      </a:endParaRPr>
                    </a:p>
                  </a:txBody>
                  <a:tcPr marL="7241" marR="7241" marT="7241"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60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-17,4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-0,4</a:t>
                      </a:r>
                    </a:p>
                  </a:txBody>
                  <a:tcPr marL="9525" marR="9525" marT="9525" marB="0" anchor="ctr"/>
                </a:tc>
                <a:extLst>
                  <a:ext uri="{0D108BD9-81ED-4DB2-BD59-A6C34878D82A}">
                    <a16:rowId xmlns:a16="http://schemas.microsoft.com/office/drawing/2014/main" val="1559525621"/>
                  </a:ext>
                </a:extLst>
              </a:tr>
              <a:tr h="369394">
                <a:tc>
                  <a:txBody>
                    <a:bodyPr/>
                    <a:lstStyle/>
                    <a:p>
                      <a:pPr marL="72000" algn="l" fontAlgn="b"/>
                      <a:r>
                        <a:rPr lang="sv-SE" sz="800" u="none" strike="noStrike" dirty="0">
                          <a:effectLst/>
                        </a:rPr>
                        <a:t>Kinda</a:t>
                      </a:r>
                      <a:endParaRPr lang="sv-SE" sz="800" b="0" i="0" u="none" strike="noStrike" dirty="0">
                        <a:solidFill>
                          <a:srgbClr val="000000"/>
                        </a:solidFill>
                        <a:effectLst/>
                        <a:latin typeface="Futura Std Book" panose="020B0502020204020303"/>
                      </a:endParaRPr>
                    </a:p>
                  </a:txBody>
                  <a:tcPr marL="7241" marR="7241" marT="7241"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217</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-15,0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3,1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-0,5</a:t>
                      </a:r>
                    </a:p>
                  </a:txBody>
                  <a:tcPr marL="9525" marR="9525" marT="9525" marB="0" anchor="ctr"/>
                </a:tc>
                <a:extLst>
                  <a:ext uri="{0D108BD9-81ED-4DB2-BD59-A6C34878D82A}">
                    <a16:rowId xmlns:a16="http://schemas.microsoft.com/office/drawing/2014/main" val="1947986397"/>
                  </a:ext>
                </a:extLst>
              </a:tr>
              <a:tr h="369394">
                <a:tc>
                  <a:txBody>
                    <a:bodyPr/>
                    <a:lstStyle/>
                    <a:p>
                      <a:pPr marL="72000" algn="l" fontAlgn="b"/>
                      <a:r>
                        <a:rPr lang="sv-SE" sz="800" u="none" strike="noStrike" dirty="0">
                          <a:effectLst/>
                        </a:rPr>
                        <a:t>Boxholm</a:t>
                      </a:r>
                      <a:endParaRPr lang="sv-SE" sz="800" b="0" i="0" u="none" strike="noStrike" dirty="0">
                        <a:solidFill>
                          <a:srgbClr val="000000"/>
                        </a:solidFill>
                        <a:effectLst/>
                        <a:latin typeface="Futura Std Book" panose="020B0502020204020303"/>
                      </a:endParaRPr>
                    </a:p>
                  </a:txBody>
                  <a:tcPr marL="7241" marR="7241" marT="7241"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139</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-17,3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3,6</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-0,8</a:t>
                      </a:r>
                    </a:p>
                  </a:txBody>
                  <a:tcPr marL="9525" marR="9525" marT="9525" marB="0" anchor="ctr"/>
                </a:tc>
                <a:extLst>
                  <a:ext uri="{0D108BD9-81ED-4DB2-BD59-A6C34878D82A}">
                    <a16:rowId xmlns:a16="http://schemas.microsoft.com/office/drawing/2014/main" val="2325918200"/>
                  </a:ext>
                </a:extLst>
              </a:tr>
              <a:tr h="369394">
                <a:tc>
                  <a:txBody>
                    <a:bodyPr/>
                    <a:lstStyle/>
                    <a:p>
                      <a:pPr marL="72000" algn="l" fontAlgn="b"/>
                      <a:r>
                        <a:rPr lang="sv-SE" sz="800" u="none" strike="noStrike" dirty="0">
                          <a:effectLst/>
                        </a:rPr>
                        <a:t>Åtvidaberg</a:t>
                      </a:r>
                      <a:endParaRPr lang="sv-SE" sz="800" b="0" i="0" u="none" strike="noStrike" dirty="0">
                        <a:solidFill>
                          <a:srgbClr val="000000"/>
                        </a:solidFill>
                        <a:effectLst/>
                        <a:latin typeface="Futura Std Book" panose="020B0502020204020303"/>
                      </a:endParaRPr>
                    </a:p>
                  </a:txBody>
                  <a:tcPr marL="7241" marR="7241" marT="7241"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267</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-6,5</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3,3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-0,2</a:t>
                      </a:r>
                    </a:p>
                  </a:txBody>
                  <a:tcPr marL="9525" marR="9525" marT="9525" marB="0" anchor="ctr"/>
                </a:tc>
                <a:extLst>
                  <a:ext uri="{0D108BD9-81ED-4DB2-BD59-A6C34878D82A}">
                    <a16:rowId xmlns:a16="http://schemas.microsoft.com/office/drawing/2014/main" val="3944598109"/>
                  </a:ext>
                </a:extLst>
              </a:tr>
              <a:tr h="369394">
                <a:tc>
                  <a:txBody>
                    <a:bodyPr/>
                    <a:lstStyle/>
                    <a:p>
                      <a:pPr marL="72000" algn="l" fontAlgn="b"/>
                      <a:r>
                        <a:rPr lang="sv-SE" sz="800" u="none" strike="noStrike" dirty="0">
                          <a:effectLst/>
                        </a:rPr>
                        <a:t>Finspång</a:t>
                      </a:r>
                      <a:endParaRPr lang="sv-SE" sz="800" b="0" i="0" u="none" strike="noStrike" dirty="0">
                        <a:solidFill>
                          <a:srgbClr val="000000"/>
                        </a:solidFill>
                        <a:effectLst/>
                        <a:latin typeface="Futura Std Book" panose="020B0502020204020303"/>
                      </a:endParaRPr>
                    </a:p>
                  </a:txBody>
                  <a:tcPr marL="7241" marR="7241" marT="7241"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900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-10,3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5,8</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-0,7</a:t>
                      </a:r>
                    </a:p>
                  </a:txBody>
                  <a:tcPr marL="9525" marR="9525" marT="9525" marB="0" anchor="ctr"/>
                </a:tc>
                <a:extLst>
                  <a:ext uri="{0D108BD9-81ED-4DB2-BD59-A6C34878D82A}">
                    <a16:rowId xmlns:a16="http://schemas.microsoft.com/office/drawing/2014/main" val="3208508909"/>
                  </a:ext>
                </a:extLst>
              </a:tr>
              <a:tr h="369394">
                <a:tc>
                  <a:txBody>
                    <a:bodyPr/>
                    <a:lstStyle/>
                    <a:p>
                      <a:pPr marL="72000" algn="l" fontAlgn="b"/>
                      <a:r>
                        <a:rPr lang="sv-SE" sz="800" u="none" strike="noStrike" dirty="0">
                          <a:effectLst/>
                        </a:rPr>
                        <a:t>Valdemarsvik</a:t>
                      </a:r>
                      <a:endParaRPr lang="sv-SE" sz="800" b="0" i="0" u="none" strike="noStrike" dirty="0">
                        <a:solidFill>
                          <a:srgbClr val="000000"/>
                        </a:solidFill>
                        <a:effectLst/>
                        <a:latin typeface="Futura Std Book" panose="020B0502020204020303"/>
                      </a:endParaRPr>
                    </a:p>
                  </a:txBody>
                  <a:tcPr marL="7241" marR="7241" marT="7241" marB="0" anchor="ctr">
                    <a:lnL w="12700" cmpd="sng">
                      <a:noFill/>
                    </a:lnL>
                  </a:tcPr>
                </a:tc>
                <a:tc>
                  <a:txBody>
                    <a:bodyPr/>
                    <a:lstStyle/>
                    <a:p>
                      <a:pPr algn="ctr" rtl="0" fontAlgn="ctr"/>
                      <a:r>
                        <a:rPr lang="sv-SE" sz="800" b="0" i="0" u="none" strike="noStrike" dirty="0">
                          <a:solidFill>
                            <a:srgbClr val="000000"/>
                          </a:solidFill>
                          <a:effectLst/>
                          <a:latin typeface="Futura Std Book" panose="020B0502020204020303"/>
                        </a:rPr>
                        <a:t>217</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-27,6</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4,1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-1,4</a:t>
                      </a:r>
                    </a:p>
                  </a:txBody>
                  <a:tcPr marL="9525" marR="9525" marT="9525" marB="0" anchor="ctr"/>
                </a:tc>
                <a:extLst>
                  <a:ext uri="{0D108BD9-81ED-4DB2-BD59-A6C34878D82A}">
                    <a16:rowId xmlns:a16="http://schemas.microsoft.com/office/drawing/2014/main" val="1121273573"/>
                  </a:ext>
                </a:extLst>
              </a:tr>
              <a:tr h="369394">
                <a:tc>
                  <a:txBody>
                    <a:bodyPr/>
                    <a:lstStyle/>
                    <a:p>
                      <a:pPr marL="72000" algn="l" fontAlgn="b"/>
                      <a:r>
                        <a:rPr lang="sv-SE" sz="800" u="none" strike="noStrike" dirty="0">
                          <a:effectLst/>
                        </a:rPr>
                        <a:t>Linköping</a:t>
                      </a:r>
                      <a:endParaRPr lang="sv-SE" sz="800" b="0" i="0" u="none" strike="noStrike" dirty="0">
                        <a:solidFill>
                          <a:srgbClr val="000000"/>
                        </a:solidFill>
                        <a:effectLst/>
                        <a:latin typeface="Futura Std Book" panose="020B0502020204020303"/>
                      </a:endParaRPr>
                    </a:p>
                  </a:txBody>
                  <a:tcPr marL="7241" marR="7241" marT="7241"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4 970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-15,5</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4,0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-0,8</a:t>
                      </a:r>
                    </a:p>
                  </a:txBody>
                  <a:tcPr marL="9525" marR="9525" marT="9525" marB="0" anchor="ctr"/>
                </a:tc>
                <a:extLst>
                  <a:ext uri="{0D108BD9-81ED-4DB2-BD59-A6C34878D82A}">
                    <a16:rowId xmlns:a16="http://schemas.microsoft.com/office/drawing/2014/main" val="1084239425"/>
                  </a:ext>
                </a:extLst>
              </a:tr>
              <a:tr h="369394">
                <a:tc>
                  <a:txBody>
                    <a:bodyPr/>
                    <a:lstStyle/>
                    <a:p>
                      <a:pPr marL="72000" algn="l" fontAlgn="b"/>
                      <a:r>
                        <a:rPr lang="sv-SE" sz="800" u="none" strike="noStrike" dirty="0">
                          <a:effectLst/>
                        </a:rPr>
                        <a:t>Norrköping</a:t>
                      </a:r>
                      <a:endParaRPr lang="sv-SE" sz="800" b="0" i="0" u="none" strike="noStrike" dirty="0">
                        <a:solidFill>
                          <a:srgbClr val="000000"/>
                        </a:solidFill>
                        <a:effectLst/>
                        <a:latin typeface="Futura Std Book" panose="020B0502020204020303"/>
                      </a:endParaRPr>
                    </a:p>
                  </a:txBody>
                  <a:tcPr marL="7241" marR="7241" marT="7241"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7 208</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-15,4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6,9</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-1,3</a:t>
                      </a:r>
                    </a:p>
                  </a:txBody>
                  <a:tcPr marL="9525" marR="9525" marT="9525" marB="0" anchor="ctr"/>
                </a:tc>
                <a:extLst>
                  <a:ext uri="{0D108BD9-81ED-4DB2-BD59-A6C34878D82A}">
                    <a16:rowId xmlns:a16="http://schemas.microsoft.com/office/drawing/2014/main" val="2047465816"/>
                  </a:ext>
                </a:extLst>
              </a:tr>
              <a:tr h="369394">
                <a:tc>
                  <a:txBody>
                    <a:bodyPr/>
                    <a:lstStyle/>
                    <a:p>
                      <a:pPr marL="72000" algn="l" fontAlgn="b"/>
                      <a:r>
                        <a:rPr lang="sv-SE" sz="800" u="none" strike="noStrike" dirty="0">
                          <a:effectLst/>
                        </a:rPr>
                        <a:t>Söderköping</a:t>
                      </a:r>
                      <a:endParaRPr lang="sv-SE" sz="800" b="0" i="0" u="none" strike="noStrike" dirty="0">
                        <a:solidFill>
                          <a:srgbClr val="000000"/>
                        </a:solidFill>
                        <a:effectLst/>
                        <a:latin typeface="Futura Std Book" panose="020B0502020204020303"/>
                      </a:endParaRPr>
                    </a:p>
                  </a:txBody>
                  <a:tcPr marL="7241" marR="7241" marT="7241"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364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-11,7</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3,5</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-0,5</a:t>
                      </a:r>
                    </a:p>
                  </a:txBody>
                  <a:tcPr marL="9525" marR="9525" marT="9525" marB="0" anchor="ctr"/>
                </a:tc>
                <a:extLst>
                  <a:ext uri="{0D108BD9-81ED-4DB2-BD59-A6C34878D82A}">
                    <a16:rowId xmlns:a16="http://schemas.microsoft.com/office/drawing/2014/main" val="4226078857"/>
                  </a:ext>
                </a:extLst>
              </a:tr>
              <a:tr h="369394">
                <a:tc>
                  <a:txBody>
                    <a:bodyPr/>
                    <a:lstStyle/>
                    <a:p>
                      <a:pPr marL="72000" algn="l" fontAlgn="b"/>
                      <a:r>
                        <a:rPr lang="sv-SE" sz="800" u="none" strike="noStrike" dirty="0">
                          <a:effectLst/>
                        </a:rPr>
                        <a:t>Motala</a:t>
                      </a:r>
                      <a:endParaRPr lang="sv-SE" sz="800" b="0" i="0" u="none" strike="noStrike" dirty="0">
                        <a:solidFill>
                          <a:srgbClr val="000000"/>
                        </a:solidFill>
                        <a:effectLst/>
                        <a:latin typeface="Futura Std Book" panose="020B0502020204020303"/>
                      </a:endParaRPr>
                    </a:p>
                  </a:txBody>
                  <a:tcPr marL="7241" marR="7241" marT="7241"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1 556</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-23,2</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5,0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-1,5</a:t>
                      </a:r>
                    </a:p>
                  </a:txBody>
                  <a:tcPr marL="9525" marR="9525" marT="9525" marB="0" anchor="ctr"/>
                </a:tc>
                <a:extLst>
                  <a:ext uri="{0D108BD9-81ED-4DB2-BD59-A6C34878D82A}">
                    <a16:rowId xmlns:a16="http://schemas.microsoft.com/office/drawing/2014/main" val="2443966492"/>
                  </a:ext>
                </a:extLst>
              </a:tr>
              <a:tr h="369394">
                <a:tc>
                  <a:txBody>
                    <a:bodyPr/>
                    <a:lstStyle/>
                    <a:p>
                      <a:pPr marL="72000" algn="l" fontAlgn="b"/>
                      <a:r>
                        <a:rPr lang="sv-SE" sz="800" u="none" strike="noStrike" dirty="0">
                          <a:effectLst/>
                        </a:rPr>
                        <a:t>Vadstena</a:t>
                      </a:r>
                      <a:endParaRPr lang="sv-SE" sz="800" b="0" i="0" u="none" strike="noStrike" dirty="0">
                        <a:solidFill>
                          <a:srgbClr val="000000"/>
                        </a:solidFill>
                        <a:effectLst/>
                        <a:latin typeface="Futura Std Book" panose="020B0502020204020303"/>
                      </a:endParaRPr>
                    </a:p>
                  </a:txBody>
                  <a:tcPr marL="7241" marR="7241" marT="7241"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172</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-27,3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3,3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-1,3</a:t>
                      </a:r>
                    </a:p>
                  </a:txBody>
                  <a:tcPr marL="9525" marR="9525" marT="9525" marB="0" anchor="ctr"/>
                </a:tc>
                <a:extLst>
                  <a:ext uri="{0D108BD9-81ED-4DB2-BD59-A6C34878D82A}">
                    <a16:rowId xmlns:a16="http://schemas.microsoft.com/office/drawing/2014/main" val="3055248050"/>
                  </a:ext>
                </a:extLst>
              </a:tr>
              <a:tr h="369394">
                <a:tc>
                  <a:txBody>
                    <a:bodyPr/>
                    <a:lstStyle/>
                    <a:p>
                      <a:pPr marL="72000" algn="l" fontAlgn="b"/>
                      <a:r>
                        <a:rPr lang="sv-SE" sz="800" u="none" strike="noStrike" dirty="0">
                          <a:effectLst/>
                        </a:rPr>
                        <a:t>Mjölby</a:t>
                      </a:r>
                      <a:endParaRPr lang="sv-SE" sz="800" b="0" i="0" u="none" strike="noStrike" dirty="0">
                        <a:solidFill>
                          <a:srgbClr val="000000"/>
                        </a:solidFill>
                        <a:effectLst/>
                        <a:latin typeface="Futura Std Book" panose="020B0502020204020303"/>
                      </a:endParaRPr>
                    </a:p>
                  </a:txBody>
                  <a:tcPr marL="7241" marR="7241" marT="7241"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728</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-26,7</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3,6</a:t>
                      </a:r>
                    </a:p>
                  </a:txBody>
                  <a:tcPr marL="9525" marR="9525" marT="9525" marB="0" anchor="ctr"/>
                </a:tc>
                <a:tc>
                  <a:txBody>
                    <a:bodyPr/>
                    <a:lstStyle/>
                    <a:p>
                      <a:pPr algn="ctr" rtl="0" fontAlgn="ctr"/>
                      <a:r>
                        <a:rPr lang="sv-SE" sz="800" b="0" i="0" u="none" strike="noStrike" dirty="0">
                          <a:solidFill>
                            <a:srgbClr val="000000"/>
                          </a:solidFill>
                          <a:effectLst/>
                          <a:latin typeface="Futura Std Book" panose="020B0502020204020303"/>
                        </a:rPr>
                        <a:t>-1,3</a:t>
                      </a:r>
                    </a:p>
                  </a:txBody>
                  <a:tcPr marL="9525" marR="9525" marT="9525" marB="0" anchor="ctr"/>
                </a:tc>
                <a:extLst>
                  <a:ext uri="{0D108BD9-81ED-4DB2-BD59-A6C34878D82A}">
                    <a16:rowId xmlns:a16="http://schemas.microsoft.com/office/drawing/2014/main" val="2884210164"/>
                  </a:ext>
                </a:extLst>
              </a:tr>
            </a:tbl>
          </a:graphicData>
        </a:graphic>
      </p:graphicFrame>
      <p:sp>
        <p:nvSpPr>
          <p:cNvPr id="5" name="textruta 4">
            <a:extLst>
              <a:ext uri="{FF2B5EF4-FFF2-40B4-BE49-F238E27FC236}">
                <a16:creationId xmlns:a16="http://schemas.microsoft.com/office/drawing/2014/main" id="{49C105DA-9636-49E9-8733-604D6E6D0587}"/>
              </a:ext>
            </a:extLst>
          </p:cNvPr>
          <p:cNvSpPr txBox="1"/>
          <p:nvPr/>
        </p:nvSpPr>
        <p:spPr>
          <a:xfrm>
            <a:off x="6096000" y="6643663"/>
            <a:ext cx="2866490" cy="215444"/>
          </a:xfrm>
          <a:prstGeom prst="rect">
            <a:avLst/>
          </a:prstGeom>
          <a:noFill/>
        </p:spPr>
        <p:txBody>
          <a:bodyPr wrap="none" rtlCol="0">
            <a:spAutoFit/>
          </a:bodyPr>
          <a:lstStyle/>
          <a:p>
            <a:r>
              <a:rPr lang="sv-SE" sz="800" dirty="0"/>
              <a:t>Källa: Arbetsförmedlingen och Statistiska centralbyrån</a:t>
            </a:r>
          </a:p>
        </p:txBody>
      </p:sp>
    </p:spTree>
    <p:extLst>
      <p:ext uri="{BB962C8B-B14F-4D97-AF65-F5344CB8AC3E}">
        <p14:creationId xmlns:p14="http://schemas.microsoft.com/office/powerpoint/2010/main" val="7207937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bild 8" descr="En bild som visar gräs, utomhus, träd, himmel&#10;&#10;Automatiskt genererad beskrivning">
            <a:extLst>
              <a:ext uri="{FF2B5EF4-FFF2-40B4-BE49-F238E27FC236}">
                <a16:creationId xmlns:a16="http://schemas.microsoft.com/office/drawing/2014/main" id="{8D97A097-BF40-4A9E-A56B-4BCD50ADB9BA}"/>
              </a:ext>
            </a:extLst>
          </p:cNvPr>
          <p:cNvPicPr>
            <a:picLocks noGrp="1" noChangeAspect="1"/>
          </p:cNvPicPr>
          <p:nvPr>
            <p:ph type="pic" sz="quarter" idx="13"/>
          </p:nvPr>
        </p:nvPicPr>
        <p:blipFill>
          <a:blip r:embed="rId2"/>
          <a:srcRect t="2400" b="2400"/>
          <a:stretch>
            <a:fillRect/>
          </a:stretch>
        </p:blipFill>
        <p:spPr/>
      </p:pic>
      <p:sp>
        <p:nvSpPr>
          <p:cNvPr id="10" name="Platshållare för text 9">
            <a:extLst>
              <a:ext uri="{FF2B5EF4-FFF2-40B4-BE49-F238E27FC236}">
                <a16:creationId xmlns:a16="http://schemas.microsoft.com/office/drawing/2014/main" id="{C4DD2E13-FA8B-45D0-9497-371A255666B3}"/>
              </a:ext>
            </a:extLst>
          </p:cNvPr>
          <p:cNvSpPr>
            <a:spLocks noGrp="1"/>
          </p:cNvSpPr>
          <p:nvPr>
            <p:ph type="body" sz="quarter" idx="14"/>
          </p:nvPr>
        </p:nvSpPr>
        <p:spPr/>
        <p:txBody>
          <a:bodyPr/>
          <a:lstStyle/>
          <a:p>
            <a:endParaRPr lang="sv-SE"/>
          </a:p>
        </p:txBody>
      </p:sp>
      <p:sp>
        <p:nvSpPr>
          <p:cNvPr id="5" name="Rubrik 8">
            <a:extLst>
              <a:ext uri="{FF2B5EF4-FFF2-40B4-BE49-F238E27FC236}">
                <a16:creationId xmlns:a16="http://schemas.microsoft.com/office/drawing/2014/main" id="{9155F4FF-4953-4CFA-A3CF-68D90135B0E4}"/>
              </a:ext>
            </a:extLst>
          </p:cNvPr>
          <p:cNvSpPr txBox="1">
            <a:spLocks/>
          </p:cNvSpPr>
          <p:nvPr/>
        </p:nvSpPr>
        <p:spPr>
          <a:xfrm>
            <a:off x="717550" y="333375"/>
            <a:ext cx="4951380" cy="891049"/>
          </a:xfrm>
          <a:prstGeom prst="rect">
            <a:avLst/>
          </a:prstGeom>
        </p:spPr>
        <p:txBody>
          <a:bodyPr vert="horz" lIns="0" tIns="0" rIns="0" bIns="0" rtlCol="0" anchor="b" anchorCtr="0">
            <a:noAutofit/>
          </a:bodyPr>
          <a:lst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a:lstStyle>
          <a:p>
            <a:r>
              <a:rPr lang="sv-SE" dirty="0"/>
              <a:t>Befolkning och bostäder</a:t>
            </a:r>
            <a:br>
              <a:rPr lang="sv-SE" dirty="0"/>
            </a:br>
            <a:r>
              <a:rPr lang="sv-SE" sz="2400" b="0" dirty="0"/>
              <a:t>Kommunerna </a:t>
            </a:r>
            <a:r>
              <a:rPr lang="sv-SE" sz="2400" b="0"/>
              <a:t>i Östergötlands </a:t>
            </a:r>
            <a:r>
              <a:rPr lang="sv-SE" sz="2400" b="0" dirty="0"/>
              <a:t>län</a:t>
            </a:r>
            <a:endParaRPr lang="sv-SE" b="0" dirty="0"/>
          </a:p>
        </p:txBody>
      </p:sp>
      <p:graphicFrame>
        <p:nvGraphicFramePr>
          <p:cNvPr id="8" name="Platshållare för innehåll 4">
            <a:extLst>
              <a:ext uri="{FF2B5EF4-FFF2-40B4-BE49-F238E27FC236}">
                <a16:creationId xmlns:a16="http://schemas.microsoft.com/office/drawing/2014/main" id="{D714A523-5846-4288-941A-8E7B3052097F}"/>
              </a:ext>
            </a:extLst>
          </p:cNvPr>
          <p:cNvGraphicFramePr>
            <a:graphicFrameLocks/>
          </p:cNvGraphicFramePr>
          <p:nvPr>
            <p:extLst>
              <p:ext uri="{D42A27DB-BD31-4B8C-83A1-F6EECF244321}">
                <p14:modId xmlns:p14="http://schemas.microsoft.com/office/powerpoint/2010/main" val="580879295"/>
              </p:ext>
            </p:extLst>
          </p:nvPr>
        </p:nvGraphicFramePr>
        <p:xfrm>
          <a:off x="6167439" y="106615"/>
          <a:ext cx="5687122" cy="6418013"/>
        </p:xfrm>
        <a:graphic>
          <a:graphicData uri="http://schemas.openxmlformats.org/drawingml/2006/table">
            <a:tbl>
              <a:tblPr firstRow="1" bandRow="1">
                <a:tableStyleId>{5C22544A-7EE6-4342-B048-85BDC9FD1C3A}</a:tableStyleId>
              </a:tblPr>
              <a:tblGrid>
                <a:gridCol w="1256356">
                  <a:extLst>
                    <a:ext uri="{9D8B030D-6E8A-4147-A177-3AD203B41FA5}">
                      <a16:colId xmlns:a16="http://schemas.microsoft.com/office/drawing/2014/main" val="452260278"/>
                    </a:ext>
                  </a:extLst>
                </a:gridCol>
                <a:gridCol w="986395">
                  <a:extLst>
                    <a:ext uri="{9D8B030D-6E8A-4147-A177-3AD203B41FA5}">
                      <a16:colId xmlns:a16="http://schemas.microsoft.com/office/drawing/2014/main" val="1889858293"/>
                    </a:ext>
                  </a:extLst>
                </a:gridCol>
                <a:gridCol w="1222576">
                  <a:extLst>
                    <a:ext uri="{9D8B030D-6E8A-4147-A177-3AD203B41FA5}">
                      <a16:colId xmlns:a16="http://schemas.microsoft.com/office/drawing/2014/main" val="1671515360"/>
                    </a:ext>
                  </a:extLst>
                </a:gridCol>
                <a:gridCol w="1079196">
                  <a:extLst>
                    <a:ext uri="{9D8B030D-6E8A-4147-A177-3AD203B41FA5}">
                      <a16:colId xmlns:a16="http://schemas.microsoft.com/office/drawing/2014/main" val="2818758293"/>
                    </a:ext>
                  </a:extLst>
                </a:gridCol>
                <a:gridCol w="1142599">
                  <a:extLst>
                    <a:ext uri="{9D8B030D-6E8A-4147-A177-3AD203B41FA5}">
                      <a16:colId xmlns:a16="http://schemas.microsoft.com/office/drawing/2014/main" val="1452816917"/>
                    </a:ext>
                  </a:extLst>
                </a:gridCol>
              </a:tblGrid>
              <a:tr h="417004">
                <a:tc>
                  <a:txBody>
                    <a:bodyPr/>
                    <a:lstStyle/>
                    <a:p>
                      <a:pPr algn="ctr"/>
                      <a:endParaRPr lang="sv-SE"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gridSpan="2">
                  <a:txBody>
                    <a:bodyPr/>
                    <a:lstStyle/>
                    <a:p>
                      <a:pPr algn="ctr"/>
                      <a:r>
                        <a:rPr lang="sv-SE" sz="1000" dirty="0"/>
                        <a:t>Befolkning</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38100" cmpd="sng">
                      <a:noFill/>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00" dirty="0"/>
                        <a:t>Påbörjade lägenheter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100129660"/>
                  </a:ext>
                </a:extLst>
              </a:tr>
              <a:tr h="417004">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Antal</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a:solidFill>
                            <a:schemeClr val="bg1"/>
                          </a:solidFill>
                        </a:rPr>
                        <a:t>Förändring (%)</a:t>
                      </a: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a:solidFill>
                            <a:schemeClr val="bg1"/>
                          </a:solidFill>
                        </a:rPr>
                        <a:t>Antal</a:t>
                      </a: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a:solidFill>
                            <a:schemeClr val="bg1"/>
                          </a:solidFill>
                        </a:rPr>
                        <a:t>Förändring (%)</a:t>
                      </a:r>
                      <a:endParaRPr lang="sv-SE"/>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2696100177"/>
                  </a:ext>
                </a:extLst>
              </a:tr>
              <a:tr h="417004">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dirty="0">
                          <a:solidFill>
                            <a:srgbClr val="FFFFFF"/>
                          </a:solidFill>
                          <a:effectLst/>
                          <a:latin typeface="Futura Std Book" panose="020B0502020204020303" pitchFamily="34" charset="0"/>
                        </a:rPr>
                        <a:t>2022 kv1</a:t>
                      </a:r>
                    </a:p>
                  </a:txBody>
                  <a:tcPr marL="9525" marR="9525" marT="9525"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dirty="0">
                          <a:solidFill>
                            <a:srgbClr val="FFFFFF"/>
                          </a:solidFill>
                          <a:effectLst/>
                          <a:latin typeface="Futura Std Book" panose="020B0502020204020303" pitchFamily="34" charset="0"/>
                        </a:rPr>
                        <a:t>2022 kv1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3081617630"/>
                  </a:ext>
                </a:extLst>
              </a:tr>
              <a:tr h="364879">
                <a:tc>
                  <a:txBody>
                    <a:bodyPr/>
                    <a:lstStyle/>
                    <a:p>
                      <a:pPr algn="l" rtl="0" fontAlgn="ctr"/>
                      <a:r>
                        <a:rPr lang="sv-SE" sz="800" b="1" i="0" u="none" strike="noStrike">
                          <a:solidFill>
                            <a:srgbClr val="000000"/>
                          </a:solidFill>
                          <a:effectLst/>
                          <a:latin typeface="Futura Std Book" panose="020B0502020204020303" pitchFamily="34" charset="0"/>
                        </a:rPr>
                        <a:t>Östergötlands län</a:t>
                      </a:r>
                    </a:p>
                  </a:txBody>
                  <a:tcPr marL="144000" marR="9525" marT="9525" marB="0" anchor="ctr">
                    <a:lnL w="12700" cmpd="sng">
                      <a:noFill/>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470 053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0,5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1 019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135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extLst>
                  <a:ext uri="{0D108BD9-81ED-4DB2-BD59-A6C34878D82A}">
                    <a16:rowId xmlns:a16="http://schemas.microsoft.com/office/drawing/2014/main" val="3745687708"/>
                  </a:ext>
                </a:extLst>
              </a:tr>
              <a:tr h="369394">
                <a:tc>
                  <a:txBody>
                    <a:bodyPr/>
                    <a:lstStyle/>
                    <a:p>
                      <a:pPr algn="l" rtl="0" fontAlgn="ctr"/>
                      <a:r>
                        <a:rPr lang="sv-SE" sz="800" b="0" i="0" u="none" strike="noStrike">
                          <a:solidFill>
                            <a:srgbClr val="000000"/>
                          </a:solidFill>
                          <a:effectLst/>
                          <a:latin typeface="Futura Std Book" panose="020B0502020204020303" pitchFamily="34" charset="0"/>
                        </a:rPr>
                        <a:t>Boxholm                                           </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5 509</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rtl="0"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293360832"/>
                  </a:ext>
                </a:extLst>
              </a:tr>
              <a:tr h="369394">
                <a:tc>
                  <a:txBody>
                    <a:bodyPr/>
                    <a:lstStyle/>
                    <a:p>
                      <a:pPr algn="l" rtl="0" fontAlgn="ctr"/>
                      <a:r>
                        <a:rPr lang="sv-SE" sz="800" b="0" i="0" u="none" strike="noStrike">
                          <a:solidFill>
                            <a:srgbClr val="000000"/>
                          </a:solidFill>
                          <a:effectLst/>
                          <a:latin typeface="Futura Std Book" panose="020B0502020204020303" pitchFamily="34" charset="0"/>
                        </a:rPr>
                        <a:t>Finspång                                          </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21 872</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0,5</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-50</a:t>
                      </a:r>
                    </a:p>
                  </a:txBody>
                  <a:tcPr marL="9525" marR="9525" marT="9525" marB="0" anchor="ctr"/>
                </a:tc>
                <a:extLst>
                  <a:ext uri="{0D108BD9-81ED-4DB2-BD59-A6C34878D82A}">
                    <a16:rowId xmlns:a16="http://schemas.microsoft.com/office/drawing/2014/main" val="1559525621"/>
                  </a:ext>
                </a:extLst>
              </a:tr>
              <a:tr h="369394">
                <a:tc>
                  <a:txBody>
                    <a:bodyPr/>
                    <a:lstStyle/>
                    <a:p>
                      <a:pPr algn="l" rtl="0" fontAlgn="ctr"/>
                      <a:r>
                        <a:rPr lang="sv-SE" sz="800" b="0" i="0" u="none" strike="noStrike">
                          <a:solidFill>
                            <a:srgbClr val="000000"/>
                          </a:solidFill>
                          <a:effectLst/>
                          <a:latin typeface="Futura Std Book" panose="020B0502020204020303" pitchFamily="34" charset="0"/>
                        </a:rPr>
                        <a:t>Kinda                                             </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10 053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0,6</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-20</a:t>
                      </a:r>
                    </a:p>
                  </a:txBody>
                  <a:tcPr marL="9525" marR="9525" marT="9525" marB="0" anchor="ctr"/>
                </a:tc>
                <a:extLst>
                  <a:ext uri="{0D108BD9-81ED-4DB2-BD59-A6C34878D82A}">
                    <a16:rowId xmlns:a16="http://schemas.microsoft.com/office/drawing/2014/main" val="1947986397"/>
                  </a:ext>
                </a:extLst>
              </a:tr>
              <a:tr h="369394">
                <a:tc>
                  <a:txBody>
                    <a:bodyPr/>
                    <a:lstStyle/>
                    <a:p>
                      <a:pPr algn="l" rtl="0" fontAlgn="ctr"/>
                      <a:r>
                        <a:rPr lang="sv-SE" sz="800" b="0" i="0" u="none" strike="noStrike">
                          <a:solidFill>
                            <a:srgbClr val="000000"/>
                          </a:solidFill>
                          <a:effectLst/>
                          <a:latin typeface="Futura Std Book" panose="020B0502020204020303" pitchFamily="34" charset="0"/>
                        </a:rPr>
                        <a:t>Linköping                                         </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165 557</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0,5</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305</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-4</a:t>
                      </a:r>
                    </a:p>
                  </a:txBody>
                  <a:tcPr marL="9525" marR="9525" marT="9525" marB="0" anchor="ctr"/>
                </a:tc>
                <a:extLst>
                  <a:ext uri="{0D108BD9-81ED-4DB2-BD59-A6C34878D82A}">
                    <a16:rowId xmlns:a16="http://schemas.microsoft.com/office/drawing/2014/main" val="2325918200"/>
                  </a:ext>
                </a:extLst>
              </a:tr>
              <a:tr h="369394">
                <a:tc>
                  <a:txBody>
                    <a:bodyPr/>
                    <a:lstStyle/>
                    <a:p>
                      <a:pPr algn="l" rtl="0" fontAlgn="ctr"/>
                      <a:r>
                        <a:rPr lang="sv-SE" sz="800" b="0" i="0" u="none" strike="noStrike">
                          <a:solidFill>
                            <a:srgbClr val="000000"/>
                          </a:solidFill>
                          <a:effectLst/>
                          <a:latin typeface="Futura Std Book" panose="020B0502020204020303" pitchFamily="34" charset="0"/>
                        </a:rPr>
                        <a:t>Mjölby                                            </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28 335</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-50</a:t>
                      </a:r>
                    </a:p>
                  </a:txBody>
                  <a:tcPr marL="9525" marR="9525" marT="9525" marB="0" anchor="ctr"/>
                </a:tc>
                <a:extLst>
                  <a:ext uri="{0D108BD9-81ED-4DB2-BD59-A6C34878D82A}">
                    <a16:rowId xmlns:a16="http://schemas.microsoft.com/office/drawing/2014/main" val="3944598109"/>
                  </a:ext>
                </a:extLst>
              </a:tr>
              <a:tr h="369394">
                <a:tc>
                  <a:txBody>
                    <a:bodyPr/>
                    <a:lstStyle/>
                    <a:p>
                      <a:pPr algn="l" rtl="0" fontAlgn="ctr"/>
                      <a:r>
                        <a:rPr lang="sv-SE" sz="800" b="0" i="0" u="none" strike="noStrike">
                          <a:solidFill>
                            <a:srgbClr val="000000"/>
                          </a:solidFill>
                          <a:effectLst/>
                          <a:latin typeface="Futura Std Book" panose="020B0502020204020303" pitchFamily="34" charset="0"/>
                        </a:rPr>
                        <a:t>Motala                                            </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43 738</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173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198</a:t>
                      </a:r>
                    </a:p>
                  </a:txBody>
                  <a:tcPr marL="9525" marR="9525" marT="9525" marB="0" anchor="ctr"/>
                </a:tc>
                <a:extLst>
                  <a:ext uri="{0D108BD9-81ED-4DB2-BD59-A6C34878D82A}">
                    <a16:rowId xmlns:a16="http://schemas.microsoft.com/office/drawing/2014/main" val="3208508909"/>
                  </a:ext>
                </a:extLst>
              </a:tr>
              <a:tr h="369394">
                <a:tc>
                  <a:txBody>
                    <a:bodyPr/>
                    <a:lstStyle/>
                    <a:p>
                      <a:pPr algn="l" rtl="0" fontAlgn="ctr"/>
                      <a:r>
                        <a:rPr lang="sv-SE" sz="800" b="0" i="0" u="none" strike="noStrike">
                          <a:solidFill>
                            <a:srgbClr val="000000"/>
                          </a:solidFill>
                          <a:effectLst/>
                          <a:latin typeface="Futura Std Book" panose="020B0502020204020303" pitchFamily="34" charset="0"/>
                        </a:rPr>
                        <a:t>Norrköping                                        </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144 610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0,7</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499</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3 464</a:t>
                      </a:r>
                    </a:p>
                  </a:txBody>
                  <a:tcPr marL="9525" marR="9525" marT="9525" marB="0" anchor="ctr"/>
                </a:tc>
                <a:extLst>
                  <a:ext uri="{0D108BD9-81ED-4DB2-BD59-A6C34878D82A}">
                    <a16:rowId xmlns:a16="http://schemas.microsoft.com/office/drawing/2014/main" val="1121273573"/>
                  </a:ext>
                </a:extLst>
              </a:tr>
              <a:tr h="369394">
                <a:tc>
                  <a:txBody>
                    <a:bodyPr/>
                    <a:lstStyle/>
                    <a:p>
                      <a:pPr algn="l" rtl="0" fontAlgn="ctr"/>
                      <a:r>
                        <a:rPr lang="sv-SE" sz="800" b="0" i="0" u="none" strike="noStrike">
                          <a:solidFill>
                            <a:srgbClr val="000000"/>
                          </a:solidFill>
                          <a:effectLst/>
                          <a:latin typeface="Futura Std Book" panose="020B0502020204020303" pitchFamily="34" charset="0"/>
                        </a:rPr>
                        <a:t>Söderköping                                       </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14 760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0,9</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8</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33</a:t>
                      </a:r>
                    </a:p>
                  </a:txBody>
                  <a:tcPr marL="9525" marR="9525" marT="9525" marB="0" anchor="ctr"/>
                </a:tc>
                <a:extLst>
                  <a:ext uri="{0D108BD9-81ED-4DB2-BD59-A6C34878D82A}">
                    <a16:rowId xmlns:a16="http://schemas.microsoft.com/office/drawing/2014/main" val="1084239425"/>
                  </a:ext>
                </a:extLst>
              </a:tr>
              <a:tr h="369394">
                <a:tc>
                  <a:txBody>
                    <a:bodyPr/>
                    <a:lstStyle/>
                    <a:p>
                      <a:pPr algn="l" rtl="0" fontAlgn="ctr"/>
                      <a:r>
                        <a:rPr lang="sv-SE" sz="800" b="0" i="0" u="none" strike="noStrike">
                          <a:solidFill>
                            <a:srgbClr val="000000"/>
                          </a:solidFill>
                          <a:effectLst/>
                          <a:latin typeface="Futura Std Book" panose="020B0502020204020303" pitchFamily="34" charset="0"/>
                        </a:rPr>
                        <a:t>Vadstena                                          </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7 531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a:t>
                      </a:r>
                    </a:p>
                  </a:txBody>
                  <a:tcPr marL="9525" marR="9525" marT="9525" marB="0" anchor="ctr"/>
                </a:tc>
                <a:extLst>
                  <a:ext uri="{0D108BD9-81ED-4DB2-BD59-A6C34878D82A}">
                    <a16:rowId xmlns:a16="http://schemas.microsoft.com/office/drawing/2014/main" val="2047465816"/>
                  </a:ext>
                </a:extLst>
              </a:tr>
              <a:tr h="369394">
                <a:tc>
                  <a:txBody>
                    <a:bodyPr/>
                    <a:lstStyle/>
                    <a:p>
                      <a:pPr algn="l" rtl="0" fontAlgn="ctr"/>
                      <a:r>
                        <a:rPr lang="sv-SE" sz="800" b="0" i="0" u="none" strike="noStrike">
                          <a:solidFill>
                            <a:srgbClr val="000000"/>
                          </a:solidFill>
                          <a:effectLst/>
                          <a:latin typeface="Futura Std Book" panose="020B0502020204020303" pitchFamily="34" charset="0"/>
                        </a:rPr>
                        <a:t>Valdemarsvik                                      </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7 603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-1,8</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10</a:t>
                      </a:r>
                    </a:p>
                  </a:txBody>
                  <a:tcPr marL="9525" marR="9525" marT="9525" marB="0" anchor="ctr"/>
                </a:tc>
                <a:tc>
                  <a:txBody>
                    <a:bodyPr/>
                    <a:lstStyle/>
                    <a:p>
                      <a:pPr algn="ctr" rtl="0"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4226078857"/>
                  </a:ext>
                </a:extLst>
              </a:tr>
              <a:tr h="369394">
                <a:tc>
                  <a:txBody>
                    <a:bodyPr/>
                    <a:lstStyle/>
                    <a:p>
                      <a:pPr algn="l" rtl="0" fontAlgn="ctr"/>
                      <a:r>
                        <a:rPr lang="sv-SE" sz="800" b="0" i="0" u="none" strike="noStrike">
                          <a:solidFill>
                            <a:srgbClr val="000000"/>
                          </a:solidFill>
                          <a:effectLst/>
                          <a:latin typeface="Futura Std Book" panose="020B0502020204020303" pitchFamily="34" charset="0"/>
                        </a:rPr>
                        <a:t>Ydre                                              </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3 679</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-100</a:t>
                      </a:r>
                    </a:p>
                  </a:txBody>
                  <a:tcPr marL="9525" marR="9525" marT="9525" marB="0" anchor="ctr"/>
                </a:tc>
                <a:extLst>
                  <a:ext uri="{0D108BD9-81ED-4DB2-BD59-A6C34878D82A}">
                    <a16:rowId xmlns:a16="http://schemas.microsoft.com/office/drawing/2014/main" val="2443966492"/>
                  </a:ext>
                </a:extLst>
              </a:tr>
              <a:tr h="369394">
                <a:tc>
                  <a:txBody>
                    <a:bodyPr/>
                    <a:lstStyle/>
                    <a:p>
                      <a:pPr algn="l" rtl="0" fontAlgn="ctr"/>
                      <a:r>
                        <a:rPr lang="sv-SE" sz="800" b="0" i="0" u="none" strike="noStrike">
                          <a:solidFill>
                            <a:srgbClr val="000000"/>
                          </a:solidFill>
                          <a:effectLst/>
                          <a:latin typeface="Futura Std Book" panose="020B0502020204020303" pitchFamily="34" charset="0"/>
                        </a:rPr>
                        <a:t>Åtvidaberg                                        </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11 492</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0,5</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-81</a:t>
                      </a:r>
                    </a:p>
                  </a:txBody>
                  <a:tcPr marL="9525" marR="9525" marT="9525" marB="0" anchor="ctr"/>
                </a:tc>
                <a:extLst>
                  <a:ext uri="{0D108BD9-81ED-4DB2-BD59-A6C34878D82A}">
                    <a16:rowId xmlns:a16="http://schemas.microsoft.com/office/drawing/2014/main" val="3055248050"/>
                  </a:ext>
                </a:extLst>
              </a:tr>
              <a:tr h="369394">
                <a:tc>
                  <a:txBody>
                    <a:bodyPr/>
                    <a:lstStyle/>
                    <a:p>
                      <a:pPr algn="l" rtl="0" fontAlgn="ctr"/>
                      <a:r>
                        <a:rPr lang="sv-SE" sz="800" b="0" i="0" u="none" strike="noStrike">
                          <a:solidFill>
                            <a:srgbClr val="000000"/>
                          </a:solidFill>
                          <a:effectLst/>
                          <a:latin typeface="Futura Std Book" panose="020B0502020204020303" pitchFamily="34" charset="0"/>
                        </a:rPr>
                        <a:t>Ödeshög                                           </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5 314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10</a:t>
                      </a:r>
                    </a:p>
                  </a:txBody>
                  <a:tcPr marL="9525" marR="9525" marT="9525" marB="0" anchor="ctr"/>
                </a:tc>
                <a:tc>
                  <a:txBody>
                    <a:bodyPr/>
                    <a:lstStyle/>
                    <a:p>
                      <a:pPr algn="ctr" rtl="0"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2884210164"/>
                  </a:ext>
                </a:extLst>
              </a:tr>
            </a:tbl>
          </a:graphicData>
        </a:graphic>
      </p:graphicFrame>
      <p:sp>
        <p:nvSpPr>
          <p:cNvPr id="7" name="textruta 6">
            <a:extLst>
              <a:ext uri="{FF2B5EF4-FFF2-40B4-BE49-F238E27FC236}">
                <a16:creationId xmlns:a16="http://schemas.microsoft.com/office/drawing/2014/main" id="{4AE73C6C-E84B-42C9-AED4-E97CA95C0444}"/>
              </a:ext>
            </a:extLst>
          </p:cNvPr>
          <p:cNvSpPr txBox="1"/>
          <p:nvPr/>
        </p:nvSpPr>
        <p:spPr>
          <a:xfrm>
            <a:off x="6096000" y="6628274"/>
            <a:ext cx="1662635" cy="246221"/>
          </a:xfrm>
          <a:prstGeom prst="rect">
            <a:avLst/>
          </a:prstGeom>
          <a:noFill/>
        </p:spPr>
        <p:txBody>
          <a:bodyPr wrap="none" rtlCol="0">
            <a:spAutoFit/>
          </a:bodyPr>
          <a:lstStyle/>
          <a:p>
            <a:r>
              <a:rPr lang="sv-SE" sz="800" dirty="0"/>
              <a:t>Källa: Statistiska centralbyrån</a:t>
            </a:r>
            <a:r>
              <a:rPr lang="sv-SE" sz="1000" dirty="0"/>
              <a:t> </a:t>
            </a:r>
          </a:p>
        </p:txBody>
      </p:sp>
    </p:spTree>
    <p:extLst>
      <p:ext uri="{BB962C8B-B14F-4D97-AF65-F5344CB8AC3E}">
        <p14:creationId xmlns:p14="http://schemas.microsoft.com/office/powerpoint/2010/main" val="41908941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bild 10" descr="En bild som visar gräs, utomhus, träd, himmel&#10;&#10;Automatiskt genererad beskrivning">
            <a:extLst>
              <a:ext uri="{FF2B5EF4-FFF2-40B4-BE49-F238E27FC236}">
                <a16:creationId xmlns:a16="http://schemas.microsoft.com/office/drawing/2014/main" id="{E24D4AC7-2221-4026-9FA8-E7FF2F3DB913}"/>
              </a:ext>
            </a:extLst>
          </p:cNvPr>
          <p:cNvPicPr>
            <a:picLocks noGrp="1" noChangeAspect="1"/>
          </p:cNvPicPr>
          <p:nvPr>
            <p:ph type="pic" sz="quarter" idx="13"/>
          </p:nvPr>
        </p:nvPicPr>
        <p:blipFill>
          <a:blip r:embed="rId2"/>
          <a:srcRect t="2400" b="2400"/>
          <a:stretch>
            <a:fillRect/>
          </a:stretch>
        </p:blipFill>
        <p:spPr/>
      </p:pic>
      <p:sp>
        <p:nvSpPr>
          <p:cNvPr id="4" name="Platshållare för text 3">
            <a:extLst>
              <a:ext uri="{FF2B5EF4-FFF2-40B4-BE49-F238E27FC236}">
                <a16:creationId xmlns:a16="http://schemas.microsoft.com/office/drawing/2014/main" id="{1E2DFA14-54D8-4D2C-BBEF-7572474206F4}"/>
              </a:ext>
            </a:extLst>
          </p:cNvPr>
          <p:cNvSpPr>
            <a:spLocks noGrp="1"/>
          </p:cNvSpPr>
          <p:nvPr>
            <p:ph type="body" sz="quarter" idx="14"/>
          </p:nvPr>
        </p:nvSpPr>
        <p:spPr/>
        <p:txBody>
          <a:bodyPr/>
          <a:lstStyle/>
          <a:p>
            <a:endParaRPr lang="sv-SE"/>
          </a:p>
        </p:txBody>
      </p:sp>
      <p:sp>
        <p:nvSpPr>
          <p:cNvPr id="5" name="Rubrik 8">
            <a:extLst>
              <a:ext uri="{FF2B5EF4-FFF2-40B4-BE49-F238E27FC236}">
                <a16:creationId xmlns:a16="http://schemas.microsoft.com/office/drawing/2014/main" id="{6D64DD26-04DE-4492-9013-7058AA79B808}"/>
              </a:ext>
            </a:extLst>
          </p:cNvPr>
          <p:cNvSpPr txBox="1">
            <a:spLocks/>
          </p:cNvSpPr>
          <p:nvPr/>
        </p:nvSpPr>
        <p:spPr>
          <a:xfrm>
            <a:off x="717550" y="333375"/>
            <a:ext cx="4806950" cy="1295400"/>
          </a:xfrm>
          <a:prstGeom prst="rect">
            <a:avLst/>
          </a:prstGeom>
        </p:spPr>
        <p:txBody>
          <a:bodyPr vert="horz" lIns="0" tIns="0" rIns="0" bIns="0" rtlCol="0" anchor="b" anchorCtr="0">
            <a:noAutofit/>
          </a:bodyPr>
          <a:lst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a:lstStyle>
          <a:p>
            <a:r>
              <a:rPr lang="sv-SE" dirty="0"/>
              <a:t>Kommersiella övernattningar</a:t>
            </a:r>
            <a:br>
              <a:rPr lang="sv-SE" dirty="0"/>
            </a:br>
            <a:r>
              <a:rPr lang="sv-SE" sz="2400" b="0" dirty="0"/>
              <a:t>Kommunerna </a:t>
            </a:r>
            <a:r>
              <a:rPr lang="sv-SE" sz="2400" b="0"/>
              <a:t>i Östergötlands </a:t>
            </a:r>
            <a:r>
              <a:rPr lang="sv-SE" sz="2400" b="0" dirty="0"/>
              <a:t>län</a:t>
            </a:r>
            <a:endParaRPr lang="sv-SE" b="0" dirty="0"/>
          </a:p>
        </p:txBody>
      </p:sp>
      <p:graphicFrame>
        <p:nvGraphicFramePr>
          <p:cNvPr id="8" name="Platshållare för innehåll 4">
            <a:extLst>
              <a:ext uri="{FF2B5EF4-FFF2-40B4-BE49-F238E27FC236}">
                <a16:creationId xmlns:a16="http://schemas.microsoft.com/office/drawing/2014/main" id="{BC017272-C698-44A9-A515-30519324C35D}"/>
              </a:ext>
            </a:extLst>
          </p:cNvPr>
          <p:cNvGraphicFramePr>
            <a:graphicFrameLocks/>
          </p:cNvGraphicFramePr>
          <p:nvPr>
            <p:extLst>
              <p:ext uri="{D42A27DB-BD31-4B8C-83A1-F6EECF244321}">
                <p14:modId xmlns:p14="http://schemas.microsoft.com/office/powerpoint/2010/main" val="170574311"/>
              </p:ext>
            </p:extLst>
          </p:nvPr>
        </p:nvGraphicFramePr>
        <p:xfrm>
          <a:off x="6164962" y="106615"/>
          <a:ext cx="4871338" cy="6418013"/>
        </p:xfrm>
        <a:graphic>
          <a:graphicData uri="http://schemas.openxmlformats.org/drawingml/2006/table">
            <a:tbl>
              <a:tblPr firstRow="1" bandRow="1">
                <a:tableStyleId>{5C22544A-7EE6-4342-B048-85BDC9FD1C3A}</a:tableStyleId>
              </a:tblPr>
              <a:tblGrid>
                <a:gridCol w="1724975">
                  <a:extLst>
                    <a:ext uri="{9D8B030D-6E8A-4147-A177-3AD203B41FA5}">
                      <a16:colId xmlns:a16="http://schemas.microsoft.com/office/drawing/2014/main" val="452260278"/>
                    </a:ext>
                  </a:extLst>
                </a:gridCol>
                <a:gridCol w="1492188">
                  <a:extLst>
                    <a:ext uri="{9D8B030D-6E8A-4147-A177-3AD203B41FA5}">
                      <a16:colId xmlns:a16="http://schemas.microsoft.com/office/drawing/2014/main" val="1889858293"/>
                    </a:ext>
                  </a:extLst>
                </a:gridCol>
                <a:gridCol w="1654175">
                  <a:extLst>
                    <a:ext uri="{9D8B030D-6E8A-4147-A177-3AD203B41FA5}">
                      <a16:colId xmlns:a16="http://schemas.microsoft.com/office/drawing/2014/main" val="1671515360"/>
                    </a:ext>
                  </a:extLst>
                </a:gridCol>
              </a:tblGrid>
              <a:tr h="417004">
                <a:tc gridSpan="3">
                  <a:txBody>
                    <a:bodyPr/>
                    <a:lstStyle/>
                    <a:p>
                      <a:pPr algn="ctr"/>
                      <a:r>
                        <a:rPr lang="sv-SE" sz="1000" dirty="0"/>
                        <a:t>                                               Kommersiella övernattningar*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38100" cmpd="sng">
                      <a:noFill/>
                    </a:lnB>
                  </a:tcPr>
                </a:tc>
                <a:extLst>
                  <a:ext uri="{0D108BD9-81ED-4DB2-BD59-A6C34878D82A}">
                    <a16:rowId xmlns:a16="http://schemas.microsoft.com/office/drawing/2014/main" val="3100129660"/>
                  </a:ext>
                </a:extLst>
              </a:tr>
              <a:tr h="417004">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Tusental</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a:solidFill>
                            <a:schemeClr val="bg1"/>
                          </a:solidFill>
                        </a:rPr>
                        <a:t>Förändring (%)</a:t>
                      </a: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2696100177"/>
                  </a:ext>
                </a:extLst>
              </a:tr>
              <a:tr h="417004">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dirty="0">
                          <a:solidFill>
                            <a:srgbClr val="FFFFFF"/>
                          </a:solidFill>
                          <a:effectLst/>
                          <a:latin typeface="Futura Std Book" panose="020B0502020204020303" pitchFamily="34" charset="0"/>
                        </a:rPr>
                        <a:t>2022 kv1</a:t>
                      </a:r>
                    </a:p>
                  </a:txBody>
                  <a:tcPr marL="9525" marR="9525" marT="9525"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3081617630"/>
                  </a:ext>
                </a:extLst>
              </a:tr>
              <a:tr h="364879">
                <a:tc>
                  <a:txBody>
                    <a:bodyPr/>
                    <a:lstStyle/>
                    <a:p>
                      <a:pPr algn="l" rtl="0" fontAlgn="ctr"/>
                      <a:r>
                        <a:rPr lang="sv-SE" sz="800" b="1" i="0" u="none" strike="noStrike" dirty="0">
                          <a:solidFill>
                            <a:srgbClr val="000000"/>
                          </a:solidFill>
                          <a:effectLst/>
                          <a:latin typeface="Futura Std Book" panose="020B0502020204020303" pitchFamily="34" charset="0"/>
                        </a:rPr>
                        <a:t>Östergötlands län</a:t>
                      </a:r>
                    </a:p>
                  </a:txBody>
                  <a:tcPr marL="144000" marR="9525" marT="9525" marB="0" anchor="ctr">
                    <a:lnL w="12700" cmpd="sng">
                      <a:noFill/>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220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61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extLst>
                  <a:ext uri="{0D108BD9-81ED-4DB2-BD59-A6C34878D82A}">
                    <a16:rowId xmlns:a16="http://schemas.microsoft.com/office/drawing/2014/main" val="3745687708"/>
                  </a:ext>
                </a:extLst>
              </a:tr>
              <a:tr h="369394">
                <a:tc>
                  <a:txBody>
                    <a:bodyPr/>
                    <a:lstStyle/>
                    <a:p>
                      <a:pPr algn="l" rtl="0" fontAlgn="ctr"/>
                      <a:r>
                        <a:rPr lang="sv-SE" sz="800" b="0" i="0" u="none" strike="noStrike">
                          <a:solidFill>
                            <a:srgbClr val="000000"/>
                          </a:solidFill>
                          <a:effectLst/>
                          <a:latin typeface="Futura Std Book" panose="020B0502020204020303" pitchFamily="34" charset="0"/>
                        </a:rPr>
                        <a:t>Boxholm</a:t>
                      </a:r>
                    </a:p>
                  </a:txBody>
                  <a:tcPr marL="144000" marR="9525" marT="9525" marB="0" anchor="ctr">
                    <a:lnL w="12700" cmpd="sng">
                      <a:noFill/>
                    </a:lnL>
                  </a:tcPr>
                </a:tc>
                <a:tc>
                  <a:txBody>
                    <a:bodyPr/>
                    <a:lstStyle/>
                    <a:p>
                      <a:pPr algn="ctr" rtl="0"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tc>
                  <a:txBody>
                    <a:bodyPr/>
                    <a:lstStyle/>
                    <a:p>
                      <a:pPr algn="ctr" rtl="0" fontAlgn="ctr"/>
                      <a:r>
                        <a:rPr lang="sv-SE" sz="800" b="0" i="0" u="none" strike="noStrike" dirty="0" err="1">
                          <a:solidFill>
                            <a:srgbClr val="000000"/>
                          </a:solidFill>
                          <a:effectLst/>
                          <a:latin typeface="+mn-lt"/>
                        </a:rPr>
                        <a:t>i.u</a:t>
                      </a:r>
                      <a:r>
                        <a:rPr lang="sv-SE" sz="800" b="0" i="0" u="none" strike="noStrike" dirty="0">
                          <a:solidFill>
                            <a:srgbClr val="000000"/>
                          </a:solidFill>
                          <a:effectLst/>
                          <a:latin typeface="+mn-lt"/>
                        </a:rPr>
                        <a:t>.</a:t>
                      </a:r>
                    </a:p>
                  </a:txBody>
                  <a:tcPr marL="9525" marR="9525" marT="9525" marB="0" anchor="ctr"/>
                </a:tc>
                <a:extLst>
                  <a:ext uri="{0D108BD9-81ED-4DB2-BD59-A6C34878D82A}">
                    <a16:rowId xmlns:a16="http://schemas.microsoft.com/office/drawing/2014/main" val="293360832"/>
                  </a:ext>
                </a:extLst>
              </a:tr>
              <a:tr h="369394">
                <a:tc>
                  <a:txBody>
                    <a:bodyPr/>
                    <a:lstStyle/>
                    <a:p>
                      <a:pPr algn="l" rtl="0" fontAlgn="ctr"/>
                      <a:r>
                        <a:rPr lang="sv-SE" sz="800" b="0" i="0" u="none" strike="noStrike" dirty="0">
                          <a:solidFill>
                            <a:srgbClr val="000000"/>
                          </a:solidFill>
                          <a:effectLst/>
                          <a:latin typeface="Futura Std Book" panose="020B0502020204020303" pitchFamily="34" charset="0"/>
                        </a:rPr>
                        <a:t>Finspång</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2</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-90</a:t>
                      </a:r>
                    </a:p>
                  </a:txBody>
                  <a:tcPr marL="9525" marR="9525" marT="9525" marB="0" anchor="ctr"/>
                </a:tc>
                <a:extLst>
                  <a:ext uri="{0D108BD9-81ED-4DB2-BD59-A6C34878D82A}">
                    <a16:rowId xmlns:a16="http://schemas.microsoft.com/office/drawing/2014/main" val="1559525621"/>
                  </a:ext>
                </a:extLst>
              </a:tr>
              <a:tr h="369394">
                <a:tc>
                  <a:txBody>
                    <a:bodyPr/>
                    <a:lstStyle/>
                    <a:p>
                      <a:pPr algn="l" rtl="0" fontAlgn="ctr"/>
                      <a:r>
                        <a:rPr lang="sv-SE" sz="800" b="0" i="0" u="none" strike="noStrike">
                          <a:solidFill>
                            <a:srgbClr val="000000"/>
                          </a:solidFill>
                          <a:effectLst/>
                          <a:latin typeface="Futura Std Book" panose="020B0502020204020303" pitchFamily="34" charset="0"/>
                        </a:rPr>
                        <a:t>Kinda</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2</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-93</a:t>
                      </a:r>
                    </a:p>
                  </a:txBody>
                  <a:tcPr marL="9525" marR="9525" marT="9525" marB="0" anchor="ctr"/>
                </a:tc>
                <a:extLst>
                  <a:ext uri="{0D108BD9-81ED-4DB2-BD59-A6C34878D82A}">
                    <a16:rowId xmlns:a16="http://schemas.microsoft.com/office/drawing/2014/main" val="1947986397"/>
                  </a:ext>
                </a:extLst>
              </a:tr>
              <a:tr h="369394">
                <a:tc>
                  <a:txBody>
                    <a:bodyPr/>
                    <a:lstStyle/>
                    <a:p>
                      <a:pPr algn="l" rtl="0" fontAlgn="ctr"/>
                      <a:r>
                        <a:rPr lang="sv-SE" sz="800" b="0" i="0" u="none" strike="noStrike">
                          <a:solidFill>
                            <a:srgbClr val="000000"/>
                          </a:solidFill>
                          <a:effectLst/>
                          <a:latin typeface="Futura Std Book" panose="020B0502020204020303" pitchFamily="34" charset="0"/>
                        </a:rPr>
                        <a:t>Linköping</a:t>
                      </a:r>
                    </a:p>
                  </a:txBody>
                  <a:tcPr marL="144000" marR="9525" marT="9525" marB="0" anchor="ctr">
                    <a:lnL w="12700" cmpd="sng">
                      <a:noFill/>
                    </a:lnL>
                  </a:tcPr>
                </a:tc>
                <a:tc>
                  <a:txBody>
                    <a:bodyPr/>
                    <a:lstStyle/>
                    <a:p>
                      <a:pPr algn="ctr" fontAlgn="ctr"/>
                      <a:r>
                        <a:rPr lang="sv-SE" sz="800" b="0" i="0" u="none" strike="noStrike" dirty="0">
                          <a:solidFill>
                            <a:srgbClr val="000000"/>
                          </a:solidFill>
                          <a:effectLst/>
                          <a:latin typeface="Futura Std Book" panose="020B0502020204020303"/>
                        </a:rPr>
                        <a:t>102</a:t>
                      </a:r>
                    </a:p>
                  </a:txBody>
                  <a:tcPr marL="0" marR="0" marT="0" marB="0" anchor="ctr"/>
                </a:tc>
                <a:tc>
                  <a:txBody>
                    <a:bodyPr/>
                    <a:lstStyle/>
                    <a:p>
                      <a:pPr algn="ctr" fontAlgn="ctr"/>
                      <a:r>
                        <a:rPr lang="sv-SE" sz="800" b="0" i="0" u="none" strike="noStrike" dirty="0">
                          <a:solidFill>
                            <a:srgbClr val="000000"/>
                          </a:solidFill>
                          <a:effectLst/>
                          <a:latin typeface="Futura Std Book" panose="020B0502020204020303"/>
                        </a:rPr>
                        <a:t>69</a:t>
                      </a:r>
                    </a:p>
                  </a:txBody>
                  <a:tcPr marL="0" marR="0" marT="0" marB="0" anchor="ctr"/>
                </a:tc>
                <a:extLst>
                  <a:ext uri="{0D108BD9-81ED-4DB2-BD59-A6C34878D82A}">
                    <a16:rowId xmlns:a16="http://schemas.microsoft.com/office/drawing/2014/main" val="2325918200"/>
                  </a:ext>
                </a:extLst>
              </a:tr>
              <a:tr h="369394">
                <a:tc>
                  <a:txBody>
                    <a:bodyPr/>
                    <a:lstStyle/>
                    <a:p>
                      <a:pPr algn="l" rtl="0" fontAlgn="ctr"/>
                      <a:r>
                        <a:rPr lang="sv-SE" sz="800" b="0" i="0" u="none" strike="noStrike" dirty="0">
                          <a:solidFill>
                            <a:srgbClr val="000000"/>
                          </a:solidFill>
                          <a:effectLst/>
                          <a:latin typeface="Futura Std Book" panose="020B0502020204020303" pitchFamily="34" charset="0"/>
                        </a:rPr>
                        <a:t>Mjölby</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-89</a:t>
                      </a:r>
                    </a:p>
                  </a:txBody>
                  <a:tcPr marL="9525" marR="9525" marT="9525" marB="0" anchor="ctr"/>
                </a:tc>
                <a:extLst>
                  <a:ext uri="{0D108BD9-81ED-4DB2-BD59-A6C34878D82A}">
                    <a16:rowId xmlns:a16="http://schemas.microsoft.com/office/drawing/2014/main" val="3944598109"/>
                  </a:ext>
                </a:extLst>
              </a:tr>
              <a:tr h="369394">
                <a:tc>
                  <a:txBody>
                    <a:bodyPr/>
                    <a:lstStyle/>
                    <a:p>
                      <a:pPr algn="l" rtl="0" fontAlgn="ctr"/>
                      <a:r>
                        <a:rPr lang="sv-SE" sz="800" b="0" i="0" u="none" strike="noStrike">
                          <a:solidFill>
                            <a:srgbClr val="000000"/>
                          </a:solidFill>
                          <a:effectLst/>
                          <a:latin typeface="Futura Std Book" panose="020B0502020204020303" pitchFamily="34" charset="0"/>
                        </a:rPr>
                        <a:t>Motala</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-92</a:t>
                      </a:r>
                    </a:p>
                  </a:txBody>
                  <a:tcPr marL="9525" marR="9525" marT="9525" marB="0" anchor="ctr"/>
                </a:tc>
                <a:extLst>
                  <a:ext uri="{0D108BD9-81ED-4DB2-BD59-A6C34878D82A}">
                    <a16:rowId xmlns:a16="http://schemas.microsoft.com/office/drawing/2014/main" val="3208508909"/>
                  </a:ext>
                </a:extLst>
              </a:tr>
              <a:tr h="369394">
                <a:tc>
                  <a:txBody>
                    <a:bodyPr/>
                    <a:lstStyle/>
                    <a:p>
                      <a:pPr algn="l" rtl="0" fontAlgn="ctr"/>
                      <a:r>
                        <a:rPr lang="sv-SE" sz="800" b="0" i="0" u="none" strike="noStrike">
                          <a:solidFill>
                            <a:srgbClr val="000000"/>
                          </a:solidFill>
                          <a:effectLst/>
                          <a:latin typeface="Futura Std Book" panose="020B0502020204020303" pitchFamily="34" charset="0"/>
                        </a:rPr>
                        <a:t>Norrköping</a:t>
                      </a:r>
                    </a:p>
                  </a:txBody>
                  <a:tcPr marL="144000" marR="9525" marT="9525" marB="0" anchor="ctr">
                    <a:lnL w="12700" cmpd="sng">
                      <a:noFill/>
                    </a:lnL>
                  </a:tcPr>
                </a:tc>
                <a:tc>
                  <a:txBody>
                    <a:bodyPr/>
                    <a:lstStyle/>
                    <a:p>
                      <a:pPr algn="ctr" fontAlgn="ctr"/>
                      <a:r>
                        <a:rPr lang="sv-SE" sz="800" b="0" i="0" u="none" strike="noStrike" dirty="0">
                          <a:solidFill>
                            <a:srgbClr val="000000"/>
                          </a:solidFill>
                          <a:effectLst/>
                          <a:latin typeface="Futura Std Book" panose="020B0502020204020303"/>
                        </a:rPr>
                        <a:t>80</a:t>
                      </a:r>
                    </a:p>
                  </a:txBody>
                  <a:tcPr marL="0" marR="0" marT="0" marB="0" anchor="ctr"/>
                </a:tc>
                <a:tc>
                  <a:txBody>
                    <a:bodyPr/>
                    <a:lstStyle/>
                    <a:p>
                      <a:pPr algn="ctr" fontAlgn="ctr"/>
                      <a:r>
                        <a:rPr lang="sv-SE" sz="800" b="0" i="0" u="none" strike="noStrike" dirty="0">
                          <a:solidFill>
                            <a:srgbClr val="000000"/>
                          </a:solidFill>
                          <a:effectLst/>
                          <a:latin typeface="Futura Std Book" panose="020B0502020204020303"/>
                        </a:rPr>
                        <a:t>48</a:t>
                      </a:r>
                    </a:p>
                  </a:txBody>
                  <a:tcPr marL="0" marR="0" marT="0" marB="0" anchor="ctr"/>
                </a:tc>
                <a:extLst>
                  <a:ext uri="{0D108BD9-81ED-4DB2-BD59-A6C34878D82A}">
                    <a16:rowId xmlns:a16="http://schemas.microsoft.com/office/drawing/2014/main" val="1121273573"/>
                  </a:ext>
                </a:extLst>
              </a:tr>
              <a:tr h="369394">
                <a:tc>
                  <a:txBody>
                    <a:bodyPr/>
                    <a:lstStyle/>
                    <a:p>
                      <a:pPr algn="l" rtl="0" fontAlgn="ctr"/>
                      <a:r>
                        <a:rPr lang="sv-SE" sz="800" b="0" i="0" u="none" strike="noStrike">
                          <a:solidFill>
                            <a:srgbClr val="000000"/>
                          </a:solidFill>
                          <a:effectLst/>
                          <a:latin typeface="Futura Std Book" panose="020B0502020204020303" pitchFamily="34" charset="0"/>
                        </a:rPr>
                        <a:t>Söderköping</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-98</a:t>
                      </a:r>
                    </a:p>
                  </a:txBody>
                  <a:tcPr marL="9525" marR="9525" marT="9525" marB="0" anchor="ctr"/>
                </a:tc>
                <a:extLst>
                  <a:ext uri="{0D108BD9-81ED-4DB2-BD59-A6C34878D82A}">
                    <a16:rowId xmlns:a16="http://schemas.microsoft.com/office/drawing/2014/main" val="1084239425"/>
                  </a:ext>
                </a:extLst>
              </a:tr>
              <a:tr h="369394">
                <a:tc>
                  <a:txBody>
                    <a:bodyPr/>
                    <a:lstStyle/>
                    <a:p>
                      <a:pPr algn="l" rtl="0" fontAlgn="ctr"/>
                      <a:r>
                        <a:rPr lang="sv-SE" sz="800" b="0" i="0" u="none" strike="noStrike">
                          <a:solidFill>
                            <a:srgbClr val="000000"/>
                          </a:solidFill>
                          <a:effectLst/>
                          <a:latin typeface="Futura Std Book" panose="020B0502020204020303" pitchFamily="34" charset="0"/>
                        </a:rPr>
                        <a:t>Vadstena</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-93</a:t>
                      </a:r>
                    </a:p>
                  </a:txBody>
                  <a:tcPr marL="9525" marR="9525" marT="9525" marB="0" anchor="ctr"/>
                </a:tc>
                <a:extLst>
                  <a:ext uri="{0D108BD9-81ED-4DB2-BD59-A6C34878D82A}">
                    <a16:rowId xmlns:a16="http://schemas.microsoft.com/office/drawing/2014/main" val="2047465816"/>
                  </a:ext>
                </a:extLst>
              </a:tr>
              <a:tr h="369394">
                <a:tc>
                  <a:txBody>
                    <a:bodyPr/>
                    <a:lstStyle/>
                    <a:p>
                      <a:pPr algn="l" rtl="0" fontAlgn="ctr"/>
                      <a:r>
                        <a:rPr lang="sv-SE" sz="800" b="0" i="0" u="none" strike="noStrike" dirty="0">
                          <a:solidFill>
                            <a:srgbClr val="000000"/>
                          </a:solidFill>
                          <a:effectLst/>
                          <a:latin typeface="Futura Std Book" panose="020B0502020204020303" pitchFamily="34" charset="0"/>
                        </a:rPr>
                        <a:t>Valdemarsvik</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i.u.</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extLst>
                  <a:ext uri="{0D108BD9-81ED-4DB2-BD59-A6C34878D82A}">
                    <a16:rowId xmlns:a16="http://schemas.microsoft.com/office/drawing/2014/main" val="4226078857"/>
                  </a:ext>
                </a:extLst>
              </a:tr>
              <a:tr h="369394">
                <a:tc>
                  <a:txBody>
                    <a:bodyPr/>
                    <a:lstStyle/>
                    <a:p>
                      <a:pPr algn="l" rtl="0" fontAlgn="ctr"/>
                      <a:r>
                        <a:rPr lang="sv-SE" sz="800" b="0" i="0" u="none" strike="noStrike">
                          <a:solidFill>
                            <a:srgbClr val="000000"/>
                          </a:solidFill>
                          <a:effectLst/>
                          <a:latin typeface="Futura Std Book" panose="020B0502020204020303" pitchFamily="34" charset="0"/>
                        </a:rPr>
                        <a:t>Ydre</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i.u.</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tc>
                <a:extLst>
                  <a:ext uri="{0D108BD9-81ED-4DB2-BD59-A6C34878D82A}">
                    <a16:rowId xmlns:a16="http://schemas.microsoft.com/office/drawing/2014/main" val="2443966492"/>
                  </a:ext>
                </a:extLst>
              </a:tr>
              <a:tr h="369394">
                <a:tc>
                  <a:txBody>
                    <a:bodyPr/>
                    <a:lstStyle/>
                    <a:p>
                      <a:pPr algn="l" rtl="0" fontAlgn="ctr"/>
                      <a:r>
                        <a:rPr lang="sv-SE" sz="800" b="0" i="0" u="none" strike="noStrike">
                          <a:solidFill>
                            <a:srgbClr val="000000"/>
                          </a:solidFill>
                          <a:effectLst/>
                          <a:latin typeface="Futura Std Book" panose="020B0502020204020303" pitchFamily="34" charset="0"/>
                        </a:rPr>
                        <a:t>Åtvidaberg</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-92</a:t>
                      </a:r>
                    </a:p>
                  </a:txBody>
                  <a:tcPr marL="9525" marR="9525" marT="9525" marB="0" anchor="ctr"/>
                </a:tc>
                <a:extLst>
                  <a:ext uri="{0D108BD9-81ED-4DB2-BD59-A6C34878D82A}">
                    <a16:rowId xmlns:a16="http://schemas.microsoft.com/office/drawing/2014/main" val="3055248050"/>
                  </a:ext>
                </a:extLst>
              </a:tr>
              <a:tr h="369394">
                <a:tc>
                  <a:txBody>
                    <a:bodyPr/>
                    <a:lstStyle/>
                    <a:p>
                      <a:pPr algn="l" rtl="0" fontAlgn="ctr"/>
                      <a:r>
                        <a:rPr lang="sv-SE" sz="800" b="0" i="0" u="none" strike="noStrike">
                          <a:solidFill>
                            <a:srgbClr val="000000"/>
                          </a:solidFill>
                          <a:effectLst/>
                          <a:latin typeface="Futura Std Book" panose="020B0502020204020303" pitchFamily="34" charset="0"/>
                        </a:rPr>
                        <a:t>Ödeshög</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i.u.</a:t>
                      </a:r>
                    </a:p>
                  </a:txBody>
                  <a:tcPr marL="9525" marR="9525" marT="9525" marB="0" anchor="ctr"/>
                </a:tc>
                <a:tc>
                  <a:txBody>
                    <a:bodyPr/>
                    <a:lstStyle/>
                    <a:p>
                      <a:pPr algn="ctr" rtl="0" fontAlgn="ctr"/>
                      <a:r>
                        <a:rPr lang="sv-SE" sz="800" b="0" i="0" u="none" strike="noStrike" dirty="0" err="1">
                          <a:solidFill>
                            <a:srgbClr val="000000"/>
                          </a:solidFill>
                          <a:effectLst/>
                          <a:latin typeface="+mn-lt"/>
                        </a:rPr>
                        <a:t>i.u</a:t>
                      </a:r>
                      <a:r>
                        <a:rPr lang="sv-SE" sz="800" b="0" i="0" u="none" strike="noStrike" dirty="0">
                          <a:solidFill>
                            <a:srgbClr val="000000"/>
                          </a:solidFill>
                          <a:effectLst/>
                          <a:latin typeface="+mn-lt"/>
                        </a:rPr>
                        <a:t>.</a:t>
                      </a:r>
                    </a:p>
                  </a:txBody>
                  <a:tcPr marL="9525" marR="9525" marT="9525" marB="0" anchor="ctr"/>
                </a:tc>
                <a:extLst>
                  <a:ext uri="{0D108BD9-81ED-4DB2-BD59-A6C34878D82A}">
                    <a16:rowId xmlns:a16="http://schemas.microsoft.com/office/drawing/2014/main" val="2884210164"/>
                  </a:ext>
                </a:extLst>
              </a:tr>
            </a:tbl>
          </a:graphicData>
        </a:graphic>
      </p:graphicFrame>
      <p:sp>
        <p:nvSpPr>
          <p:cNvPr id="9" name="textruta 8">
            <a:extLst>
              <a:ext uri="{FF2B5EF4-FFF2-40B4-BE49-F238E27FC236}">
                <a16:creationId xmlns:a16="http://schemas.microsoft.com/office/drawing/2014/main" id="{B6D9CC99-528E-4DEE-A377-F3B497CEF445}"/>
              </a:ext>
            </a:extLst>
          </p:cNvPr>
          <p:cNvSpPr txBox="1"/>
          <p:nvPr/>
        </p:nvSpPr>
        <p:spPr>
          <a:xfrm>
            <a:off x="11036300" y="5580727"/>
            <a:ext cx="1069975" cy="1061829"/>
          </a:xfrm>
          <a:prstGeom prst="rect">
            <a:avLst/>
          </a:prstGeom>
          <a:noFill/>
        </p:spPr>
        <p:txBody>
          <a:bodyPr wrap="square" rtlCol="0">
            <a:spAutoFit/>
          </a:bodyPr>
          <a:lstStyle/>
          <a:p>
            <a:r>
              <a:rPr lang="sv-SE" sz="700" dirty="0"/>
              <a:t>* Länstotal inkl. camping.</a:t>
            </a:r>
            <a:br>
              <a:rPr lang="sv-SE" sz="700" dirty="0"/>
            </a:br>
            <a:r>
              <a:rPr lang="sv-SE" sz="700" dirty="0"/>
              <a:t>Kommunvärden exkl. camping.</a:t>
            </a:r>
            <a:br>
              <a:rPr lang="sv-SE" sz="700" dirty="0"/>
            </a:br>
            <a:r>
              <a:rPr lang="sv-SE" sz="700" dirty="0" err="1"/>
              <a:t>i.u</a:t>
            </a:r>
            <a:r>
              <a:rPr lang="sv-SE" sz="700" dirty="0"/>
              <a:t>. = av SCB censurerat värde till följd av färre än fem öppna anläggningar.</a:t>
            </a:r>
          </a:p>
        </p:txBody>
      </p:sp>
      <p:sp>
        <p:nvSpPr>
          <p:cNvPr id="7" name="textruta 6">
            <a:extLst>
              <a:ext uri="{FF2B5EF4-FFF2-40B4-BE49-F238E27FC236}">
                <a16:creationId xmlns:a16="http://schemas.microsoft.com/office/drawing/2014/main" id="{B1806581-1973-4DE5-AA2D-5EF57FEBD6E6}"/>
              </a:ext>
            </a:extLst>
          </p:cNvPr>
          <p:cNvSpPr txBox="1"/>
          <p:nvPr/>
        </p:nvSpPr>
        <p:spPr>
          <a:xfrm>
            <a:off x="6096000" y="6642556"/>
            <a:ext cx="2534668" cy="215444"/>
          </a:xfrm>
          <a:prstGeom prst="rect">
            <a:avLst/>
          </a:prstGeom>
          <a:noFill/>
        </p:spPr>
        <p:txBody>
          <a:bodyPr wrap="none" rtlCol="0">
            <a:spAutoFit/>
          </a:bodyPr>
          <a:lstStyle/>
          <a:p>
            <a:r>
              <a:rPr lang="sv-SE" sz="800" dirty="0"/>
              <a:t>Källa: Statistiska centralbyrån och Tillväxtverket </a:t>
            </a:r>
          </a:p>
        </p:txBody>
      </p:sp>
    </p:spTree>
    <p:extLst>
      <p:ext uri="{BB962C8B-B14F-4D97-AF65-F5344CB8AC3E}">
        <p14:creationId xmlns:p14="http://schemas.microsoft.com/office/powerpoint/2010/main" val="17700212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8" name="Platshållare för bild 7" descr="En bild som visar utomhus, vatten, byggnad, himmel&#10;&#10;Automatiskt genererad beskrivning">
            <a:extLst>
              <a:ext uri="{FF2B5EF4-FFF2-40B4-BE49-F238E27FC236}">
                <a16:creationId xmlns:a16="http://schemas.microsoft.com/office/drawing/2014/main" id="{D32CC6A2-0884-4D87-80BC-FA82A1FF9143}"/>
              </a:ext>
            </a:extLst>
          </p:cNvPr>
          <p:cNvPicPr>
            <a:picLocks noGrp="1" noChangeAspect="1"/>
          </p:cNvPicPr>
          <p:nvPr>
            <p:ph type="pic" sz="quarter" idx="13"/>
          </p:nvPr>
        </p:nvPicPr>
        <p:blipFill>
          <a:blip r:embed="rId2"/>
          <a:srcRect t="5665" b="5665"/>
          <a:stretch>
            <a:fillRect/>
          </a:stretch>
        </p:blipFill>
        <p:spPr/>
      </p:pic>
      <p:sp>
        <p:nvSpPr>
          <p:cNvPr id="3" name="Platshållare för innehåll 2">
            <a:extLst>
              <a:ext uri="{FF2B5EF4-FFF2-40B4-BE49-F238E27FC236}">
                <a16:creationId xmlns:a16="http://schemas.microsoft.com/office/drawing/2014/main" id="{522BD689-D5E0-4A99-9B6E-D1E8D5674AAD}"/>
              </a:ext>
            </a:extLst>
          </p:cNvPr>
          <p:cNvSpPr>
            <a:spLocks noGrp="1"/>
          </p:cNvSpPr>
          <p:nvPr>
            <p:ph sz="half" idx="1"/>
          </p:nvPr>
        </p:nvSpPr>
        <p:spPr>
          <a:xfrm>
            <a:off x="400594" y="1628776"/>
            <a:ext cx="5513096" cy="3977266"/>
          </a:xfrm>
        </p:spPr>
        <p:txBody>
          <a:bodyPr/>
          <a:lstStyle/>
          <a:p>
            <a:pPr lvl="0"/>
            <a:r>
              <a:rPr lang="sv-SE" sz="1200" dirty="0">
                <a:solidFill>
                  <a:schemeClr val="bg1"/>
                </a:solidFill>
              </a:rPr>
              <a:t>Stockholm Business Region är Stockholms stads näringslivsbolag med ansvar för strategisk utveckling och internationell marknadsföring av Stockholm, under varumärket Stockholm - The </a:t>
            </a:r>
            <a:r>
              <a:rPr lang="sv-SE" sz="1200" dirty="0" err="1">
                <a:solidFill>
                  <a:schemeClr val="bg1"/>
                </a:solidFill>
              </a:rPr>
              <a:t>Capital</a:t>
            </a:r>
            <a:r>
              <a:rPr lang="sv-SE" sz="1200" dirty="0">
                <a:solidFill>
                  <a:schemeClr val="bg1"/>
                </a:solidFill>
              </a:rPr>
              <a:t> </a:t>
            </a:r>
            <a:r>
              <a:rPr lang="sv-SE" sz="1200" dirty="0" err="1">
                <a:solidFill>
                  <a:schemeClr val="bg1"/>
                </a:solidFill>
              </a:rPr>
              <a:t>of</a:t>
            </a:r>
            <a:r>
              <a:rPr lang="sv-SE" sz="1200" dirty="0">
                <a:solidFill>
                  <a:schemeClr val="bg1"/>
                </a:solidFill>
              </a:rPr>
              <a:t> Scandinavia.</a:t>
            </a:r>
          </a:p>
          <a:p>
            <a:r>
              <a:rPr lang="sv-SE" sz="1200" dirty="0">
                <a:solidFill>
                  <a:schemeClr val="bg1"/>
                </a:solidFill>
              </a:rPr>
              <a:t>Bolaget ägs av Stockholms stad och har två dotterbolag, </a:t>
            </a:r>
            <a:br>
              <a:rPr lang="sv-SE" sz="1200" dirty="0">
                <a:solidFill>
                  <a:schemeClr val="bg1"/>
                </a:solidFill>
              </a:rPr>
            </a:br>
            <a:r>
              <a:rPr lang="sv-SE" sz="1200" dirty="0" err="1">
                <a:solidFill>
                  <a:schemeClr val="bg1"/>
                </a:solidFill>
              </a:rPr>
              <a:t>Invest</a:t>
            </a:r>
            <a:r>
              <a:rPr lang="sv-SE" sz="1200" dirty="0">
                <a:solidFill>
                  <a:schemeClr val="bg1"/>
                </a:solidFill>
              </a:rPr>
              <a:t> Stockholm och Visit Stockholm.</a:t>
            </a:r>
          </a:p>
          <a:p>
            <a:r>
              <a:rPr lang="sv-SE" sz="1200" dirty="0">
                <a:solidFill>
                  <a:schemeClr val="bg1"/>
                </a:solidFill>
              </a:rPr>
              <a:t>Samtliga rapporter finns tillgängliga på </a:t>
            </a:r>
            <a:r>
              <a:rPr lang="sv-SE" sz="1200" u="sng" dirty="0">
                <a:solidFill>
                  <a:schemeClr val="bg1"/>
                </a:solidFill>
                <a:hlinkClick r:id="rId3">
                  <a:extLst>
                    <a:ext uri="{A12FA001-AC4F-418D-AE19-62706E023703}">
                      <ahyp:hlinkClr xmlns:ahyp="http://schemas.microsoft.com/office/drawing/2018/hyperlinkcolor" xmlns="" val="tx"/>
                    </a:ext>
                  </a:extLst>
                </a:hlinkClick>
              </a:rPr>
              <a:t>h</a:t>
            </a:r>
            <a:r>
              <a:rPr lang="sv-SE" sz="1200" u="sng" dirty="0">
                <a:solidFill>
                  <a:schemeClr val="bg1"/>
                </a:solidFill>
                <a:hlinkClick r:id="rId4">
                  <a:extLst>
                    <a:ext uri="{A12FA001-AC4F-418D-AE19-62706E023703}">
                      <ahyp:hlinkClr xmlns:ahyp="http://schemas.microsoft.com/office/drawing/2018/hyperlinkcolor" xmlns="" val="tx"/>
                    </a:ext>
                  </a:extLst>
                </a:hlinkClick>
              </a:rPr>
              <a:t>https://stockholmbusinessalliance.se/material/?cat=konjunkturrapporter</a:t>
            </a:r>
            <a:endParaRPr lang="sv-SE" sz="1200" u="sng" dirty="0">
              <a:solidFill>
                <a:schemeClr val="bg1"/>
              </a:solidFill>
            </a:endParaRPr>
          </a:p>
          <a:p>
            <a:r>
              <a:rPr lang="sv-SE" sz="1200" dirty="0">
                <a:solidFill>
                  <a:schemeClr val="bg1"/>
                </a:solidFill>
              </a:rPr>
              <a:t>Frågor kan ställas till </a:t>
            </a:r>
            <a:r>
              <a:rPr lang="sv-SE" sz="1200" dirty="0" smtClean="0">
                <a:solidFill>
                  <a:schemeClr val="bg1"/>
                </a:solidFill>
              </a:rPr>
              <a:t>Viktor Gustafsson på </a:t>
            </a:r>
            <a:r>
              <a:rPr lang="sv-SE" sz="1200" dirty="0" err="1">
                <a:solidFill>
                  <a:schemeClr val="bg1"/>
                </a:solidFill>
              </a:rPr>
              <a:t>Invest</a:t>
            </a:r>
            <a:r>
              <a:rPr lang="sv-SE" sz="1200" dirty="0">
                <a:solidFill>
                  <a:schemeClr val="bg1"/>
                </a:solidFill>
              </a:rPr>
              <a:t> Stockholm. </a:t>
            </a:r>
          </a:p>
          <a:p>
            <a:r>
              <a:rPr lang="sv-SE" sz="1200" dirty="0">
                <a:solidFill>
                  <a:schemeClr val="bg1"/>
                </a:solidFill>
              </a:rPr>
              <a:t>Ansvarig utgivare: Staffan Ingvarsson, VD Stockholm Business Region</a:t>
            </a:r>
          </a:p>
          <a:p>
            <a:r>
              <a:rPr lang="sv-SE" sz="1200" dirty="0">
                <a:solidFill>
                  <a:schemeClr val="bg1"/>
                </a:solidFill>
              </a:rPr>
              <a:t>Stockholm Business Region </a:t>
            </a:r>
            <a:br>
              <a:rPr lang="sv-SE" sz="1200" dirty="0">
                <a:solidFill>
                  <a:schemeClr val="bg1"/>
                </a:solidFill>
              </a:rPr>
            </a:br>
            <a:r>
              <a:rPr lang="sv-SE" sz="1200" dirty="0">
                <a:solidFill>
                  <a:schemeClr val="bg1"/>
                </a:solidFill>
              </a:rPr>
              <a:t>P.O. Box 16282 </a:t>
            </a:r>
            <a:br>
              <a:rPr lang="sv-SE" sz="1200" dirty="0">
                <a:solidFill>
                  <a:schemeClr val="bg1"/>
                </a:solidFill>
              </a:rPr>
            </a:br>
            <a:r>
              <a:rPr lang="sv-SE" sz="1200" dirty="0">
                <a:solidFill>
                  <a:schemeClr val="bg1"/>
                </a:solidFill>
              </a:rPr>
              <a:t>SE-103 25 Stockholm, Sweden </a:t>
            </a:r>
            <a:br>
              <a:rPr lang="sv-SE" sz="1200" dirty="0">
                <a:solidFill>
                  <a:schemeClr val="bg1"/>
                </a:solidFill>
              </a:rPr>
            </a:br>
            <a:r>
              <a:rPr lang="sv-SE" sz="1200" dirty="0">
                <a:solidFill>
                  <a:schemeClr val="bg1"/>
                </a:solidFill>
              </a:rPr>
              <a:t>Telefon + 46 8 508 280 00 </a:t>
            </a:r>
            <a:br>
              <a:rPr lang="sv-SE" sz="1200" dirty="0">
                <a:solidFill>
                  <a:schemeClr val="bg1"/>
                </a:solidFill>
              </a:rPr>
            </a:br>
            <a:r>
              <a:rPr lang="sv-SE" sz="1200" dirty="0">
                <a:solidFill>
                  <a:schemeClr val="bg1"/>
                </a:solidFill>
              </a:rPr>
              <a:t>www.visitstockholm.com </a:t>
            </a:r>
            <a:br>
              <a:rPr lang="sv-SE" sz="1200" dirty="0">
                <a:solidFill>
                  <a:schemeClr val="bg1"/>
                </a:solidFill>
              </a:rPr>
            </a:br>
            <a:r>
              <a:rPr lang="sv-SE" sz="1200" dirty="0">
                <a:solidFill>
                  <a:schemeClr val="bg1"/>
                </a:solidFill>
              </a:rPr>
              <a:t>www.investstockholm.com </a:t>
            </a:r>
            <a:br>
              <a:rPr lang="sv-SE" sz="1200" dirty="0">
                <a:solidFill>
                  <a:schemeClr val="bg1"/>
                </a:solidFill>
              </a:rPr>
            </a:br>
            <a:r>
              <a:rPr lang="sv-SE" sz="1200" dirty="0">
                <a:solidFill>
                  <a:schemeClr val="bg1"/>
                </a:solidFill>
              </a:rPr>
              <a:t>www.stockholmbusinessregion.se </a:t>
            </a:r>
          </a:p>
        </p:txBody>
      </p:sp>
      <p:sp>
        <p:nvSpPr>
          <p:cNvPr id="4" name="Rubrik 3">
            <a:extLst>
              <a:ext uri="{FF2B5EF4-FFF2-40B4-BE49-F238E27FC236}">
                <a16:creationId xmlns:a16="http://schemas.microsoft.com/office/drawing/2014/main" id="{62BF7A97-3214-47AD-BB39-30A1CB8B5129}"/>
              </a:ext>
            </a:extLst>
          </p:cNvPr>
          <p:cNvSpPr>
            <a:spLocks noGrp="1"/>
          </p:cNvSpPr>
          <p:nvPr>
            <p:ph type="title"/>
          </p:nvPr>
        </p:nvSpPr>
        <p:spPr>
          <a:xfrm>
            <a:off x="437976" y="394827"/>
            <a:ext cx="5296792" cy="1113955"/>
          </a:xfrm>
        </p:spPr>
        <p:txBody>
          <a:bodyPr/>
          <a:lstStyle/>
          <a:p>
            <a:r>
              <a:rPr lang="sv-SE" dirty="0">
                <a:solidFill>
                  <a:schemeClr val="bg1"/>
                </a:solidFill>
              </a:rPr>
              <a:t>Stockholm Business Region</a:t>
            </a:r>
          </a:p>
        </p:txBody>
      </p:sp>
      <p:pic>
        <p:nvPicPr>
          <p:cNvPr id="9" name="Bildobjekt 8">
            <a:extLst>
              <a:ext uri="{FF2B5EF4-FFF2-40B4-BE49-F238E27FC236}">
                <a16:creationId xmlns:a16="http://schemas.microsoft.com/office/drawing/2014/main" id="{A14EF21B-B8D3-4355-8DC4-91F4F5847D72}"/>
              </a:ext>
            </a:extLst>
          </p:cNvPr>
          <p:cNvPicPr>
            <a:picLocks noChangeAspect="1"/>
          </p:cNvPicPr>
          <p:nvPr/>
        </p:nvPicPr>
        <p:blipFill>
          <a:blip r:embed="rId5"/>
          <a:stretch>
            <a:fillRect/>
          </a:stretch>
        </p:blipFill>
        <p:spPr>
          <a:xfrm>
            <a:off x="6511895" y="27289"/>
            <a:ext cx="5680105" cy="6830711"/>
          </a:xfrm>
          <a:prstGeom prst="rect">
            <a:avLst/>
          </a:prstGeom>
        </p:spPr>
      </p:pic>
    </p:spTree>
    <p:extLst>
      <p:ext uri="{BB962C8B-B14F-4D97-AF65-F5344CB8AC3E}">
        <p14:creationId xmlns:p14="http://schemas.microsoft.com/office/powerpoint/2010/main" val="235255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bild 8" descr="En bild som visar gräs, utomhus, träd, himmel&#10;&#10;Automatiskt genererad beskrivning">
            <a:extLst>
              <a:ext uri="{FF2B5EF4-FFF2-40B4-BE49-F238E27FC236}">
                <a16:creationId xmlns:a16="http://schemas.microsoft.com/office/drawing/2014/main" id="{308070C0-1191-4B66-B3E2-394281FD92D3}"/>
              </a:ext>
            </a:extLst>
          </p:cNvPr>
          <p:cNvPicPr>
            <a:picLocks noGrp="1" noChangeAspect="1"/>
          </p:cNvPicPr>
          <p:nvPr>
            <p:ph type="pic" sz="quarter" idx="13"/>
          </p:nvPr>
        </p:nvPicPr>
        <p:blipFill>
          <a:blip r:embed="rId2"/>
          <a:srcRect t="2400" b="2400"/>
          <a:stretch>
            <a:fillRect/>
          </a:stretch>
        </p:blipFill>
        <p:spPr/>
      </p:pic>
      <p:sp>
        <p:nvSpPr>
          <p:cNvPr id="2" name="Platshållare för innehåll 1">
            <a:extLst>
              <a:ext uri="{FF2B5EF4-FFF2-40B4-BE49-F238E27FC236}">
                <a16:creationId xmlns:a16="http://schemas.microsoft.com/office/drawing/2014/main" id="{D1F8F9E8-EABC-4D65-941B-F81F9B6A1FCA}"/>
              </a:ext>
            </a:extLst>
          </p:cNvPr>
          <p:cNvSpPr>
            <a:spLocks noGrp="1"/>
          </p:cNvSpPr>
          <p:nvPr>
            <p:ph sz="half" idx="1"/>
          </p:nvPr>
        </p:nvSpPr>
        <p:spPr>
          <a:xfrm>
            <a:off x="6483136" y="998290"/>
            <a:ext cx="5154353" cy="3995277"/>
          </a:xfrm>
        </p:spPr>
        <p:txBody>
          <a:bodyPr/>
          <a:lstStyle/>
          <a:p>
            <a:pPr>
              <a:spcBef>
                <a:spcPts val="1000"/>
              </a:spcBef>
              <a:spcAft>
                <a:spcPts val="800"/>
              </a:spcAft>
            </a:pPr>
            <a:r>
              <a:rPr lang="sv-SE" sz="1100" b="1" dirty="0">
                <a:effectLst/>
                <a:ea typeface="Times New Roman" panose="02020603050405020304" pitchFamily="18" charset="0"/>
              </a:rPr>
              <a:t>Återhämtningen sedan Covid-19 pandemin har under det första kvartalet 2022 varit stark </a:t>
            </a:r>
            <a:r>
              <a:rPr lang="sv-SE" sz="1100" b="1" kern="1200" dirty="0">
                <a:solidFill>
                  <a:srgbClr val="000000"/>
                </a:solidFill>
                <a:effectLst/>
                <a:ea typeface="Minion Pro" panose="02040503050201020203" pitchFamily="18" charset="0"/>
              </a:rPr>
              <a:t>med förbättringar inom både näringsliv och arbetsmarknad. Arbetslösheten sjunker samtidigt som sysselsättningen stiger. Återhämtningen inom besök- och turistnäringen fortsätter samtidigt och konkurserna minskar. Det första kvartalet 2022 bjuder därmed på en rad positiva nyheter. Det återstår att se hur inflationen och medföljande räntehöjningar kommer påverka ekonomin framgent.</a:t>
            </a:r>
            <a:endParaRPr lang="sv-SE" sz="1100" dirty="0">
              <a:effectLst/>
              <a:ea typeface="Times New Roman" panose="02020603050405020304" pitchFamily="18" charset="0"/>
            </a:endParaRPr>
          </a:p>
          <a:p>
            <a:pPr>
              <a:spcBef>
                <a:spcPts val="1000"/>
              </a:spcBef>
              <a:spcAft>
                <a:spcPts val="800"/>
              </a:spcAft>
            </a:pPr>
            <a:r>
              <a:rPr lang="sv-SE" sz="1100" kern="1200" dirty="0">
                <a:solidFill>
                  <a:srgbClr val="000000"/>
                </a:solidFill>
                <a:effectLst/>
                <a:ea typeface="Minion Pro" panose="02040503050201020203" pitchFamily="18" charset="0"/>
              </a:rPr>
              <a:t>Lönesumman i privat sektor ökar med 7,1 procent samtidigt som den totala lönesumman ökar med 6 procent. Lönesumman stiger också per sysselsatt och invånare, vilket tyder på att köpkraften ökar i länet. Positivt för näringslivet är att företagskonkurserna minskar med 21 procent. Nyföretagandet minskar däremot jämfört med samma period förra året, men överlag fortsätter det startas fler företag än som går i konkurs. Återhämtningen inom besöks- och turistnäringen fortsätter under det första kvartalet och de kommersiella övernattningarna ökar med 61 procent i länet, 69 procent i Linköping och 48 procent i Norrköping.</a:t>
            </a:r>
            <a:br>
              <a:rPr lang="sv-SE" sz="1100" kern="1200" dirty="0">
                <a:solidFill>
                  <a:srgbClr val="000000"/>
                </a:solidFill>
                <a:effectLst/>
                <a:ea typeface="Minion Pro" panose="02040503050201020203" pitchFamily="18" charset="0"/>
              </a:rPr>
            </a:br>
            <a:r>
              <a:rPr lang="sv-SE" sz="1100" kern="1200" dirty="0">
                <a:solidFill>
                  <a:srgbClr val="000000"/>
                </a:solidFill>
                <a:effectLst/>
                <a:ea typeface="Minion Pro" panose="02040503050201020203" pitchFamily="18" charset="0"/>
              </a:rPr>
              <a:t/>
            </a:r>
            <a:br>
              <a:rPr lang="sv-SE" sz="1100" kern="1200" dirty="0">
                <a:solidFill>
                  <a:srgbClr val="000000"/>
                </a:solidFill>
                <a:effectLst/>
                <a:ea typeface="Minion Pro" panose="02040503050201020203" pitchFamily="18" charset="0"/>
              </a:rPr>
            </a:br>
            <a:r>
              <a:rPr lang="sv-SE" sz="1100" kern="1200" dirty="0">
                <a:solidFill>
                  <a:srgbClr val="000000"/>
                </a:solidFill>
                <a:effectLst/>
                <a:ea typeface="Minion Pro" panose="02040503050201020203" pitchFamily="18" charset="0"/>
              </a:rPr>
              <a:t>I likhet med många andra län är utvecklingen på arbetsmarknaden under kvartalet mer positiv jämfört med förra året. Arbetslösheten i länet sjunker med 1 procentenhet eller 3 400 personer samtidigt som varslen sjunker med 34 procent och antalet lediga jobb ökar med 50 procent. Sysselsättningsnivån stiger också med 2,2 procent jämfört med samma period 2021. Sammantaget tyder det på att det sker en klar återhämtning på arbetsmarknaden.</a:t>
            </a:r>
            <a:br>
              <a:rPr lang="sv-SE" sz="1100" kern="1200" dirty="0">
                <a:solidFill>
                  <a:srgbClr val="000000"/>
                </a:solidFill>
                <a:effectLst/>
                <a:ea typeface="Minion Pro" panose="02040503050201020203" pitchFamily="18" charset="0"/>
              </a:rPr>
            </a:br>
            <a:r>
              <a:rPr lang="sv-SE" sz="1100" kern="1200" dirty="0">
                <a:solidFill>
                  <a:srgbClr val="000000"/>
                </a:solidFill>
                <a:effectLst/>
                <a:ea typeface="Minion Pro" panose="02040503050201020203" pitchFamily="18" charset="0"/>
              </a:rPr>
              <a:t/>
            </a:r>
            <a:br>
              <a:rPr lang="sv-SE" sz="1100" kern="1200" dirty="0">
                <a:solidFill>
                  <a:srgbClr val="000000"/>
                </a:solidFill>
                <a:effectLst/>
                <a:ea typeface="Minion Pro" panose="02040503050201020203" pitchFamily="18" charset="0"/>
              </a:rPr>
            </a:br>
            <a:r>
              <a:rPr lang="sv-SE" sz="1100" kern="1200" dirty="0">
                <a:solidFill>
                  <a:srgbClr val="000000"/>
                </a:solidFill>
                <a:effectLst/>
                <a:ea typeface="Minion Pro" panose="02040503050201020203" pitchFamily="18" charset="0"/>
              </a:rPr>
              <a:t>Antalet invånare ökar med 0,5 procent i länet, med större ökning i Norrköping. Bostadsbyggandet ökar 135 procent i länet och 3 464 procent i Norrköpings kommun. Däremot minskar bostadsbyggandet något i Linköpings kommun.</a:t>
            </a:r>
            <a:endParaRPr lang="sv-SE" sz="1100" dirty="0">
              <a:effectLst/>
              <a:ea typeface="Times New Roman" panose="02020603050405020304" pitchFamily="18" charset="0"/>
            </a:endParaRPr>
          </a:p>
          <a:p>
            <a:r>
              <a:rPr lang="sv-SE" sz="1100" dirty="0"/>
              <a:t>Staffan Ingvarsson</a:t>
            </a:r>
            <a:br>
              <a:rPr lang="sv-SE" sz="1100" dirty="0"/>
            </a:br>
            <a:r>
              <a:rPr lang="sv-SE" sz="1100" dirty="0"/>
              <a:t>VD Stockholm Business Region</a:t>
            </a:r>
          </a:p>
          <a:p>
            <a:endParaRPr lang="sv-SE" dirty="0"/>
          </a:p>
        </p:txBody>
      </p:sp>
      <p:sp>
        <p:nvSpPr>
          <p:cNvPr id="4" name="Rubrik 3">
            <a:extLst>
              <a:ext uri="{FF2B5EF4-FFF2-40B4-BE49-F238E27FC236}">
                <a16:creationId xmlns:a16="http://schemas.microsoft.com/office/drawing/2014/main" id="{93EB36B5-4A72-4230-BF50-BF5AF08FBDCB}"/>
              </a:ext>
            </a:extLst>
          </p:cNvPr>
          <p:cNvSpPr>
            <a:spLocks noGrp="1"/>
          </p:cNvSpPr>
          <p:nvPr>
            <p:ph type="title"/>
          </p:nvPr>
        </p:nvSpPr>
        <p:spPr>
          <a:xfrm>
            <a:off x="6483136" y="115261"/>
            <a:ext cx="5218343" cy="883029"/>
          </a:xfrm>
        </p:spPr>
        <p:txBody>
          <a:bodyPr/>
          <a:lstStyle/>
          <a:p>
            <a:r>
              <a:rPr lang="sv-SE" sz="2800" dirty="0"/>
              <a:t>Återhämtningen fortsätter under 1:a kvartalet</a:t>
            </a:r>
          </a:p>
        </p:txBody>
      </p:sp>
      <p:sp>
        <p:nvSpPr>
          <p:cNvPr id="13" name="Platshållare för text 12">
            <a:extLst>
              <a:ext uri="{FF2B5EF4-FFF2-40B4-BE49-F238E27FC236}">
                <a16:creationId xmlns:a16="http://schemas.microsoft.com/office/drawing/2014/main" id="{08C2CC2A-24E6-4A09-93DC-BB09A5E1AF0C}"/>
              </a:ext>
            </a:extLst>
          </p:cNvPr>
          <p:cNvSpPr>
            <a:spLocks noGrp="1"/>
          </p:cNvSpPr>
          <p:nvPr>
            <p:ph type="body" sz="quarter" idx="14"/>
          </p:nvPr>
        </p:nvSpPr>
        <p:spPr/>
        <p:txBody>
          <a:bodyPr/>
          <a:lstStyle/>
          <a:p>
            <a:endParaRPr lang="sv-SE"/>
          </a:p>
        </p:txBody>
      </p:sp>
      <p:sp>
        <p:nvSpPr>
          <p:cNvPr id="3" name="textruta 2">
            <a:extLst>
              <a:ext uri="{FF2B5EF4-FFF2-40B4-BE49-F238E27FC236}">
                <a16:creationId xmlns:a16="http://schemas.microsoft.com/office/drawing/2014/main" id="{8FDA5FA1-75C1-4499-A907-6FA66F947740}"/>
              </a:ext>
            </a:extLst>
          </p:cNvPr>
          <p:cNvSpPr txBox="1"/>
          <p:nvPr/>
        </p:nvSpPr>
        <p:spPr>
          <a:xfrm>
            <a:off x="334963" y="1095375"/>
            <a:ext cx="5390537" cy="4528677"/>
          </a:xfrm>
          <a:prstGeom prst="rect">
            <a:avLst/>
          </a:prstGeom>
          <a:solidFill>
            <a:srgbClr val="FFFFFF">
              <a:alpha val="69804"/>
            </a:srgbClr>
          </a:solidFill>
        </p:spPr>
        <p:txBody>
          <a:bodyPr wrap="square" lIns="216000" tIns="216000" rtlCol="0">
            <a:noAutofit/>
          </a:bodyPr>
          <a:lstStyle/>
          <a:p>
            <a:r>
              <a:rPr lang="sv-SE" sz="2000" b="1" dirty="0">
                <a:latin typeface="+mj-lt"/>
                <a:ea typeface="+mj-ea"/>
                <a:cs typeface="+mj-cs"/>
              </a:rPr>
              <a:t>Konjunkturläget i Östergötland, 2022 kv1</a:t>
            </a:r>
          </a:p>
        </p:txBody>
      </p:sp>
      <p:sp>
        <p:nvSpPr>
          <p:cNvPr id="20" name="textruta 19">
            <a:extLst>
              <a:ext uri="{FF2B5EF4-FFF2-40B4-BE49-F238E27FC236}">
                <a16:creationId xmlns:a16="http://schemas.microsoft.com/office/drawing/2014/main" id="{7639E258-AF04-43C4-8A3B-454C3E512DD0}"/>
              </a:ext>
            </a:extLst>
          </p:cNvPr>
          <p:cNvSpPr txBox="1"/>
          <p:nvPr/>
        </p:nvSpPr>
        <p:spPr>
          <a:xfrm>
            <a:off x="420903" y="5223690"/>
            <a:ext cx="2731838" cy="200055"/>
          </a:xfrm>
          <a:prstGeom prst="rect">
            <a:avLst/>
          </a:prstGeom>
          <a:noFill/>
        </p:spPr>
        <p:txBody>
          <a:bodyPr wrap="none" rtlCol="0">
            <a:spAutoFit/>
          </a:bodyPr>
          <a:lstStyle/>
          <a:p>
            <a:r>
              <a:rPr lang="sv-SE" sz="700" dirty="0">
                <a:latin typeface="+mj-lt"/>
                <a:cs typeface="Arial" panose="020B0604020202020204" pitchFamily="34" charset="0"/>
              </a:rPr>
              <a:t>* Förändring i arbetslösheten visas i procentenheter, ej i procent</a:t>
            </a:r>
          </a:p>
        </p:txBody>
      </p:sp>
      <p:cxnSp>
        <p:nvCxnSpPr>
          <p:cNvPr id="95" name="Rak koppling 94">
            <a:extLst>
              <a:ext uri="{FF2B5EF4-FFF2-40B4-BE49-F238E27FC236}">
                <a16:creationId xmlns:a16="http://schemas.microsoft.com/office/drawing/2014/main" id="{B17D57C4-D1A1-4129-8B74-53BFBD049ECA}"/>
              </a:ext>
            </a:extLst>
          </p:cNvPr>
          <p:cNvCxnSpPr>
            <a:cxnSpLocks/>
          </p:cNvCxnSpPr>
          <p:nvPr/>
        </p:nvCxnSpPr>
        <p:spPr>
          <a:xfrm rot="5400000">
            <a:off x="599697" y="3392155"/>
            <a:ext cx="3240000" cy="7694"/>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aphicFrame>
        <p:nvGraphicFramePr>
          <p:cNvPr id="73" name="Tabell 72">
            <a:extLst>
              <a:ext uri="{FF2B5EF4-FFF2-40B4-BE49-F238E27FC236}">
                <a16:creationId xmlns:a16="http://schemas.microsoft.com/office/drawing/2014/main" id="{0D5FBE3F-3A3B-405D-8E4C-0B574F037E1D}"/>
              </a:ext>
            </a:extLst>
          </p:cNvPr>
          <p:cNvGraphicFramePr>
            <a:graphicFrameLocks noGrp="1"/>
          </p:cNvGraphicFramePr>
          <p:nvPr>
            <p:extLst>
              <p:ext uri="{D42A27DB-BD31-4B8C-83A1-F6EECF244321}">
                <p14:modId xmlns:p14="http://schemas.microsoft.com/office/powerpoint/2010/main" val="3471100671"/>
              </p:ext>
            </p:extLst>
          </p:nvPr>
        </p:nvGraphicFramePr>
        <p:xfrm>
          <a:off x="420903" y="1599039"/>
          <a:ext cx="5182756" cy="3494713"/>
        </p:xfrm>
        <a:graphic>
          <a:graphicData uri="http://schemas.openxmlformats.org/drawingml/2006/table">
            <a:tbl>
              <a:tblPr bandRow="1"/>
              <a:tblGrid>
                <a:gridCol w="1153209">
                  <a:extLst>
                    <a:ext uri="{9D8B030D-6E8A-4147-A177-3AD203B41FA5}">
                      <a16:colId xmlns:a16="http://schemas.microsoft.com/office/drawing/2014/main" val="3610426340"/>
                    </a:ext>
                  </a:extLst>
                </a:gridCol>
                <a:gridCol w="651828">
                  <a:extLst>
                    <a:ext uri="{9D8B030D-6E8A-4147-A177-3AD203B41FA5}">
                      <a16:colId xmlns:a16="http://schemas.microsoft.com/office/drawing/2014/main" val="1013583586"/>
                    </a:ext>
                  </a:extLst>
                </a:gridCol>
                <a:gridCol w="519453">
                  <a:extLst>
                    <a:ext uri="{9D8B030D-6E8A-4147-A177-3AD203B41FA5}">
                      <a16:colId xmlns:a16="http://schemas.microsoft.com/office/drawing/2014/main" val="1781218869"/>
                    </a:ext>
                  </a:extLst>
                </a:gridCol>
                <a:gridCol w="207781">
                  <a:extLst>
                    <a:ext uri="{9D8B030D-6E8A-4147-A177-3AD203B41FA5}">
                      <a16:colId xmlns:a16="http://schemas.microsoft.com/office/drawing/2014/main" val="3978909767"/>
                    </a:ext>
                  </a:extLst>
                </a:gridCol>
                <a:gridCol w="624620">
                  <a:extLst>
                    <a:ext uri="{9D8B030D-6E8A-4147-A177-3AD203B41FA5}">
                      <a16:colId xmlns:a16="http://schemas.microsoft.com/office/drawing/2014/main" val="2834698736"/>
                    </a:ext>
                  </a:extLst>
                </a:gridCol>
                <a:gridCol w="467507">
                  <a:extLst>
                    <a:ext uri="{9D8B030D-6E8A-4147-A177-3AD203B41FA5}">
                      <a16:colId xmlns:a16="http://schemas.microsoft.com/office/drawing/2014/main" val="3716900473"/>
                    </a:ext>
                  </a:extLst>
                </a:gridCol>
                <a:gridCol w="207781">
                  <a:extLst>
                    <a:ext uri="{9D8B030D-6E8A-4147-A177-3AD203B41FA5}">
                      <a16:colId xmlns:a16="http://schemas.microsoft.com/office/drawing/2014/main" val="2306815657"/>
                    </a:ext>
                  </a:extLst>
                </a:gridCol>
                <a:gridCol w="623343">
                  <a:extLst>
                    <a:ext uri="{9D8B030D-6E8A-4147-A177-3AD203B41FA5}">
                      <a16:colId xmlns:a16="http://schemas.microsoft.com/office/drawing/2014/main" val="2324693470"/>
                    </a:ext>
                  </a:extLst>
                </a:gridCol>
                <a:gridCol w="519453">
                  <a:extLst>
                    <a:ext uri="{9D8B030D-6E8A-4147-A177-3AD203B41FA5}">
                      <a16:colId xmlns:a16="http://schemas.microsoft.com/office/drawing/2014/main" val="3059590423"/>
                    </a:ext>
                  </a:extLst>
                </a:gridCol>
                <a:gridCol w="207781">
                  <a:extLst>
                    <a:ext uri="{9D8B030D-6E8A-4147-A177-3AD203B41FA5}">
                      <a16:colId xmlns:a16="http://schemas.microsoft.com/office/drawing/2014/main" val="4172107803"/>
                    </a:ext>
                  </a:extLst>
                </a:gridCol>
              </a:tblGrid>
              <a:tr h="239402">
                <a:tc>
                  <a:txBody>
                    <a:bodyPr/>
                    <a:lstStyle/>
                    <a:p>
                      <a:pPr algn="l" fontAlgn="b"/>
                      <a:r>
                        <a:rPr lang="sv-SE" sz="500" b="0" i="0" u="none" strike="noStrike" dirty="0">
                          <a:solidFill>
                            <a:srgbClr val="000000"/>
                          </a:solidFill>
                          <a:effectLst/>
                          <a:latin typeface="Arial" panose="020B0604020202020204" pitchFamily="34" charset="0"/>
                        </a:rPr>
                        <a:t> </a:t>
                      </a:r>
                    </a:p>
                  </a:txBody>
                  <a:tcPr marL="8764" marR="8764" marT="8764"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3">
                  <a:txBody>
                    <a:bodyPr/>
                    <a:lstStyle/>
                    <a:p>
                      <a:pPr algn="ctr" rtl="0" fontAlgn="ctr"/>
                      <a:r>
                        <a:rPr lang="sv-SE" sz="900" b="1" i="0" u="none" strike="noStrike">
                          <a:solidFill>
                            <a:srgbClr val="000000"/>
                          </a:solidFill>
                          <a:effectLst/>
                          <a:latin typeface="Futura Std Book" panose="020B0502020204020303" pitchFamily="34" charset="0"/>
                        </a:rPr>
                        <a:t>Östergötlands län</a:t>
                      </a: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hMerge="1">
                  <a:txBody>
                    <a:bodyPr/>
                    <a:lstStyle/>
                    <a:p>
                      <a:endParaRPr lang="sv-SE"/>
                    </a:p>
                  </a:txBody>
                  <a:tcPr/>
                </a:tc>
                <a:tc hMerge="1">
                  <a:txBody>
                    <a:bodyPr/>
                    <a:lstStyle/>
                    <a:p>
                      <a:endParaRPr lang="sv-SE"/>
                    </a:p>
                  </a:txBody>
                  <a:tcPr/>
                </a:tc>
                <a:tc gridSpan="3">
                  <a:txBody>
                    <a:bodyPr/>
                    <a:lstStyle/>
                    <a:p>
                      <a:pPr algn="ctr" rtl="0" fontAlgn="ctr"/>
                      <a:r>
                        <a:rPr lang="sv-SE" sz="900" b="1" i="0" u="none" strike="noStrike">
                          <a:solidFill>
                            <a:srgbClr val="000000"/>
                          </a:solidFill>
                          <a:effectLst/>
                          <a:latin typeface="Futura Std Book" panose="020B0502020204020303" pitchFamily="34" charset="0"/>
                        </a:rPr>
                        <a:t>Linköpings kommun</a:t>
                      </a: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hMerge="1">
                  <a:txBody>
                    <a:bodyPr/>
                    <a:lstStyle/>
                    <a:p>
                      <a:endParaRPr lang="sv-SE"/>
                    </a:p>
                  </a:txBody>
                  <a:tcPr/>
                </a:tc>
                <a:tc hMerge="1">
                  <a:txBody>
                    <a:bodyPr/>
                    <a:lstStyle/>
                    <a:p>
                      <a:endParaRPr lang="sv-SE"/>
                    </a:p>
                  </a:txBody>
                  <a:tcPr/>
                </a:tc>
                <a:tc gridSpan="3">
                  <a:txBody>
                    <a:bodyPr/>
                    <a:lstStyle/>
                    <a:p>
                      <a:pPr algn="ctr" rtl="0" fontAlgn="ctr"/>
                      <a:r>
                        <a:rPr lang="sv-SE" sz="900" b="1" i="0" u="none" strike="noStrike">
                          <a:solidFill>
                            <a:srgbClr val="000000"/>
                          </a:solidFill>
                          <a:effectLst/>
                          <a:latin typeface="Futura Std Book" panose="020B0502020204020303" pitchFamily="34" charset="0"/>
                        </a:rPr>
                        <a:t>Norrköpings kommun</a:t>
                      </a: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hMerge="1">
                  <a:txBody>
                    <a:bodyPr/>
                    <a:lstStyle/>
                    <a:p>
                      <a:endParaRPr lang="sv-SE"/>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hMerge="1">
                  <a:txBody>
                    <a:bodyPr/>
                    <a:lstStyle/>
                    <a:p>
                      <a:endParaRPr lang="sv-SE"/>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2540125105"/>
                  </a:ext>
                </a:extLst>
              </a:tr>
              <a:tr h="262789">
                <a:tc rowSpan="2">
                  <a:txBody>
                    <a:bodyPr/>
                    <a:lstStyle/>
                    <a:p>
                      <a:pPr algn="l" rtl="0" fontAlgn="b"/>
                      <a:r>
                        <a:rPr lang="sv-SE" sz="800" b="1" i="0" u="none" strike="noStrike" dirty="0">
                          <a:solidFill>
                            <a:srgbClr val="000000"/>
                          </a:solidFill>
                          <a:effectLst/>
                          <a:latin typeface="Futura Std Book" panose="020B0502020204020303" pitchFamily="34" charset="0"/>
                        </a:rPr>
                        <a:t>Nyckeltal</a:t>
                      </a:r>
                    </a:p>
                  </a:txBody>
                  <a:tcPr marL="8764" marR="8764" marT="8764" marB="0"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rowSpan="2">
                  <a:txBody>
                    <a:bodyPr/>
                    <a:lstStyle/>
                    <a:p>
                      <a:pPr algn="ctr" rtl="0" fontAlgn="b"/>
                      <a:r>
                        <a:rPr lang="sv-SE" sz="800" b="0" i="0" u="none" strike="noStrike" dirty="0">
                          <a:solidFill>
                            <a:srgbClr val="000000"/>
                          </a:solidFill>
                          <a:effectLst/>
                          <a:latin typeface="Futura Std Book" panose="020B0502020204020303" pitchFamily="34" charset="0"/>
                        </a:rPr>
                        <a:t>Värde 2022 kv1</a:t>
                      </a:r>
                    </a:p>
                    <a:p>
                      <a:pPr algn="ctr" rtl="0" fontAlgn="b"/>
                      <a:endParaRPr lang="sv-SE" sz="800" b="0" i="0" u="none" strike="noStrike" dirty="0">
                        <a:solidFill>
                          <a:srgbClr val="000000"/>
                        </a:solidFill>
                        <a:effectLst/>
                        <a:latin typeface="Futura Std Book" panose="020B0502020204020303"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gridSpan="2">
                  <a:txBody>
                    <a:bodyPr/>
                    <a:lstStyle/>
                    <a:p>
                      <a:pPr algn="ctr" rtl="0" fontAlgn="b"/>
                      <a:r>
                        <a:rPr lang="sv-SE" sz="800" b="0" i="0" u="none" strike="noStrike">
                          <a:solidFill>
                            <a:srgbClr val="000000"/>
                          </a:solidFill>
                          <a:effectLst/>
                          <a:latin typeface="Futura Std Book" panose="020B0502020204020303" pitchFamily="34" charset="0"/>
                        </a:rPr>
                        <a:t>Förändring (%)</a:t>
                      </a:r>
                    </a:p>
                  </a:txBody>
                  <a:tcPr marL="9525" marR="9525" marT="9525"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hMerge="1">
                  <a:txBody>
                    <a:bodyPr/>
                    <a:lstStyle/>
                    <a:p>
                      <a:endParaRPr lang="sv-SE"/>
                    </a:p>
                  </a:txBody>
                  <a:tcPr/>
                </a:tc>
                <a:tc rowSpan="2">
                  <a:txBody>
                    <a:bodyPr/>
                    <a:lstStyle/>
                    <a:p>
                      <a:pPr algn="ctr" rtl="0" fontAlgn="b"/>
                      <a:r>
                        <a:rPr lang="sv-SE" sz="800" b="0" i="0" u="none" strike="noStrike" dirty="0">
                          <a:solidFill>
                            <a:srgbClr val="000000"/>
                          </a:solidFill>
                          <a:effectLst/>
                          <a:latin typeface="Futura Std Book" panose="020B0502020204020303" pitchFamily="34" charset="0"/>
                        </a:rPr>
                        <a:t>Värde 2022 kv1</a:t>
                      </a:r>
                    </a:p>
                    <a:p>
                      <a:pPr algn="ctr" rtl="0" fontAlgn="b"/>
                      <a:endParaRPr lang="sv-SE" sz="800" b="0" i="0" u="none" strike="noStrike" dirty="0">
                        <a:solidFill>
                          <a:srgbClr val="000000"/>
                        </a:solidFill>
                        <a:effectLst/>
                        <a:latin typeface="Futura Std Book" panose="020B0502020204020303" pitchFamily="34" charset="0"/>
                      </a:endParaRPr>
                    </a:p>
                  </a:txBody>
                  <a:tcPr marL="9525" marR="9525" marT="9525" marB="0"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gridSpan="2">
                  <a:txBody>
                    <a:bodyPr/>
                    <a:lstStyle/>
                    <a:p>
                      <a:pPr algn="ctr" rtl="0" fontAlgn="b"/>
                      <a:r>
                        <a:rPr lang="sv-SE" sz="800" b="0" i="0" u="none" strike="noStrike">
                          <a:solidFill>
                            <a:srgbClr val="000000"/>
                          </a:solidFill>
                          <a:effectLst/>
                          <a:latin typeface="Futura Std Book" panose="020B0502020204020303" pitchFamily="34" charset="0"/>
                        </a:rPr>
                        <a:t>Förändring (%)</a:t>
                      </a:r>
                    </a:p>
                  </a:txBody>
                  <a:tcPr marL="9525" marR="9525" marT="9525"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hMerge="1">
                  <a:txBody>
                    <a:bodyPr/>
                    <a:lstStyle/>
                    <a:p>
                      <a:endParaRPr lang="sv-SE"/>
                    </a:p>
                  </a:txBody>
                  <a:tcPr/>
                </a:tc>
                <a:tc rowSpan="2">
                  <a:txBody>
                    <a:bodyPr/>
                    <a:lstStyle/>
                    <a:p>
                      <a:pPr algn="ctr" rtl="0" fontAlgn="b"/>
                      <a:r>
                        <a:rPr lang="sv-SE" sz="800" b="0" i="0" u="none" strike="noStrike" dirty="0">
                          <a:solidFill>
                            <a:srgbClr val="000000"/>
                          </a:solidFill>
                          <a:effectLst/>
                          <a:latin typeface="Futura Std Book" panose="020B0502020204020303" pitchFamily="34" charset="0"/>
                        </a:rPr>
                        <a:t>Värde 2022 kv1</a:t>
                      </a:r>
                    </a:p>
                    <a:p>
                      <a:pPr algn="ctr" rtl="0" fontAlgn="b"/>
                      <a:endParaRPr lang="sv-SE" sz="800" b="0" i="0" u="none" strike="noStrike" dirty="0">
                        <a:solidFill>
                          <a:srgbClr val="000000"/>
                        </a:solidFill>
                        <a:effectLst/>
                        <a:latin typeface="Futura Std Book" panose="020B0502020204020303" pitchFamily="34" charset="0"/>
                      </a:endParaRPr>
                    </a:p>
                  </a:txBody>
                  <a:tcPr marL="9525" marR="9525" marT="9525" marB="0"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gridSpan="2">
                  <a:txBody>
                    <a:bodyPr/>
                    <a:lstStyle/>
                    <a:p>
                      <a:pPr algn="ctr" rtl="0" fontAlgn="b"/>
                      <a:r>
                        <a:rPr lang="sv-SE" sz="800" b="0" i="0" u="none" strike="noStrike" dirty="0">
                          <a:solidFill>
                            <a:srgbClr val="000000"/>
                          </a:solidFill>
                          <a:effectLst/>
                          <a:latin typeface="Futura Std Book" panose="020B0502020204020303" pitchFamily="34" charset="0"/>
                        </a:rPr>
                        <a:t>Förändring (%)</a:t>
                      </a:r>
                    </a:p>
                  </a:txBody>
                  <a:tcPr marL="9525" marR="9525" marT="9525"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hMerge="1">
                  <a:txBody>
                    <a:bodyPr/>
                    <a:lstStyle/>
                    <a:p>
                      <a:endParaRPr lang="sv-SE"/>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263608711"/>
                  </a:ext>
                </a:extLst>
              </a:tr>
              <a:tr h="239402">
                <a:tc vMerge="1">
                  <a:txBody>
                    <a:bodyPr/>
                    <a:lstStyle/>
                    <a:p>
                      <a:endParaRPr lang="sv-SE"/>
                    </a:p>
                  </a:txBody>
                  <a:tcPr/>
                </a:tc>
                <a:tc vMerge="1">
                  <a:txBody>
                    <a:bodyPr/>
                    <a:lstStyle/>
                    <a:p>
                      <a:endParaRPr lang="sv-SE"/>
                    </a:p>
                  </a:txBody>
                  <a:tcPr/>
                </a:tc>
                <a:tc gridSpan="2">
                  <a:txBody>
                    <a:bodyPr/>
                    <a:lstStyle/>
                    <a:p>
                      <a:pPr algn="ctr" rtl="0" fontAlgn="b"/>
                      <a:r>
                        <a:rPr lang="sv-SE" sz="800" b="0" i="0" u="none" strike="noStrike" dirty="0">
                          <a:solidFill>
                            <a:srgbClr val="000000"/>
                          </a:solidFill>
                          <a:effectLst/>
                          <a:latin typeface="Futura Std Book" panose="020B0502020204020303" pitchFamily="34" charset="0"/>
                        </a:rPr>
                        <a:t>-1 år</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hMerge="1">
                  <a:txBody>
                    <a:bodyPr/>
                    <a:lstStyle/>
                    <a:p>
                      <a:endParaRPr lang="sv-SE"/>
                    </a:p>
                  </a:txBody>
                  <a:tcPr/>
                </a:tc>
                <a:tc vMerge="1">
                  <a:txBody>
                    <a:bodyPr/>
                    <a:lstStyle/>
                    <a:p>
                      <a:endParaRPr lang="sv-SE"/>
                    </a:p>
                  </a:txBody>
                  <a:tcPr/>
                </a:tc>
                <a:tc gridSpan="2">
                  <a:txBody>
                    <a:bodyPr/>
                    <a:lstStyle/>
                    <a:p>
                      <a:pPr algn="ctr" rtl="0" fontAlgn="b"/>
                      <a:r>
                        <a:rPr lang="sv-SE" sz="800" b="0" i="0" u="none" strike="noStrike">
                          <a:solidFill>
                            <a:srgbClr val="000000"/>
                          </a:solidFill>
                          <a:effectLst/>
                          <a:latin typeface="Futura Std Book" panose="020B0502020204020303" pitchFamily="34" charset="0"/>
                        </a:rPr>
                        <a:t>-1 år</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hMerge="1">
                  <a:txBody>
                    <a:bodyPr/>
                    <a:lstStyle/>
                    <a:p>
                      <a:endParaRPr lang="sv-SE"/>
                    </a:p>
                  </a:txBody>
                  <a:tcPr/>
                </a:tc>
                <a:tc vMerge="1">
                  <a:txBody>
                    <a:bodyPr/>
                    <a:lstStyle/>
                    <a:p>
                      <a:endParaRPr lang="sv-SE"/>
                    </a:p>
                  </a:txBody>
                  <a:tcPr>
                    <a:lnL>
                      <a:noFill/>
                    </a:lnL>
                    <a:lnR>
                      <a:noFill/>
                    </a:lnR>
                    <a:lnT>
                      <a:noFill/>
                    </a:lnT>
                    <a:lnB>
                      <a:noFill/>
                    </a:lnB>
                    <a:lnTlToBr w="12700" cmpd="sng">
                      <a:noFill/>
                      <a:prstDash val="solid"/>
                    </a:lnTlToBr>
                    <a:lnBlToTr w="12700" cmpd="sng">
                      <a:noFill/>
                      <a:prstDash val="solid"/>
                    </a:lnBlToTr>
                  </a:tcPr>
                </a:tc>
                <a:tc gridSpan="2">
                  <a:txBody>
                    <a:bodyPr/>
                    <a:lstStyle/>
                    <a:p>
                      <a:pPr algn="ctr" rtl="0" fontAlgn="b"/>
                      <a:r>
                        <a:rPr lang="sv-SE" sz="800" b="0" i="0" u="none" strike="noStrike" dirty="0">
                          <a:solidFill>
                            <a:srgbClr val="000000"/>
                          </a:solidFill>
                          <a:effectLst/>
                          <a:latin typeface="Futura Std Book" panose="020B0502020204020303" pitchFamily="34" charset="0"/>
                        </a:rPr>
                        <a:t>-1 år</a:t>
                      </a:r>
                    </a:p>
                  </a:txBody>
                  <a:tcPr marL="9525" marR="9525" marT="9525"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hMerge="1">
                  <a:txBody>
                    <a:bodyPr/>
                    <a:lstStyle/>
                    <a:p>
                      <a:endParaRPr lang="sv-SE"/>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843191210"/>
                  </a:ext>
                </a:extLst>
              </a:tr>
              <a:tr h="275312">
                <a:tc>
                  <a:txBody>
                    <a:bodyPr/>
                    <a:lstStyle/>
                    <a:p>
                      <a:pPr algn="l" rtl="0" fontAlgn="b"/>
                      <a:r>
                        <a:rPr lang="sv-SE" sz="800" b="0" i="0" u="none" strike="noStrike" dirty="0">
                          <a:solidFill>
                            <a:srgbClr val="000000"/>
                          </a:solidFill>
                          <a:effectLst/>
                          <a:latin typeface="Futura Std Book" panose="020B0502020204020303" pitchFamily="34" charset="0"/>
                        </a:rPr>
                        <a:t>Lönesumma privat sektor (mdkr)</a:t>
                      </a:r>
                    </a:p>
                  </a:txBody>
                  <a:tcPr marL="8764" marR="8764" marT="8764" marB="0" anchor="ctr">
                    <a:lnL>
                      <a:noFill/>
                    </a:lnL>
                    <a:lnR w="12700" cap="flat" cmpd="sng" algn="ctr">
                      <a:no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14,6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7,1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sv-SE" sz="1100" b="0" i="0" u="none" strike="noStrike">
                          <a:solidFill>
                            <a:srgbClr val="000000"/>
                          </a:solidFill>
                          <a:effectLst/>
                          <a:latin typeface="Calibri" panose="020F0502020204030204" pitchFamily="34" charset="0"/>
                        </a:rPr>
                        <a:t>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sv-SE" sz="1100" b="0" i="0" u="none" strike="noStrike">
                          <a:solidFill>
                            <a:srgbClr val="000000"/>
                          </a:solidFill>
                          <a:effectLst/>
                          <a:latin typeface="Calibri" panose="020F0502020204030204" pitchFamily="34" charset="0"/>
                        </a:rPr>
                        <a:t> </a:t>
                      </a:r>
                    </a:p>
                  </a:txBody>
                  <a:tcPr marL="0" marR="0" marT="0" marB="0" anchor="b">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90705908"/>
                  </a:ext>
                </a:extLst>
              </a:tr>
              <a:tr h="275312">
                <a:tc>
                  <a:txBody>
                    <a:bodyPr/>
                    <a:lstStyle/>
                    <a:p>
                      <a:pPr algn="l" rtl="0" fontAlgn="b"/>
                      <a:r>
                        <a:rPr lang="sv-SE" sz="800" b="0" i="0" u="none" strike="noStrike" dirty="0">
                          <a:solidFill>
                            <a:srgbClr val="000000"/>
                          </a:solidFill>
                          <a:effectLst/>
                          <a:latin typeface="Futura Std Book" panose="020B0502020204020303" pitchFamily="34" charset="0"/>
                        </a:rPr>
                        <a:t>Nya företag</a:t>
                      </a:r>
                    </a:p>
                  </a:txBody>
                  <a:tcPr marL="8764" marR="8764" marT="8764" marB="0" anchor="ctr">
                    <a:lnL>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704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248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sv-SE" sz="1100" b="0" i="0" u="none" strike="noStrike">
                          <a:solidFill>
                            <a:srgbClr val="000000"/>
                          </a:solidFill>
                          <a:effectLst/>
                          <a:latin typeface="Calibri" panose="020F0502020204030204" pitchFamily="34" charset="0"/>
                        </a:rPr>
                        <a:t>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267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sv-SE" sz="1100" b="0" i="0" u="none" strike="noStrike">
                          <a:solidFill>
                            <a:srgbClr val="000000"/>
                          </a:solidFill>
                          <a:effectLst/>
                          <a:latin typeface="Calibri" panose="020F0502020204030204" pitchFamily="34" charset="0"/>
                        </a:rPr>
                        <a:t> </a:t>
                      </a:r>
                    </a:p>
                  </a:txBody>
                  <a:tcPr marL="0" marR="0" marT="0"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91471799"/>
                  </a:ext>
                </a:extLst>
              </a:tr>
              <a:tr h="275312">
                <a:tc>
                  <a:txBody>
                    <a:bodyPr/>
                    <a:lstStyle/>
                    <a:p>
                      <a:pPr algn="l" rtl="0" fontAlgn="b"/>
                      <a:r>
                        <a:rPr lang="sv-SE" sz="800" b="0" i="0" u="none" strike="noStrike" dirty="0">
                          <a:solidFill>
                            <a:srgbClr val="000000"/>
                          </a:solidFill>
                          <a:effectLst/>
                          <a:latin typeface="Futura Std Book" panose="020B0502020204020303" pitchFamily="34" charset="0"/>
                        </a:rPr>
                        <a:t>Företagskonkurser</a:t>
                      </a:r>
                    </a:p>
                  </a:txBody>
                  <a:tcPr marL="8764" marR="8764" marT="8764" marB="0" anchor="ctr">
                    <a:lnL>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41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sv-SE" sz="1100" b="0" i="0" u="none" strike="noStrike">
                          <a:solidFill>
                            <a:srgbClr val="000000"/>
                          </a:solidFill>
                          <a:effectLst/>
                          <a:latin typeface="Calibri" panose="020F0502020204030204" pitchFamily="34" charset="0"/>
                        </a:rPr>
                        <a:t>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-30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sv-SE" sz="1100" b="0" i="0" u="none" strike="noStrike">
                          <a:solidFill>
                            <a:srgbClr val="000000"/>
                          </a:solidFill>
                          <a:effectLst/>
                          <a:latin typeface="Calibri" panose="020F0502020204030204" pitchFamily="34" charset="0"/>
                        </a:rPr>
                        <a:t> </a:t>
                      </a:r>
                    </a:p>
                  </a:txBody>
                  <a:tcPr marL="0" marR="0" marT="0"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1849901"/>
                  </a:ext>
                </a:extLst>
              </a:tr>
              <a:tr h="275312">
                <a:tc>
                  <a:txBody>
                    <a:bodyPr/>
                    <a:lstStyle/>
                    <a:p>
                      <a:pPr algn="l" rtl="0" fontAlgn="b"/>
                      <a:r>
                        <a:rPr lang="sv-SE" sz="800" b="0" i="0" u="none" strike="noStrike" dirty="0">
                          <a:solidFill>
                            <a:srgbClr val="000000"/>
                          </a:solidFill>
                          <a:effectLst/>
                          <a:latin typeface="Futura Std Book" panose="020B0502020204020303" pitchFamily="34" charset="0"/>
                        </a:rPr>
                        <a:t>Sysselsatta</a:t>
                      </a:r>
                    </a:p>
                  </a:txBody>
                  <a:tcPr marL="8764" marR="8764" marT="8764" marB="0" anchor="ctr">
                    <a:lnL>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216 000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sv-SE" sz="1100" b="0" i="0" u="none" strike="noStrike">
                          <a:solidFill>
                            <a:srgbClr val="000000"/>
                          </a:solidFill>
                          <a:effectLst/>
                          <a:latin typeface="Calibri" panose="020F0502020204030204" pitchFamily="34" charset="0"/>
                        </a:rPr>
                        <a:t>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sv-SE" sz="1100" b="0" i="0" u="none" strike="noStrike" dirty="0">
                          <a:solidFill>
                            <a:srgbClr val="000000"/>
                          </a:solidFill>
                          <a:effectLst/>
                          <a:latin typeface="Calibri" panose="020F0502020204030204" pitchFamily="34" charset="0"/>
                        </a:rPr>
                        <a:t> </a:t>
                      </a:r>
                    </a:p>
                  </a:txBody>
                  <a:tcPr marL="0" marR="0" marT="0"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57585936"/>
                  </a:ext>
                </a:extLst>
              </a:tr>
              <a:tr h="275312">
                <a:tc>
                  <a:txBody>
                    <a:bodyPr/>
                    <a:lstStyle/>
                    <a:p>
                      <a:pPr algn="l" rtl="0" fontAlgn="b"/>
                      <a:r>
                        <a:rPr lang="sv-SE" sz="800" b="0" i="0" u="none" strike="noStrike" dirty="0">
                          <a:solidFill>
                            <a:srgbClr val="000000"/>
                          </a:solidFill>
                          <a:effectLst/>
                          <a:latin typeface="Futura Std Book" panose="020B0502020204020303" pitchFamily="34" charset="0"/>
                        </a:rPr>
                        <a:t>Nyanmälda platser</a:t>
                      </a:r>
                    </a:p>
                  </a:txBody>
                  <a:tcPr marL="8764" marR="8764" marT="8764" marB="0" anchor="ctr">
                    <a:lnL>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23 208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dirty="0">
                          <a:solidFill>
                            <a:srgbClr val="000000"/>
                          </a:solidFill>
                          <a:effectLst/>
                          <a:latin typeface="Futura Std Book" panose="020B0502020204020303"/>
                        </a:rPr>
                        <a:t>8 891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dirty="0">
                          <a:solidFill>
                            <a:srgbClr val="000000"/>
                          </a:solidFill>
                          <a:effectLst/>
                          <a:latin typeface="Futura Std Book" panose="020B0502020204020303"/>
                        </a:rPr>
                        <a:t>29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sv-SE" sz="1100" b="0" i="0" u="none" strike="noStrike" dirty="0">
                          <a:solidFill>
                            <a:srgbClr val="000000"/>
                          </a:solidFill>
                          <a:effectLst/>
                          <a:latin typeface="Calibri" panose="020F0502020204030204" pitchFamily="34" charset="0"/>
                        </a:rPr>
                        <a:t>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dirty="0">
                          <a:solidFill>
                            <a:srgbClr val="000000"/>
                          </a:solidFill>
                          <a:effectLst/>
                          <a:latin typeface="Futura Std Book" panose="020B0502020204020303"/>
                        </a:rPr>
                        <a:t>6 996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dirty="0">
                          <a:solidFill>
                            <a:srgbClr val="000000"/>
                          </a:solidFill>
                          <a:effectLst/>
                          <a:latin typeface="Futura Std Book" panose="020B0502020204020303"/>
                        </a:rPr>
                        <a:t>35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sv-SE" sz="1100" b="0" i="0" u="none" strike="noStrike">
                          <a:solidFill>
                            <a:srgbClr val="000000"/>
                          </a:solidFill>
                          <a:effectLst/>
                          <a:latin typeface="Calibri" panose="020F0502020204030204" pitchFamily="34" charset="0"/>
                        </a:rPr>
                        <a:t> </a:t>
                      </a:r>
                    </a:p>
                  </a:txBody>
                  <a:tcPr marL="0" marR="0" marT="0"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52742132"/>
                  </a:ext>
                </a:extLst>
              </a:tr>
              <a:tr h="275312">
                <a:tc>
                  <a:txBody>
                    <a:bodyPr/>
                    <a:lstStyle/>
                    <a:p>
                      <a:pPr algn="l" rtl="0" fontAlgn="b"/>
                      <a:r>
                        <a:rPr lang="sv-SE" sz="800" b="0" i="0" u="none" strike="noStrike" dirty="0">
                          <a:solidFill>
                            <a:srgbClr val="000000"/>
                          </a:solidFill>
                          <a:effectLst/>
                          <a:latin typeface="Futura Std Book" panose="020B0502020204020303" pitchFamily="34" charset="0"/>
                        </a:rPr>
                        <a:t>Varsel</a:t>
                      </a:r>
                    </a:p>
                  </a:txBody>
                  <a:tcPr marL="8764" marR="8764" marT="8764" marB="0" anchor="ctr">
                    <a:lnL>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259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-38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87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dirty="0">
                          <a:solidFill>
                            <a:srgbClr val="000000"/>
                          </a:solidFill>
                          <a:effectLst/>
                          <a:latin typeface="Futura Std Book" panose="020B0502020204020303"/>
                        </a:rPr>
                        <a:t>-29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sv-SE" sz="1100" b="0" i="0" u="none" strike="noStrike" dirty="0">
                          <a:solidFill>
                            <a:srgbClr val="000000"/>
                          </a:solidFill>
                          <a:effectLst/>
                          <a:latin typeface="Calibri" panose="020F0502020204030204" pitchFamily="34" charset="0"/>
                        </a:rPr>
                        <a:t>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35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-84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sv-SE" sz="1100" b="0" i="0" u="none" strike="noStrike">
                          <a:solidFill>
                            <a:srgbClr val="000000"/>
                          </a:solidFill>
                          <a:effectLst/>
                          <a:latin typeface="Calibri" panose="020F0502020204030204" pitchFamily="34" charset="0"/>
                        </a:rPr>
                        <a:t> </a:t>
                      </a:r>
                    </a:p>
                  </a:txBody>
                  <a:tcPr marL="0" marR="0" marT="0"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47772568"/>
                  </a:ext>
                </a:extLst>
              </a:tr>
              <a:tr h="275312">
                <a:tc>
                  <a:txBody>
                    <a:bodyPr/>
                    <a:lstStyle/>
                    <a:p>
                      <a:pPr algn="l" rtl="0" fontAlgn="b"/>
                      <a:r>
                        <a:rPr lang="sv-SE" sz="800" b="0" i="0" u="none" strike="noStrike" dirty="0">
                          <a:solidFill>
                            <a:srgbClr val="000000"/>
                          </a:solidFill>
                          <a:effectLst/>
                          <a:latin typeface="Futura Std Book" panose="020B0502020204020303" pitchFamily="34" charset="0"/>
                        </a:rPr>
                        <a:t>Arbetslöshet (%)</a:t>
                      </a:r>
                    </a:p>
                  </a:txBody>
                  <a:tcPr marL="8764" marR="8764" marT="8764" marB="0" anchor="ctr">
                    <a:lnL>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-1 p.e.*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4,0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-0,8 p.e.*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sv-SE" sz="1100" b="0" i="0" u="none" strike="noStrike" dirty="0">
                          <a:solidFill>
                            <a:srgbClr val="000000"/>
                          </a:solidFill>
                          <a:effectLst/>
                          <a:latin typeface="Calibri" panose="020F0502020204030204" pitchFamily="34" charset="0"/>
                        </a:rPr>
                        <a:t>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6,9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-1,3 p.e.*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sv-SE" sz="1100" b="0" i="0" u="none" strike="noStrike">
                          <a:solidFill>
                            <a:srgbClr val="000000"/>
                          </a:solidFill>
                          <a:effectLst/>
                          <a:latin typeface="Calibri" panose="020F0502020204030204" pitchFamily="34" charset="0"/>
                        </a:rPr>
                        <a:t> </a:t>
                      </a:r>
                    </a:p>
                  </a:txBody>
                  <a:tcPr marL="0" marR="0" marT="0"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73836921"/>
                  </a:ext>
                </a:extLst>
              </a:tr>
              <a:tr h="275312">
                <a:tc>
                  <a:txBody>
                    <a:bodyPr/>
                    <a:lstStyle/>
                    <a:p>
                      <a:pPr algn="l" rtl="0" fontAlgn="b"/>
                      <a:r>
                        <a:rPr lang="sv-SE" sz="800" b="0" i="0" u="none" strike="noStrike" dirty="0">
                          <a:solidFill>
                            <a:srgbClr val="000000"/>
                          </a:solidFill>
                          <a:effectLst/>
                          <a:latin typeface="Futura Std Book" panose="020B0502020204020303" pitchFamily="34" charset="0"/>
                        </a:rPr>
                        <a:t>Befolkning (tusental)</a:t>
                      </a:r>
                    </a:p>
                  </a:txBody>
                  <a:tcPr marL="8764" marR="8764" marT="8764" marB="0" anchor="ctr">
                    <a:lnL>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470,1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0,5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dirty="0">
                          <a:solidFill>
                            <a:srgbClr val="000000"/>
                          </a:solidFill>
                          <a:effectLst/>
                          <a:latin typeface="Futura Std Book" panose="020B0502020204020303"/>
                        </a:rPr>
                        <a:t>165,6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dirty="0">
                          <a:solidFill>
                            <a:srgbClr val="000000"/>
                          </a:solidFill>
                          <a:effectLst/>
                          <a:latin typeface="Futura Std Book" panose="020B0502020204020303"/>
                        </a:rPr>
                        <a:t>0,5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sv-SE" sz="1100" b="0" i="0" u="none" strike="noStrike">
                          <a:solidFill>
                            <a:srgbClr val="000000"/>
                          </a:solidFill>
                          <a:effectLst/>
                          <a:latin typeface="Calibri" panose="020F0502020204030204" pitchFamily="34" charset="0"/>
                        </a:rPr>
                        <a:t>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dirty="0">
                          <a:solidFill>
                            <a:srgbClr val="000000"/>
                          </a:solidFill>
                          <a:effectLst/>
                          <a:latin typeface="Futura Std Book" panose="020B0502020204020303"/>
                        </a:rPr>
                        <a:t>144,6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0,7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sv-SE" sz="1100" b="0" i="0" u="none" strike="noStrike">
                          <a:solidFill>
                            <a:srgbClr val="000000"/>
                          </a:solidFill>
                          <a:effectLst/>
                          <a:latin typeface="Calibri" panose="020F0502020204030204" pitchFamily="34" charset="0"/>
                        </a:rPr>
                        <a:t> </a:t>
                      </a:r>
                    </a:p>
                  </a:txBody>
                  <a:tcPr marL="0" marR="0" marT="0"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4447011"/>
                  </a:ext>
                </a:extLst>
              </a:tr>
              <a:tr h="275312">
                <a:tc>
                  <a:txBody>
                    <a:bodyPr/>
                    <a:lstStyle/>
                    <a:p>
                      <a:pPr algn="l" rtl="0" fontAlgn="b"/>
                      <a:r>
                        <a:rPr lang="sv-SE" sz="800" b="0" i="0" u="none" strike="noStrike" dirty="0">
                          <a:solidFill>
                            <a:srgbClr val="000000"/>
                          </a:solidFill>
                          <a:effectLst/>
                          <a:latin typeface="Futura Std Book" panose="020B0502020204020303" pitchFamily="34" charset="0"/>
                        </a:rPr>
                        <a:t>Påbörjade lägenheter</a:t>
                      </a:r>
                    </a:p>
                  </a:txBody>
                  <a:tcPr marL="8764" marR="8764" marT="8764" marB="0" anchor="ctr">
                    <a:lnL>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1 019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135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305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sv-SE" sz="1100" b="0" i="0" u="none" strike="noStrike">
                          <a:solidFill>
                            <a:srgbClr val="000000"/>
                          </a:solidFill>
                          <a:effectLst/>
                          <a:latin typeface="Calibri" panose="020F0502020204030204" pitchFamily="34" charset="0"/>
                        </a:rPr>
                        <a:t>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499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3 464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sv-SE" sz="1100" b="0" i="0" u="none" strike="noStrike">
                          <a:solidFill>
                            <a:srgbClr val="000000"/>
                          </a:solidFill>
                          <a:effectLst/>
                          <a:latin typeface="Calibri" panose="020F0502020204030204" pitchFamily="34" charset="0"/>
                        </a:rPr>
                        <a:t> </a:t>
                      </a:r>
                    </a:p>
                  </a:txBody>
                  <a:tcPr marL="0" marR="0" marT="0"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36979"/>
                  </a:ext>
                </a:extLst>
              </a:tr>
              <a:tr h="275312">
                <a:tc>
                  <a:txBody>
                    <a:bodyPr/>
                    <a:lstStyle/>
                    <a:p>
                      <a:pPr algn="l" rtl="0" fontAlgn="b"/>
                      <a:r>
                        <a:rPr lang="sv-SE" sz="800" b="0" i="0" u="none" strike="noStrike" dirty="0">
                          <a:solidFill>
                            <a:srgbClr val="000000"/>
                          </a:solidFill>
                          <a:effectLst/>
                          <a:latin typeface="Futura Std Book" panose="020B0502020204020303" pitchFamily="34" charset="0"/>
                        </a:rPr>
                        <a:t>Kommersiella övernattningar (tusental)</a:t>
                      </a:r>
                    </a:p>
                  </a:txBody>
                  <a:tcPr marL="8764" marR="8764" marT="8764" marB="0" anchor="ctr">
                    <a:lnL>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220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dirty="0">
                          <a:solidFill>
                            <a:srgbClr val="000000"/>
                          </a:solidFill>
                          <a:effectLst/>
                          <a:latin typeface="Futura Std Book" panose="020B0502020204020303"/>
                        </a:rPr>
                        <a:t>61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sv-SE" sz="800" b="0" i="0" u="none" strike="noStrike" dirty="0">
                          <a:solidFill>
                            <a:srgbClr val="000000"/>
                          </a:solidFill>
                          <a:effectLst/>
                          <a:latin typeface="Futura Std Book" panose="020B0502020204020303"/>
                        </a:rPr>
                        <a:t>102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dirty="0">
                          <a:solidFill>
                            <a:srgbClr val="000000"/>
                          </a:solidFill>
                          <a:effectLst/>
                          <a:latin typeface="Futura Std Book" panose="020B0502020204020303"/>
                        </a:rPr>
                        <a:t>69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sv-SE" sz="1100" b="0" i="0" u="none" strike="noStrike" dirty="0">
                          <a:solidFill>
                            <a:srgbClr val="000000"/>
                          </a:solidFill>
                          <a:effectLst/>
                          <a:latin typeface="Calibri" panose="020F0502020204030204" pitchFamily="34" charset="0"/>
                        </a:rPr>
                        <a:t>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sv-SE" sz="800" b="0" i="0" u="none" strike="noStrike" dirty="0">
                          <a:solidFill>
                            <a:srgbClr val="000000"/>
                          </a:solidFill>
                          <a:effectLst/>
                          <a:latin typeface="Futura Std Book" panose="020B0502020204020303"/>
                        </a:rPr>
                        <a:t>80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sv-SE" sz="800" b="0" i="0" u="none" strike="noStrike" dirty="0">
                          <a:solidFill>
                            <a:srgbClr val="000000"/>
                          </a:solidFill>
                          <a:effectLst/>
                          <a:latin typeface="Futura Std Book" panose="020B0502020204020303"/>
                        </a:rPr>
                        <a:t>48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fontAlgn="b"/>
                      <a:r>
                        <a:rPr lang="sv-SE" sz="1100" b="0" i="0" u="none" strike="noStrike" dirty="0">
                          <a:solidFill>
                            <a:srgbClr val="000000"/>
                          </a:solidFill>
                          <a:effectLst/>
                          <a:latin typeface="Calibri" panose="020F0502020204030204" pitchFamily="34" charset="0"/>
                        </a:rPr>
                        <a:t> </a:t>
                      </a:r>
                    </a:p>
                  </a:txBody>
                  <a:tcPr marL="0" marR="0" marT="0"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4222382660"/>
                  </a:ext>
                </a:extLst>
              </a:tr>
            </a:tbl>
          </a:graphicData>
        </a:graphic>
      </p:graphicFrame>
      <p:pic>
        <p:nvPicPr>
          <p:cNvPr id="16" name="Bild 15" descr="Spela upp">
            <a:extLst>
              <a:ext uri="{FF2B5EF4-FFF2-40B4-BE49-F238E27FC236}">
                <a16:creationId xmlns:a16="http://schemas.microsoft.com/office/drawing/2014/main" id="{E38B1215-CF36-4AED-B3AA-92A32224C61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16200000">
            <a:off x="2724690" y="2385772"/>
            <a:ext cx="180000" cy="180000"/>
          </a:xfrm>
          <a:prstGeom prst="rect">
            <a:avLst/>
          </a:prstGeom>
        </p:spPr>
      </p:pic>
      <p:pic>
        <p:nvPicPr>
          <p:cNvPr id="21" name="Bild 20" descr="Spela upp">
            <a:extLst>
              <a:ext uri="{FF2B5EF4-FFF2-40B4-BE49-F238E27FC236}">
                <a16:creationId xmlns:a16="http://schemas.microsoft.com/office/drawing/2014/main" id="{E24A119D-379C-427C-BF49-678A7769E2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5400000">
            <a:off x="2716819" y="2962882"/>
            <a:ext cx="180000" cy="180000"/>
          </a:xfrm>
          <a:prstGeom prst="rect">
            <a:avLst/>
          </a:prstGeom>
        </p:spPr>
      </p:pic>
      <p:pic>
        <p:nvPicPr>
          <p:cNvPr id="23" name="Bild 22" descr="Spela upp">
            <a:extLst>
              <a:ext uri="{FF2B5EF4-FFF2-40B4-BE49-F238E27FC236}">
                <a16:creationId xmlns:a16="http://schemas.microsoft.com/office/drawing/2014/main" id="{0ED412E6-0EC0-4C66-A098-39D225BE2F7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16200000" flipV="1">
            <a:off x="2714112" y="3492028"/>
            <a:ext cx="180000" cy="180000"/>
          </a:xfrm>
          <a:prstGeom prst="rect">
            <a:avLst/>
          </a:prstGeom>
        </p:spPr>
      </p:pic>
      <p:pic>
        <p:nvPicPr>
          <p:cNvPr id="24" name="Bild 23" descr="Spela upp">
            <a:extLst>
              <a:ext uri="{FF2B5EF4-FFF2-40B4-BE49-F238E27FC236}">
                <a16:creationId xmlns:a16="http://schemas.microsoft.com/office/drawing/2014/main" id="{F7EAE8B5-EDB5-4451-8636-586BE12DB92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5400000">
            <a:off x="2714112" y="3782336"/>
            <a:ext cx="180000" cy="180000"/>
          </a:xfrm>
          <a:prstGeom prst="rect">
            <a:avLst/>
          </a:prstGeom>
        </p:spPr>
      </p:pic>
      <p:pic>
        <p:nvPicPr>
          <p:cNvPr id="25" name="Bild 24" descr="Spela upp">
            <a:extLst>
              <a:ext uri="{FF2B5EF4-FFF2-40B4-BE49-F238E27FC236}">
                <a16:creationId xmlns:a16="http://schemas.microsoft.com/office/drawing/2014/main" id="{E191CA69-2F0C-4774-9952-ADB51F88B71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5400000" flipV="1">
            <a:off x="2714112" y="4056396"/>
            <a:ext cx="180000" cy="180000"/>
          </a:xfrm>
          <a:prstGeom prst="rect">
            <a:avLst/>
          </a:prstGeom>
        </p:spPr>
      </p:pic>
      <p:pic>
        <p:nvPicPr>
          <p:cNvPr id="26" name="Bild 25" descr="Spela upp">
            <a:extLst>
              <a:ext uri="{FF2B5EF4-FFF2-40B4-BE49-F238E27FC236}">
                <a16:creationId xmlns:a16="http://schemas.microsoft.com/office/drawing/2014/main" id="{5D84C4B8-FF59-4C87-8DE3-CD0AF6EA9B2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rot="16200000">
            <a:off x="2722660" y="4331957"/>
            <a:ext cx="180000" cy="180000"/>
          </a:xfrm>
          <a:prstGeom prst="rect">
            <a:avLst/>
          </a:prstGeom>
        </p:spPr>
      </p:pic>
      <p:pic>
        <p:nvPicPr>
          <p:cNvPr id="28" name="Bild 27" descr="Spela upp">
            <a:extLst>
              <a:ext uri="{FF2B5EF4-FFF2-40B4-BE49-F238E27FC236}">
                <a16:creationId xmlns:a16="http://schemas.microsoft.com/office/drawing/2014/main" id="{502C4997-C73E-4AAF-9D3C-3924DAC02F8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16200000">
            <a:off x="2714114" y="4901029"/>
            <a:ext cx="180000" cy="180000"/>
          </a:xfrm>
          <a:prstGeom prst="rect">
            <a:avLst/>
          </a:prstGeom>
        </p:spPr>
      </p:pic>
      <p:pic>
        <p:nvPicPr>
          <p:cNvPr id="30" name="Bild 29" descr="Spela upp">
            <a:extLst>
              <a:ext uri="{FF2B5EF4-FFF2-40B4-BE49-F238E27FC236}">
                <a16:creationId xmlns:a16="http://schemas.microsoft.com/office/drawing/2014/main" id="{F10541B8-5D3B-4630-9FC3-301C9D94BE8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rot="16200000" flipH="1">
            <a:off x="4083598" y="2683309"/>
            <a:ext cx="180000" cy="180000"/>
          </a:xfrm>
          <a:prstGeom prst="rect">
            <a:avLst/>
          </a:prstGeom>
        </p:spPr>
      </p:pic>
      <p:pic>
        <p:nvPicPr>
          <p:cNvPr id="33" name="Bild 32" descr="Spela upp">
            <a:extLst>
              <a:ext uri="{FF2B5EF4-FFF2-40B4-BE49-F238E27FC236}">
                <a16:creationId xmlns:a16="http://schemas.microsoft.com/office/drawing/2014/main" id="{5DB41425-FD35-4E7A-8CE4-547C8B547A1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16200000">
            <a:off x="4083598" y="3513602"/>
            <a:ext cx="180000" cy="180000"/>
          </a:xfrm>
          <a:prstGeom prst="rect">
            <a:avLst/>
          </a:prstGeom>
        </p:spPr>
      </p:pic>
      <p:pic>
        <p:nvPicPr>
          <p:cNvPr id="34" name="Bild 33" descr="Spela upp">
            <a:extLst>
              <a:ext uri="{FF2B5EF4-FFF2-40B4-BE49-F238E27FC236}">
                <a16:creationId xmlns:a16="http://schemas.microsoft.com/office/drawing/2014/main" id="{6D7D03DC-139C-4E5F-B4B1-D3CE4F0DCB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5400000">
            <a:off x="4083598" y="3791023"/>
            <a:ext cx="180000" cy="180000"/>
          </a:xfrm>
          <a:prstGeom prst="rect">
            <a:avLst/>
          </a:prstGeom>
        </p:spPr>
      </p:pic>
      <p:pic>
        <p:nvPicPr>
          <p:cNvPr id="36" name="Bild 35" descr="Spela upp">
            <a:extLst>
              <a:ext uri="{FF2B5EF4-FFF2-40B4-BE49-F238E27FC236}">
                <a16:creationId xmlns:a16="http://schemas.microsoft.com/office/drawing/2014/main" id="{0571F7CA-CBC5-4CFD-8526-A7FBD67982B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rot="16200000">
            <a:off x="4083598" y="4319399"/>
            <a:ext cx="180000" cy="180000"/>
          </a:xfrm>
          <a:prstGeom prst="rect">
            <a:avLst/>
          </a:prstGeom>
        </p:spPr>
      </p:pic>
      <p:pic>
        <p:nvPicPr>
          <p:cNvPr id="38" name="Bild 37" descr="Spela upp">
            <a:extLst>
              <a:ext uri="{FF2B5EF4-FFF2-40B4-BE49-F238E27FC236}">
                <a16:creationId xmlns:a16="http://schemas.microsoft.com/office/drawing/2014/main" id="{F5988556-29B1-4F6F-A153-3C9B816EEB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16200000">
            <a:off x="4083598" y="4901029"/>
            <a:ext cx="180000" cy="180000"/>
          </a:xfrm>
          <a:prstGeom prst="rect">
            <a:avLst/>
          </a:prstGeom>
        </p:spPr>
      </p:pic>
      <p:pic>
        <p:nvPicPr>
          <p:cNvPr id="40" name="Bild 39" descr="Spela upp">
            <a:extLst>
              <a:ext uri="{FF2B5EF4-FFF2-40B4-BE49-F238E27FC236}">
                <a16:creationId xmlns:a16="http://schemas.microsoft.com/office/drawing/2014/main" id="{A74D5F63-2CD7-4AE7-8E56-0065CB94A0D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rot="16200000">
            <a:off x="5395402" y="2679012"/>
            <a:ext cx="180000" cy="180000"/>
          </a:xfrm>
          <a:prstGeom prst="rect">
            <a:avLst/>
          </a:prstGeom>
        </p:spPr>
      </p:pic>
      <p:pic>
        <p:nvPicPr>
          <p:cNvPr id="43" name="Bild 42" descr="Spela upp">
            <a:extLst>
              <a:ext uri="{FF2B5EF4-FFF2-40B4-BE49-F238E27FC236}">
                <a16:creationId xmlns:a16="http://schemas.microsoft.com/office/drawing/2014/main" id="{8A66ED72-1ABD-4EAD-90C2-21DB3620853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16200000">
            <a:off x="5394580" y="3493337"/>
            <a:ext cx="180000" cy="180000"/>
          </a:xfrm>
          <a:prstGeom prst="rect">
            <a:avLst/>
          </a:prstGeom>
        </p:spPr>
      </p:pic>
      <p:pic>
        <p:nvPicPr>
          <p:cNvPr id="45" name="Bild 44" descr="Spela upp">
            <a:extLst>
              <a:ext uri="{FF2B5EF4-FFF2-40B4-BE49-F238E27FC236}">
                <a16:creationId xmlns:a16="http://schemas.microsoft.com/office/drawing/2014/main" id="{8C1C2F14-8967-46E0-9BFE-9F7BAAF8B70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5400000" flipV="1">
            <a:off x="5395833" y="4055182"/>
            <a:ext cx="180000" cy="180000"/>
          </a:xfrm>
          <a:prstGeom prst="rect">
            <a:avLst/>
          </a:prstGeom>
        </p:spPr>
      </p:pic>
      <p:pic>
        <p:nvPicPr>
          <p:cNvPr id="46" name="Bild 45" descr="Spela upp">
            <a:extLst>
              <a:ext uri="{FF2B5EF4-FFF2-40B4-BE49-F238E27FC236}">
                <a16:creationId xmlns:a16="http://schemas.microsoft.com/office/drawing/2014/main" id="{3DDCE91E-0F52-4415-8D3C-0773E9576D6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rot="16200000">
            <a:off x="5394580" y="4319400"/>
            <a:ext cx="180000" cy="180000"/>
          </a:xfrm>
          <a:prstGeom prst="rect">
            <a:avLst/>
          </a:prstGeom>
        </p:spPr>
      </p:pic>
      <p:pic>
        <p:nvPicPr>
          <p:cNvPr id="47" name="Bild 46" descr="Spela upp">
            <a:extLst>
              <a:ext uri="{FF2B5EF4-FFF2-40B4-BE49-F238E27FC236}">
                <a16:creationId xmlns:a16="http://schemas.microsoft.com/office/drawing/2014/main" id="{FF85C455-CAD3-4770-9D88-D09D1FC8385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16200000">
            <a:off x="5394580" y="4582156"/>
            <a:ext cx="180000" cy="180000"/>
          </a:xfrm>
          <a:prstGeom prst="rect">
            <a:avLst/>
          </a:prstGeom>
        </p:spPr>
      </p:pic>
      <p:pic>
        <p:nvPicPr>
          <p:cNvPr id="48" name="Bild 47" descr="Spela upp">
            <a:extLst>
              <a:ext uri="{FF2B5EF4-FFF2-40B4-BE49-F238E27FC236}">
                <a16:creationId xmlns:a16="http://schemas.microsoft.com/office/drawing/2014/main" id="{7308E1BC-9759-4875-89D3-7A656D5548C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16200000">
            <a:off x="5394580" y="4900772"/>
            <a:ext cx="180000" cy="180000"/>
          </a:xfrm>
          <a:prstGeom prst="rect">
            <a:avLst/>
          </a:prstGeom>
        </p:spPr>
      </p:pic>
      <p:pic>
        <p:nvPicPr>
          <p:cNvPr id="39" name="Bild 38" descr="Spela upp">
            <a:extLst>
              <a:ext uri="{FF2B5EF4-FFF2-40B4-BE49-F238E27FC236}">
                <a16:creationId xmlns:a16="http://schemas.microsoft.com/office/drawing/2014/main" id="{51CF4F05-70C9-43A6-BDE7-7295774279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5400000">
            <a:off x="4083598" y="4077056"/>
            <a:ext cx="180000" cy="180000"/>
          </a:xfrm>
          <a:prstGeom prst="rect">
            <a:avLst/>
          </a:prstGeom>
        </p:spPr>
      </p:pic>
      <p:pic>
        <p:nvPicPr>
          <p:cNvPr id="42" name="Bild 41" descr="Spela upp">
            <a:extLst>
              <a:ext uri="{FF2B5EF4-FFF2-40B4-BE49-F238E27FC236}">
                <a16:creationId xmlns:a16="http://schemas.microsoft.com/office/drawing/2014/main" id="{0B158D02-FC05-410C-948A-1C813C5723D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rot="16200000">
            <a:off x="2729780" y="4603996"/>
            <a:ext cx="180000" cy="180000"/>
          </a:xfrm>
          <a:prstGeom prst="rect">
            <a:avLst/>
          </a:prstGeom>
        </p:spPr>
      </p:pic>
      <p:pic>
        <p:nvPicPr>
          <p:cNvPr id="49" name="Bild 48" descr="Spela upp">
            <a:extLst>
              <a:ext uri="{FF2B5EF4-FFF2-40B4-BE49-F238E27FC236}">
                <a16:creationId xmlns:a16="http://schemas.microsoft.com/office/drawing/2014/main" id="{E93055B3-D9AA-4F83-B853-A3A6C89C9B8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5400000">
            <a:off x="5384609" y="3782472"/>
            <a:ext cx="180000" cy="180000"/>
          </a:xfrm>
          <a:prstGeom prst="rect">
            <a:avLst/>
          </a:prstGeom>
        </p:spPr>
      </p:pic>
      <p:pic>
        <p:nvPicPr>
          <p:cNvPr id="44" name="Bild 43" descr="Spela upp">
            <a:extLst>
              <a:ext uri="{FF2B5EF4-FFF2-40B4-BE49-F238E27FC236}">
                <a16:creationId xmlns:a16="http://schemas.microsoft.com/office/drawing/2014/main" id="{2EA6FBBC-D950-A3E6-BA42-B4AD65F7749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rot="16200000" flipH="1">
            <a:off x="2722660" y="2679012"/>
            <a:ext cx="180000" cy="180000"/>
          </a:xfrm>
          <a:prstGeom prst="rect">
            <a:avLst/>
          </a:prstGeom>
        </p:spPr>
      </p:pic>
      <p:pic>
        <p:nvPicPr>
          <p:cNvPr id="50" name="Bild 49" descr="Spela upp">
            <a:extLst>
              <a:ext uri="{FF2B5EF4-FFF2-40B4-BE49-F238E27FC236}">
                <a16:creationId xmlns:a16="http://schemas.microsoft.com/office/drawing/2014/main" id="{74836578-C201-F608-20FC-D1974E5F9A5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16200000">
            <a:off x="2710836" y="3208835"/>
            <a:ext cx="180000" cy="180000"/>
          </a:xfrm>
          <a:prstGeom prst="rect">
            <a:avLst/>
          </a:prstGeom>
        </p:spPr>
      </p:pic>
      <p:pic>
        <p:nvPicPr>
          <p:cNvPr id="51" name="Bild 50" descr="Spela upp">
            <a:extLst>
              <a:ext uri="{FF2B5EF4-FFF2-40B4-BE49-F238E27FC236}">
                <a16:creationId xmlns:a16="http://schemas.microsoft.com/office/drawing/2014/main" id="{FC1BA590-01E7-2C6A-2B6C-F9E2C6763E5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rot="16200000" flipV="1">
            <a:off x="4083598" y="2918455"/>
            <a:ext cx="180000" cy="180000"/>
          </a:xfrm>
          <a:prstGeom prst="rect">
            <a:avLst/>
          </a:prstGeom>
        </p:spPr>
      </p:pic>
      <p:pic>
        <p:nvPicPr>
          <p:cNvPr id="52" name="Bild 51" descr="Spela upp">
            <a:extLst>
              <a:ext uri="{FF2B5EF4-FFF2-40B4-BE49-F238E27FC236}">
                <a16:creationId xmlns:a16="http://schemas.microsoft.com/office/drawing/2014/main" id="{EA7AA840-1EDA-2E64-AF76-9CE496760A4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rot="16200000" flipH="1">
            <a:off x="4083598" y="4624514"/>
            <a:ext cx="180000" cy="180000"/>
          </a:xfrm>
          <a:prstGeom prst="rect">
            <a:avLst/>
          </a:prstGeom>
        </p:spPr>
      </p:pic>
      <p:pic>
        <p:nvPicPr>
          <p:cNvPr id="53" name="Bild 52" descr="Spela upp">
            <a:extLst>
              <a:ext uri="{FF2B5EF4-FFF2-40B4-BE49-F238E27FC236}">
                <a16:creationId xmlns:a16="http://schemas.microsoft.com/office/drawing/2014/main" id="{9A2F461D-ECED-603F-A72A-2D684B7E247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5400000">
            <a:off x="5394580" y="2951722"/>
            <a:ext cx="180000" cy="180000"/>
          </a:xfrm>
          <a:prstGeom prst="rect">
            <a:avLst/>
          </a:prstGeom>
        </p:spPr>
      </p:pic>
    </p:spTree>
    <p:extLst>
      <p:ext uri="{BB962C8B-B14F-4D97-AF65-F5344CB8AC3E}">
        <p14:creationId xmlns:p14="http://schemas.microsoft.com/office/powerpoint/2010/main" val="2716695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ktangel 45">
            <a:extLst>
              <a:ext uri="{FF2B5EF4-FFF2-40B4-BE49-F238E27FC236}">
                <a16:creationId xmlns:a16="http://schemas.microsoft.com/office/drawing/2014/main" id="{054E43AC-2679-46B6-A33A-FA05DD8F5F0E}"/>
              </a:ext>
            </a:extLst>
          </p:cNvPr>
          <p:cNvSpPr/>
          <p:nvPr/>
        </p:nvSpPr>
        <p:spPr>
          <a:xfrm>
            <a:off x="6167439" y="1010194"/>
            <a:ext cx="5310185" cy="5049292"/>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17550" y="342899"/>
            <a:ext cx="8426449" cy="1113955"/>
          </a:xfrm>
        </p:spPr>
        <p:txBody>
          <a:bodyPr/>
          <a:lstStyle/>
          <a:p>
            <a:r>
              <a:rPr lang="sv-SE" dirty="0"/>
              <a:t>Lönesumma</a:t>
            </a:r>
            <a:endParaRPr lang="sv-SE" b="0" dirty="0"/>
          </a:p>
        </p:txBody>
      </p:sp>
      <p:sp>
        <p:nvSpPr>
          <p:cNvPr id="3" name="textruta 2">
            <a:extLst>
              <a:ext uri="{FF2B5EF4-FFF2-40B4-BE49-F238E27FC236}">
                <a16:creationId xmlns:a16="http://schemas.microsoft.com/office/drawing/2014/main" id="{9798359B-6E44-404C-A1D1-E11B135A38C7}"/>
              </a:ext>
            </a:extLst>
          </p:cNvPr>
          <p:cNvSpPr txBox="1"/>
          <p:nvPr/>
        </p:nvSpPr>
        <p:spPr>
          <a:xfrm>
            <a:off x="714376" y="5638312"/>
            <a:ext cx="4031465" cy="338554"/>
          </a:xfrm>
          <a:prstGeom prst="rect">
            <a:avLst/>
          </a:prstGeom>
          <a:noFill/>
        </p:spPr>
        <p:txBody>
          <a:bodyPr wrap="square" rtlCol="0">
            <a:spAutoFit/>
          </a:bodyPr>
          <a:lstStyle/>
          <a:p>
            <a:r>
              <a:rPr lang="sv-SE" sz="800" dirty="0"/>
              <a:t>Källa: Statistiska centralbyrån (Lönesummor nattbefolkning, arbetsgivaravgifter och preliminär A-skatt, LAPS) </a:t>
            </a:r>
          </a:p>
        </p:txBody>
      </p:sp>
      <p:sp>
        <p:nvSpPr>
          <p:cNvPr id="47" name="textruta 46">
            <a:extLst>
              <a:ext uri="{FF2B5EF4-FFF2-40B4-BE49-F238E27FC236}">
                <a16:creationId xmlns:a16="http://schemas.microsoft.com/office/drawing/2014/main" id="{F0D5978A-B46A-429E-B36C-D780549CB1C3}"/>
              </a:ext>
            </a:extLst>
          </p:cNvPr>
          <p:cNvSpPr txBox="1"/>
          <p:nvPr/>
        </p:nvSpPr>
        <p:spPr>
          <a:xfrm>
            <a:off x="717550" y="1454674"/>
            <a:ext cx="5306047" cy="492443"/>
          </a:xfrm>
          <a:prstGeom prst="rect">
            <a:avLst/>
          </a:prstGeom>
          <a:noFill/>
        </p:spPr>
        <p:txBody>
          <a:bodyPr wrap="square" rtlCol="0">
            <a:spAutoFit/>
          </a:bodyPr>
          <a:lstStyle/>
          <a:p>
            <a:r>
              <a:rPr lang="sv-SE" sz="1400" b="1" dirty="0"/>
              <a:t>Lönesumma, Östergötlands län</a:t>
            </a:r>
            <a:r>
              <a:rPr lang="sv-SE" sz="1400" dirty="0"/>
              <a:t/>
            </a:r>
            <a:br>
              <a:rPr lang="sv-SE" sz="1400" dirty="0"/>
            </a:br>
            <a:r>
              <a:rPr lang="sv-SE" sz="1200" dirty="0"/>
              <a:t>Index 100 = 2012 kv1</a:t>
            </a:r>
            <a:endParaRPr lang="sv-SE" sz="1400" dirty="0"/>
          </a:p>
        </p:txBody>
      </p:sp>
      <p:graphicFrame>
        <p:nvGraphicFramePr>
          <p:cNvPr id="48" name="Tabell 47">
            <a:extLst>
              <a:ext uri="{FF2B5EF4-FFF2-40B4-BE49-F238E27FC236}">
                <a16:creationId xmlns:a16="http://schemas.microsoft.com/office/drawing/2014/main" id="{5AE1319B-126C-4D24-ABD3-BE05A14084A2}"/>
              </a:ext>
            </a:extLst>
          </p:cNvPr>
          <p:cNvGraphicFramePr>
            <a:graphicFrameLocks noGrp="1"/>
          </p:cNvGraphicFramePr>
          <p:nvPr>
            <p:extLst>
              <p:ext uri="{D42A27DB-BD31-4B8C-83A1-F6EECF244321}">
                <p14:modId xmlns:p14="http://schemas.microsoft.com/office/powerpoint/2010/main" val="3931770005"/>
              </p:ext>
            </p:extLst>
          </p:nvPr>
        </p:nvGraphicFramePr>
        <p:xfrm>
          <a:off x="6414329" y="1320523"/>
          <a:ext cx="4777546" cy="4527288"/>
        </p:xfrm>
        <a:graphic>
          <a:graphicData uri="http://schemas.openxmlformats.org/drawingml/2006/table">
            <a:tbl>
              <a:tblPr/>
              <a:tblGrid>
                <a:gridCol w="1586332">
                  <a:extLst>
                    <a:ext uri="{9D8B030D-6E8A-4147-A177-3AD203B41FA5}">
                      <a16:colId xmlns:a16="http://schemas.microsoft.com/office/drawing/2014/main" val="3530058171"/>
                    </a:ext>
                  </a:extLst>
                </a:gridCol>
                <a:gridCol w="902941">
                  <a:extLst>
                    <a:ext uri="{9D8B030D-6E8A-4147-A177-3AD203B41FA5}">
                      <a16:colId xmlns:a16="http://schemas.microsoft.com/office/drawing/2014/main" val="2721186626"/>
                    </a:ext>
                  </a:extLst>
                </a:gridCol>
                <a:gridCol w="909994">
                  <a:extLst>
                    <a:ext uri="{9D8B030D-6E8A-4147-A177-3AD203B41FA5}">
                      <a16:colId xmlns:a16="http://schemas.microsoft.com/office/drawing/2014/main" val="2978357727"/>
                    </a:ext>
                  </a:extLst>
                </a:gridCol>
                <a:gridCol w="586660">
                  <a:extLst>
                    <a:ext uri="{9D8B030D-6E8A-4147-A177-3AD203B41FA5}">
                      <a16:colId xmlns:a16="http://schemas.microsoft.com/office/drawing/2014/main" val="1773448222"/>
                    </a:ext>
                  </a:extLst>
                </a:gridCol>
                <a:gridCol w="791619">
                  <a:extLst>
                    <a:ext uri="{9D8B030D-6E8A-4147-A177-3AD203B41FA5}">
                      <a16:colId xmlns:a16="http://schemas.microsoft.com/office/drawing/2014/main" val="829252885"/>
                    </a:ext>
                  </a:extLst>
                </a:gridCol>
              </a:tblGrid>
              <a:tr h="197122">
                <a:tc>
                  <a:txBody>
                    <a:bodyPr/>
                    <a:lstStyle/>
                    <a:p>
                      <a:pPr algn="l" fontAlgn="b"/>
                      <a:r>
                        <a:rPr lang="sv-SE" sz="800" b="1" i="0" u="none" strike="noStrike" dirty="0">
                          <a:solidFill>
                            <a:srgbClr val="000000"/>
                          </a:solidFill>
                          <a:effectLst/>
                          <a:latin typeface="Futura Std Book" panose="020B0502020204020303"/>
                        </a:rPr>
                        <a:t>Lönesumma, total</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dirty="0">
                        <a:solidFill>
                          <a:srgbClr val="000000"/>
                        </a:solidFill>
                        <a:effectLst/>
                        <a:latin typeface="Futura Std Book" panose="020B0502020204020303"/>
                      </a:endParaRP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a:endParaRP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929240129"/>
                  </a:ext>
                </a:extLst>
              </a:tr>
              <a:tr h="201616">
                <a:tc>
                  <a:txBody>
                    <a:bodyPr/>
                    <a:lstStyle/>
                    <a:p>
                      <a:pPr algn="l" fontAlgn="b"/>
                      <a:endParaRPr lang="sv-SE" sz="800" b="0" i="0" u="none" strike="noStrike" dirty="0">
                        <a:solidFill>
                          <a:srgbClr val="000000"/>
                        </a:solidFill>
                        <a:effectLst/>
                        <a:latin typeface="Futura Std Book" panose="020B0502020204020303"/>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dirty="0">
                          <a:solidFill>
                            <a:srgbClr val="000000"/>
                          </a:solidFill>
                          <a:effectLst/>
                          <a:latin typeface="Futura Std Book" panose="020B0502020204020303" pitchFamily="34" charset="0"/>
                        </a:rPr>
                        <a:t>2022 kv1</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Förändring</a:t>
                      </a:r>
                    </a:p>
                  </a:txBody>
                  <a:tcPr marL="9525" marR="9525" marT="9525" marB="0" anchor="b">
                    <a:lnL>
                      <a:noFill/>
                    </a:lnL>
                    <a:lnR>
                      <a:noFill/>
                    </a:lnR>
                    <a:lnT>
                      <a:noFill/>
                    </a:lnT>
                    <a:lnB>
                      <a:noFill/>
                    </a:lnB>
                    <a:lnTlToBr w="12700" cmpd="sng">
                      <a:noFill/>
                      <a:prstDash val="solid"/>
                    </a:lnTlToBr>
                    <a:lnBlToTr w="12700" cmpd="sng">
                      <a:noFill/>
                      <a:prstDash val="solid"/>
                    </a:lnBlToTr>
                  </a:tcPr>
                </a:tc>
                <a:tc gridSpan="2">
                  <a:txBody>
                    <a:bodyPr/>
                    <a:lstStyle/>
                    <a:p>
                      <a:pPr algn="ctr" rtl="0" fontAlgn="b"/>
                      <a:r>
                        <a:rPr lang="sv-SE" sz="700" b="0" i="0" u="none" strike="noStrike">
                          <a:solidFill>
                            <a:srgbClr val="000000"/>
                          </a:solidFill>
                          <a:effectLst/>
                          <a:latin typeface="Futura Std Book" panose="020B0502020204020303" pitchFamily="34" charset="0"/>
                        </a:rPr>
                        <a:t>Förändring (%) </a:t>
                      </a: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endParaRPr lang="sv-SE"/>
                    </a:p>
                  </a:txBody>
                  <a:tcPr/>
                </a:tc>
                <a:extLst>
                  <a:ext uri="{0D108BD9-81ED-4DB2-BD59-A6C34878D82A}">
                    <a16:rowId xmlns:a16="http://schemas.microsoft.com/office/drawing/2014/main" val="1578242792"/>
                  </a:ext>
                </a:extLst>
              </a:tr>
              <a:tr h="265686">
                <a:tc>
                  <a:txBody>
                    <a:bodyPr/>
                    <a:lstStyle/>
                    <a:p>
                      <a:pPr algn="l" fontAlgn="b"/>
                      <a:endParaRPr lang="sv-SE" sz="1100" b="0" i="0" u="none" strike="noStrike" dirty="0">
                        <a:solidFill>
                          <a:srgbClr val="000000"/>
                        </a:solidFill>
                        <a:effectLst/>
                        <a:latin typeface="Futura Std Book" panose="020B0502020204020303"/>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mdkr</a:t>
                      </a: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-1 år (mdkr)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-1 år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-5 år </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798980279"/>
                  </a:ext>
                </a:extLst>
              </a:tr>
              <a:tr h="197122">
                <a:tc>
                  <a:txBody>
                    <a:bodyPr/>
                    <a:lstStyle/>
                    <a:p>
                      <a:pPr algn="l" fontAlgn="b"/>
                      <a:r>
                        <a:rPr lang="sv-SE" sz="800" b="0" i="0" u="none" strike="noStrike" dirty="0">
                          <a:solidFill>
                            <a:srgbClr val="000000"/>
                          </a:solidFill>
                          <a:effectLst/>
                          <a:latin typeface="Futura Std Book" panose="020B0502020204020303"/>
                        </a:rPr>
                        <a:t>Sverige</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517,26</a:t>
                      </a: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28,32</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5,79</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24,05</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018964487"/>
                  </a:ext>
                </a:extLst>
              </a:tr>
              <a:tr h="197122">
                <a:tc>
                  <a:txBody>
                    <a:bodyPr/>
                    <a:lstStyle/>
                    <a:p>
                      <a:pPr algn="l" fontAlgn="b"/>
                      <a:r>
                        <a:rPr lang="sv-SE" sz="800" b="0" i="0" u="none" strike="noStrike">
                          <a:solidFill>
                            <a:srgbClr val="000000"/>
                          </a:solidFill>
                          <a:effectLst/>
                          <a:latin typeface="Futura Std Book" panose="020B0502020204020303"/>
                        </a:rPr>
                        <a:t>Stockholmsregionen</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257,72</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15,05</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6,20</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24,93</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799072838"/>
                  </a:ext>
                </a:extLst>
              </a:tr>
              <a:tr h="197122">
                <a:tc>
                  <a:txBody>
                    <a:bodyPr/>
                    <a:lstStyle/>
                    <a:p>
                      <a:pPr algn="l" fontAlgn="b"/>
                      <a:r>
                        <a:rPr lang="sv-SE" sz="800" b="1" i="0" u="none" strike="noStrike">
                          <a:solidFill>
                            <a:srgbClr val="000000"/>
                          </a:solidFill>
                          <a:effectLst/>
                          <a:latin typeface="Futura Std Book" panose="020B0502020204020303"/>
                        </a:rPr>
                        <a:t>Östergötlands län</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a:solidFill>
                            <a:srgbClr val="000000"/>
                          </a:solidFill>
                          <a:effectLst/>
                          <a:latin typeface="Futura Std Book" panose="020B0502020204020303"/>
                        </a:rPr>
                        <a:t>21,39</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a:solidFill>
                            <a:srgbClr val="000000"/>
                          </a:solidFill>
                          <a:effectLst/>
                          <a:latin typeface="Futura Std Book" panose="020B0502020204020303"/>
                        </a:rPr>
                        <a:t>1,22</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a:solidFill>
                            <a:srgbClr val="000000"/>
                          </a:solidFill>
                          <a:effectLst/>
                          <a:latin typeface="Futura Std Book" panose="020B0502020204020303"/>
                        </a:rPr>
                        <a:t>6,05</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dirty="0">
                          <a:solidFill>
                            <a:srgbClr val="000000"/>
                          </a:solidFill>
                          <a:effectLst/>
                          <a:latin typeface="Futura Std Book" panose="020B0502020204020303"/>
                        </a:rPr>
                        <a:t>23,72</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358652978"/>
                  </a:ext>
                </a:extLst>
              </a:tr>
              <a:tr h="197122">
                <a:tc>
                  <a:txBody>
                    <a:bodyPr/>
                    <a:lstStyle/>
                    <a:p>
                      <a:pPr algn="l" fontAlgn="b"/>
                      <a:endParaRPr lang="sv-SE" sz="800" b="1" i="0" u="none" strike="noStrike">
                        <a:solidFill>
                          <a:srgbClr val="000000"/>
                        </a:solidFill>
                        <a:effectLst/>
                        <a:latin typeface="Futura Std Book" panose="020B0502020204020303"/>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748035409"/>
                  </a:ext>
                </a:extLst>
              </a:tr>
              <a:tr h="379959">
                <a:tc>
                  <a:txBody>
                    <a:bodyPr/>
                    <a:lstStyle/>
                    <a:p>
                      <a:pPr algn="l" fontAlgn="b"/>
                      <a:r>
                        <a:rPr lang="sv-SE" sz="800" b="1" i="0" u="none" strike="noStrike">
                          <a:solidFill>
                            <a:srgbClr val="000000"/>
                          </a:solidFill>
                          <a:effectLst/>
                          <a:latin typeface="Futura Std Book" panose="020B0502020204020303"/>
                        </a:rPr>
                        <a:t>Lönesumma per sysselsatt</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603303067"/>
                  </a:ext>
                </a:extLst>
              </a:tr>
              <a:tr h="197122">
                <a:tc>
                  <a:txBody>
                    <a:bodyPr/>
                    <a:lstStyle/>
                    <a:p>
                      <a:pPr algn="l" fontAlgn="b"/>
                      <a:endParaRPr lang="sv-SE" sz="800" b="0" i="0" u="none" strike="noStrike">
                        <a:solidFill>
                          <a:srgbClr val="000000"/>
                        </a:solidFill>
                        <a:effectLst/>
                        <a:latin typeface="Futura Std Book" panose="020B0502020204020303"/>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dirty="0">
                          <a:solidFill>
                            <a:srgbClr val="000000"/>
                          </a:solidFill>
                          <a:effectLst/>
                          <a:latin typeface="Futura Std Book" panose="020B0502020204020303" pitchFamily="34" charset="0"/>
                        </a:rPr>
                        <a:t>2022 kv1</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Förändring</a:t>
                      </a:r>
                    </a:p>
                  </a:txBody>
                  <a:tcPr marL="9525" marR="9525" marT="9525" marB="0" anchor="b">
                    <a:lnL>
                      <a:noFill/>
                    </a:lnL>
                    <a:lnR>
                      <a:noFill/>
                    </a:lnR>
                    <a:lnT>
                      <a:noFill/>
                    </a:lnT>
                    <a:lnB>
                      <a:noFill/>
                    </a:lnB>
                    <a:lnTlToBr w="12700" cmpd="sng">
                      <a:noFill/>
                      <a:prstDash val="solid"/>
                    </a:lnTlToBr>
                    <a:lnBlToTr w="12700" cmpd="sng">
                      <a:noFill/>
                      <a:prstDash val="solid"/>
                    </a:lnBlToTr>
                  </a:tcPr>
                </a:tc>
                <a:tc gridSpan="2">
                  <a:txBody>
                    <a:bodyPr/>
                    <a:lstStyle/>
                    <a:p>
                      <a:pPr algn="ctr" rtl="0" fontAlgn="b"/>
                      <a:r>
                        <a:rPr lang="sv-SE" sz="700" b="0" i="0" u="none" strike="noStrike">
                          <a:solidFill>
                            <a:srgbClr val="000000"/>
                          </a:solidFill>
                          <a:effectLst/>
                          <a:latin typeface="Futura Std Book" panose="020B0502020204020303" pitchFamily="34" charset="0"/>
                        </a:rPr>
                        <a:t>Förändring (%) </a:t>
                      </a: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endParaRPr lang="sv-SE"/>
                    </a:p>
                  </a:txBody>
                  <a:tcPr/>
                </a:tc>
                <a:extLst>
                  <a:ext uri="{0D108BD9-81ED-4DB2-BD59-A6C34878D82A}">
                    <a16:rowId xmlns:a16="http://schemas.microsoft.com/office/drawing/2014/main" val="723548317"/>
                  </a:ext>
                </a:extLst>
              </a:tr>
              <a:tr h="265686">
                <a:tc>
                  <a:txBody>
                    <a:bodyPr/>
                    <a:lstStyle/>
                    <a:p>
                      <a:pPr algn="l" fontAlgn="b"/>
                      <a:endParaRPr lang="sv-SE" sz="1100" b="0" i="0" u="none" strike="noStrike">
                        <a:solidFill>
                          <a:srgbClr val="000000"/>
                        </a:solidFill>
                        <a:effectLst/>
                        <a:latin typeface="Futura Std Book" panose="020B0502020204020303"/>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tkr</a:t>
                      </a: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-1 år (tkr)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-1 år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-5 år </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89081734"/>
                  </a:ext>
                </a:extLst>
              </a:tr>
              <a:tr h="197122">
                <a:tc>
                  <a:txBody>
                    <a:bodyPr/>
                    <a:lstStyle/>
                    <a:p>
                      <a:pPr algn="l" fontAlgn="b"/>
                      <a:r>
                        <a:rPr lang="sv-SE" sz="800" b="0" i="0" u="none" strike="noStrike">
                          <a:solidFill>
                            <a:srgbClr val="000000"/>
                          </a:solidFill>
                          <a:effectLst/>
                          <a:latin typeface="Futura Std Book" panose="020B0502020204020303"/>
                        </a:rPr>
                        <a:t>Sverige</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101,91</a:t>
                      </a: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2,56</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2,58</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20,35</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939549401"/>
                  </a:ext>
                </a:extLst>
              </a:tr>
              <a:tr h="197122">
                <a:tc>
                  <a:txBody>
                    <a:bodyPr/>
                    <a:lstStyle/>
                    <a:p>
                      <a:pPr algn="l" fontAlgn="b"/>
                      <a:r>
                        <a:rPr lang="sv-SE" sz="800" b="0" i="0" u="none" strike="noStrike">
                          <a:solidFill>
                            <a:srgbClr val="000000"/>
                          </a:solidFill>
                          <a:effectLst/>
                          <a:latin typeface="Futura Std Book" panose="020B0502020204020303"/>
                        </a:rPr>
                        <a:t>Stockholmsregionen</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110,00</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4,05</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3,83</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19,88</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309767079"/>
                  </a:ext>
                </a:extLst>
              </a:tr>
              <a:tr h="197122">
                <a:tc>
                  <a:txBody>
                    <a:bodyPr/>
                    <a:lstStyle/>
                    <a:p>
                      <a:pPr algn="l" fontAlgn="b"/>
                      <a:r>
                        <a:rPr lang="sv-SE" sz="800" b="1" i="0" u="none" strike="noStrike">
                          <a:solidFill>
                            <a:srgbClr val="000000"/>
                          </a:solidFill>
                          <a:effectLst/>
                          <a:latin typeface="Futura Std Book" panose="020B0502020204020303"/>
                        </a:rPr>
                        <a:t>Östergötlands län</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a:solidFill>
                            <a:srgbClr val="000000"/>
                          </a:solidFill>
                          <a:effectLst/>
                          <a:latin typeface="Futura Std Book" panose="020B0502020204020303"/>
                        </a:rPr>
                        <a:t>99,01</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a:solidFill>
                            <a:srgbClr val="000000"/>
                          </a:solidFill>
                          <a:effectLst/>
                          <a:latin typeface="Futura Std Book" panose="020B0502020204020303"/>
                        </a:rPr>
                        <a:t>3,57</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a:solidFill>
                            <a:srgbClr val="000000"/>
                          </a:solidFill>
                          <a:effectLst/>
                          <a:latin typeface="Futura Std Book" panose="020B0502020204020303"/>
                        </a:rPr>
                        <a:t>3,74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dirty="0">
                          <a:solidFill>
                            <a:srgbClr val="000000"/>
                          </a:solidFill>
                          <a:effectLst/>
                          <a:latin typeface="Futura Std Book" panose="020B0502020204020303"/>
                        </a:rPr>
                        <a:t>21,60</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50948806"/>
                  </a:ext>
                </a:extLst>
              </a:tr>
              <a:tr h="197122">
                <a:tc>
                  <a:txBody>
                    <a:bodyPr/>
                    <a:lstStyle/>
                    <a:p>
                      <a:pPr algn="l" fontAlgn="b"/>
                      <a:endParaRPr lang="sv-SE" sz="800" b="1" i="0" u="none" strike="noStrike">
                        <a:solidFill>
                          <a:srgbClr val="000000"/>
                        </a:solidFill>
                        <a:effectLst/>
                        <a:latin typeface="Futura Std Book" panose="020B0502020204020303"/>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96881371"/>
                  </a:ext>
                </a:extLst>
              </a:tr>
              <a:tr h="379959">
                <a:tc>
                  <a:txBody>
                    <a:bodyPr/>
                    <a:lstStyle/>
                    <a:p>
                      <a:pPr algn="l" fontAlgn="b"/>
                      <a:r>
                        <a:rPr lang="sv-SE" sz="800" b="1" i="0" u="none" strike="noStrike">
                          <a:solidFill>
                            <a:srgbClr val="000000"/>
                          </a:solidFill>
                          <a:effectLst/>
                          <a:latin typeface="Futura Std Book" panose="020B0502020204020303"/>
                        </a:rPr>
                        <a:t>Lönesumma per invånare</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615157777"/>
                  </a:ext>
                </a:extLst>
              </a:tr>
              <a:tr h="197122">
                <a:tc>
                  <a:txBody>
                    <a:bodyPr/>
                    <a:lstStyle/>
                    <a:p>
                      <a:pPr algn="l" fontAlgn="b"/>
                      <a:endParaRPr lang="sv-SE" sz="800" b="0" i="0" u="none" strike="noStrike">
                        <a:solidFill>
                          <a:srgbClr val="000000"/>
                        </a:solidFill>
                        <a:effectLst/>
                        <a:latin typeface="Futura Std Book" panose="020B0502020204020303"/>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dirty="0">
                          <a:solidFill>
                            <a:srgbClr val="000000"/>
                          </a:solidFill>
                          <a:effectLst/>
                          <a:latin typeface="Futura Std Book" panose="020B0502020204020303" pitchFamily="34" charset="0"/>
                        </a:rPr>
                        <a:t>2022 kv1</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Förändring</a:t>
                      </a:r>
                    </a:p>
                  </a:txBody>
                  <a:tcPr marL="9525" marR="9525" marT="9525" marB="0" anchor="b">
                    <a:lnL>
                      <a:noFill/>
                    </a:lnL>
                    <a:lnR>
                      <a:noFill/>
                    </a:lnR>
                    <a:lnT>
                      <a:noFill/>
                    </a:lnT>
                    <a:lnB>
                      <a:noFill/>
                    </a:lnB>
                    <a:lnTlToBr w="12700" cmpd="sng">
                      <a:noFill/>
                      <a:prstDash val="solid"/>
                    </a:lnTlToBr>
                    <a:lnBlToTr w="12700" cmpd="sng">
                      <a:noFill/>
                      <a:prstDash val="solid"/>
                    </a:lnBlToTr>
                  </a:tcPr>
                </a:tc>
                <a:tc gridSpan="2">
                  <a:txBody>
                    <a:bodyPr/>
                    <a:lstStyle/>
                    <a:p>
                      <a:pPr algn="ctr" rtl="0" fontAlgn="b"/>
                      <a:r>
                        <a:rPr lang="sv-SE" sz="700" b="0" i="0" u="none" strike="noStrike">
                          <a:solidFill>
                            <a:srgbClr val="000000"/>
                          </a:solidFill>
                          <a:effectLst/>
                          <a:latin typeface="Futura Std Book" panose="020B0502020204020303" pitchFamily="34" charset="0"/>
                        </a:rPr>
                        <a:t>Förändring (%) </a:t>
                      </a: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endParaRPr lang="sv-SE"/>
                    </a:p>
                  </a:txBody>
                  <a:tcPr/>
                </a:tc>
                <a:extLst>
                  <a:ext uri="{0D108BD9-81ED-4DB2-BD59-A6C34878D82A}">
                    <a16:rowId xmlns:a16="http://schemas.microsoft.com/office/drawing/2014/main" val="2245276482"/>
                  </a:ext>
                </a:extLst>
              </a:tr>
              <a:tr h="265686">
                <a:tc>
                  <a:txBody>
                    <a:bodyPr/>
                    <a:lstStyle/>
                    <a:p>
                      <a:pPr algn="l" fontAlgn="b"/>
                      <a:endParaRPr lang="sv-SE" sz="1100" b="0" i="0" u="none" strike="noStrike">
                        <a:solidFill>
                          <a:srgbClr val="000000"/>
                        </a:solidFill>
                        <a:effectLst/>
                        <a:latin typeface="Futura Std Book" panose="020B0502020204020303"/>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dirty="0">
                          <a:solidFill>
                            <a:srgbClr val="000000"/>
                          </a:solidFill>
                          <a:effectLst/>
                          <a:latin typeface="Futura Std Book" panose="020B0502020204020303" pitchFamily="34" charset="0"/>
                        </a:rPr>
                        <a:t>tkr</a:t>
                      </a: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-1 år (tkr)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-1 år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-5 år </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888569102"/>
                  </a:ext>
                </a:extLst>
              </a:tr>
              <a:tr h="201616">
                <a:tc>
                  <a:txBody>
                    <a:bodyPr/>
                    <a:lstStyle/>
                    <a:p>
                      <a:pPr algn="l" fontAlgn="b"/>
                      <a:r>
                        <a:rPr lang="sv-SE" sz="800" b="0" i="0" u="none" strike="noStrike">
                          <a:solidFill>
                            <a:srgbClr val="000000"/>
                          </a:solidFill>
                          <a:effectLst/>
                          <a:latin typeface="Futura Std Book" panose="020B0502020204020303"/>
                        </a:rPr>
                        <a:t>Sverige</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49,41</a:t>
                      </a: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2,35</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5,00</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18,78</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262941776"/>
                  </a:ext>
                </a:extLst>
              </a:tr>
              <a:tr h="201616">
                <a:tc>
                  <a:txBody>
                    <a:bodyPr/>
                    <a:lstStyle/>
                    <a:p>
                      <a:pPr algn="l" fontAlgn="b"/>
                      <a:r>
                        <a:rPr lang="sv-SE" sz="800" b="0" i="0" u="none" strike="noStrike">
                          <a:solidFill>
                            <a:srgbClr val="000000"/>
                          </a:solidFill>
                          <a:effectLst/>
                          <a:latin typeface="Futura Std Book" panose="020B0502020204020303"/>
                        </a:rPr>
                        <a:t>Stockholmsregionen</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54,23</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2,72</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5,28</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18,76</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067833017"/>
                  </a:ext>
                </a:extLst>
              </a:tr>
              <a:tr h="197122">
                <a:tc>
                  <a:txBody>
                    <a:bodyPr/>
                    <a:lstStyle/>
                    <a:p>
                      <a:pPr algn="l" fontAlgn="b"/>
                      <a:r>
                        <a:rPr lang="sv-SE" sz="800" b="1" i="0" u="none" strike="noStrike">
                          <a:solidFill>
                            <a:srgbClr val="000000"/>
                          </a:solidFill>
                          <a:effectLst/>
                          <a:latin typeface="Futura Std Book" panose="020B0502020204020303"/>
                        </a:rPr>
                        <a:t>Östergötlands län</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a:solidFill>
                            <a:srgbClr val="000000"/>
                          </a:solidFill>
                          <a:effectLst/>
                          <a:latin typeface="Futura Std Book" panose="020B0502020204020303"/>
                        </a:rPr>
                        <a:t>45,50</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a:solidFill>
                            <a:srgbClr val="000000"/>
                          </a:solidFill>
                          <a:effectLst/>
                          <a:latin typeface="Futura Std Book" panose="020B0502020204020303"/>
                        </a:rPr>
                        <a:t>2,36</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a:solidFill>
                            <a:srgbClr val="000000"/>
                          </a:solidFill>
                          <a:effectLst/>
                          <a:latin typeface="Futura Std Book" panose="020B0502020204020303"/>
                        </a:rPr>
                        <a:t>5,48</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dirty="0">
                          <a:solidFill>
                            <a:srgbClr val="000000"/>
                          </a:solidFill>
                          <a:effectLst/>
                          <a:latin typeface="Futura Std Book" panose="020B0502020204020303"/>
                        </a:rPr>
                        <a:t>19,39</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583076873"/>
                  </a:ext>
                </a:extLst>
              </a:tr>
            </a:tbl>
          </a:graphicData>
        </a:graphic>
      </p:graphicFrame>
      <p:graphicFrame>
        <p:nvGraphicFramePr>
          <p:cNvPr id="9" name="Diagram 8">
            <a:extLst>
              <a:ext uri="{FF2B5EF4-FFF2-40B4-BE49-F238E27FC236}">
                <a16:creationId xmlns:a16="http://schemas.microsoft.com/office/drawing/2014/main" id="{72FA8170-17AD-4FF9-9086-8BB25FF7B5D7}"/>
              </a:ext>
            </a:extLst>
          </p:cNvPr>
          <p:cNvGraphicFramePr>
            <a:graphicFrameLocks/>
          </p:cNvGraphicFramePr>
          <p:nvPr>
            <p:extLst>
              <p:ext uri="{D42A27DB-BD31-4B8C-83A1-F6EECF244321}">
                <p14:modId xmlns:p14="http://schemas.microsoft.com/office/powerpoint/2010/main" val="4199901730"/>
              </p:ext>
            </p:extLst>
          </p:nvPr>
        </p:nvGraphicFramePr>
        <p:xfrm>
          <a:off x="646515" y="1947117"/>
          <a:ext cx="5306047" cy="36911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64009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91ACDB6A-7CD6-4A8B-B8D3-405B91A5B37F}"/>
              </a:ext>
            </a:extLst>
          </p:cNvPr>
          <p:cNvSpPr>
            <a:spLocks noGrp="1"/>
          </p:cNvSpPr>
          <p:nvPr>
            <p:ph type="title"/>
          </p:nvPr>
        </p:nvSpPr>
        <p:spPr>
          <a:xfrm>
            <a:off x="717550" y="339576"/>
            <a:ext cx="8426449" cy="1113955"/>
          </a:xfrm>
        </p:spPr>
        <p:txBody>
          <a:bodyPr/>
          <a:lstStyle/>
          <a:p>
            <a:r>
              <a:rPr lang="sv-SE" dirty="0"/>
              <a:t>Lönesumma efter sektor</a:t>
            </a:r>
          </a:p>
        </p:txBody>
      </p:sp>
      <p:sp>
        <p:nvSpPr>
          <p:cNvPr id="9" name="textruta 8">
            <a:extLst>
              <a:ext uri="{FF2B5EF4-FFF2-40B4-BE49-F238E27FC236}">
                <a16:creationId xmlns:a16="http://schemas.microsoft.com/office/drawing/2014/main" id="{6C5ABB88-2DCC-4FEB-B7BF-E357241F858A}"/>
              </a:ext>
            </a:extLst>
          </p:cNvPr>
          <p:cNvSpPr txBox="1"/>
          <p:nvPr/>
        </p:nvSpPr>
        <p:spPr>
          <a:xfrm>
            <a:off x="717549" y="5580689"/>
            <a:ext cx="4031465" cy="338554"/>
          </a:xfrm>
          <a:prstGeom prst="rect">
            <a:avLst/>
          </a:prstGeom>
          <a:noFill/>
        </p:spPr>
        <p:txBody>
          <a:bodyPr wrap="square" rtlCol="0">
            <a:spAutoFit/>
          </a:bodyPr>
          <a:lstStyle/>
          <a:p>
            <a:r>
              <a:rPr lang="sv-SE" sz="800" dirty="0"/>
              <a:t>Källa: Statistiska centralbyrån (Lönesummor nattbefolkning, arbetsgivaravgifter och preliminär A-skatt, LAPS) </a:t>
            </a:r>
          </a:p>
        </p:txBody>
      </p:sp>
      <p:sp>
        <p:nvSpPr>
          <p:cNvPr id="11" name="Rektangel 10">
            <a:extLst>
              <a:ext uri="{FF2B5EF4-FFF2-40B4-BE49-F238E27FC236}">
                <a16:creationId xmlns:a16="http://schemas.microsoft.com/office/drawing/2014/main" id="{AD96E257-3E57-4C3F-A13C-E78E67C4357C}"/>
              </a:ext>
            </a:extLst>
          </p:cNvPr>
          <p:cNvSpPr/>
          <p:nvPr/>
        </p:nvSpPr>
        <p:spPr>
          <a:xfrm>
            <a:off x="6167438" y="1016000"/>
            <a:ext cx="5307011" cy="5113337"/>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35" name="textruta 34">
            <a:extLst>
              <a:ext uri="{FF2B5EF4-FFF2-40B4-BE49-F238E27FC236}">
                <a16:creationId xmlns:a16="http://schemas.microsoft.com/office/drawing/2014/main" id="{7BEAC0AA-359B-4125-9E83-5111F610F497}"/>
              </a:ext>
            </a:extLst>
          </p:cNvPr>
          <p:cNvSpPr txBox="1"/>
          <p:nvPr/>
        </p:nvSpPr>
        <p:spPr>
          <a:xfrm>
            <a:off x="717549" y="1450749"/>
            <a:ext cx="5307013" cy="477054"/>
          </a:xfrm>
          <a:prstGeom prst="rect">
            <a:avLst/>
          </a:prstGeom>
          <a:noFill/>
        </p:spPr>
        <p:txBody>
          <a:bodyPr wrap="square" rtlCol="0">
            <a:spAutoFit/>
          </a:bodyPr>
          <a:lstStyle/>
          <a:p>
            <a:r>
              <a:rPr lang="sv-SE" sz="1300" b="1" dirty="0"/>
              <a:t>Lönesumma i privat sektor efter näringsgren, Östergötlands län</a:t>
            </a:r>
            <a:r>
              <a:rPr lang="sv-SE" sz="1400" dirty="0"/>
              <a:t/>
            </a:r>
            <a:br>
              <a:rPr lang="sv-SE" sz="1400" dirty="0"/>
            </a:br>
            <a:r>
              <a:rPr lang="sv-SE" sz="1200" dirty="0"/>
              <a:t>Index 100 = 2012 kv1</a:t>
            </a:r>
            <a:endParaRPr lang="sv-SE" sz="1400" dirty="0"/>
          </a:p>
        </p:txBody>
      </p:sp>
      <p:graphicFrame>
        <p:nvGraphicFramePr>
          <p:cNvPr id="36" name="Tabell 35">
            <a:extLst>
              <a:ext uri="{FF2B5EF4-FFF2-40B4-BE49-F238E27FC236}">
                <a16:creationId xmlns:a16="http://schemas.microsoft.com/office/drawing/2014/main" id="{937DE379-5504-450C-83AC-53A339B27BC6}"/>
              </a:ext>
            </a:extLst>
          </p:cNvPr>
          <p:cNvGraphicFramePr>
            <a:graphicFrameLocks noGrp="1"/>
          </p:cNvGraphicFramePr>
          <p:nvPr>
            <p:extLst>
              <p:ext uri="{D42A27DB-BD31-4B8C-83A1-F6EECF244321}">
                <p14:modId xmlns:p14="http://schemas.microsoft.com/office/powerpoint/2010/main" val="613923710"/>
              </p:ext>
            </p:extLst>
          </p:nvPr>
        </p:nvGraphicFramePr>
        <p:xfrm>
          <a:off x="6400940" y="1231122"/>
          <a:ext cx="4800458" cy="4795589"/>
        </p:xfrm>
        <a:graphic>
          <a:graphicData uri="http://schemas.openxmlformats.org/drawingml/2006/table">
            <a:tbl>
              <a:tblPr/>
              <a:tblGrid>
                <a:gridCol w="1622509">
                  <a:extLst>
                    <a:ext uri="{9D8B030D-6E8A-4147-A177-3AD203B41FA5}">
                      <a16:colId xmlns:a16="http://schemas.microsoft.com/office/drawing/2014/main" val="2673819213"/>
                    </a:ext>
                  </a:extLst>
                </a:gridCol>
                <a:gridCol w="765582">
                  <a:extLst>
                    <a:ext uri="{9D8B030D-6E8A-4147-A177-3AD203B41FA5}">
                      <a16:colId xmlns:a16="http://schemas.microsoft.com/office/drawing/2014/main" val="1642595649"/>
                    </a:ext>
                  </a:extLst>
                </a:gridCol>
                <a:gridCol w="852273">
                  <a:extLst>
                    <a:ext uri="{9D8B030D-6E8A-4147-A177-3AD203B41FA5}">
                      <a16:colId xmlns:a16="http://schemas.microsoft.com/office/drawing/2014/main" val="2320012456"/>
                    </a:ext>
                  </a:extLst>
                </a:gridCol>
                <a:gridCol w="780047">
                  <a:extLst>
                    <a:ext uri="{9D8B030D-6E8A-4147-A177-3AD203B41FA5}">
                      <a16:colId xmlns:a16="http://schemas.microsoft.com/office/drawing/2014/main" val="2593374640"/>
                    </a:ext>
                  </a:extLst>
                </a:gridCol>
                <a:gridCol w="780047">
                  <a:extLst>
                    <a:ext uri="{9D8B030D-6E8A-4147-A177-3AD203B41FA5}">
                      <a16:colId xmlns:a16="http://schemas.microsoft.com/office/drawing/2014/main" val="1062070174"/>
                    </a:ext>
                  </a:extLst>
                </a:gridCol>
              </a:tblGrid>
              <a:tr h="298185">
                <a:tc>
                  <a:txBody>
                    <a:bodyPr/>
                    <a:lstStyle/>
                    <a:p>
                      <a:pPr algn="l" fontAlgn="b"/>
                      <a:endParaRPr lang="sv-SE" sz="800" b="0" i="0" u="none" strike="noStrike" dirty="0">
                        <a:solidFill>
                          <a:srgbClr val="000000"/>
                        </a:solidFill>
                        <a:effectLst/>
                        <a:latin typeface="Futura Std Book" panose="020B0502020204020303"/>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800" b="0" i="0" u="none" strike="noStrike" dirty="0">
                          <a:solidFill>
                            <a:srgbClr val="000000"/>
                          </a:solidFill>
                          <a:effectLst/>
                          <a:latin typeface="Futura Std Book" panose="020B0502020204020303" pitchFamily="34" charset="0"/>
                        </a:rPr>
                        <a:t>2022 kv1</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800" b="0" i="0" u="none" strike="noStrike">
                          <a:solidFill>
                            <a:srgbClr val="000000"/>
                          </a:solidFill>
                          <a:effectLst/>
                          <a:latin typeface="Futura Std Book" panose="020B0502020204020303" pitchFamily="34" charset="0"/>
                        </a:rPr>
                        <a:t>Förändring</a:t>
                      </a:r>
                    </a:p>
                  </a:txBody>
                  <a:tcPr marL="9525" marR="9525" marT="9525" marB="0" anchor="b">
                    <a:lnL>
                      <a:noFill/>
                    </a:lnL>
                    <a:lnR>
                      <a:noFill/>
                    </a:lnR>
                    <a:lnT>
                      <a:noFill/>
                    </a:lnT>
                    <a:lnB>
                      <a:noFill/>
                    </a:lnB>
                    <a:lnTlToBr w="12700" cmpd="sng">
                      <a:noFill/>
                      <a:prstDash val="solid"/>
                    </a:lnTlToBr>
                    <a:lnBlToTr w="12700" cmpd="sng">
                      <a:noFill/>
                      <a:prstDash val="solid"/>
                    </a:lnBlToTr>
                  </a:tcPr>
                </a:tc>
                <a:tc gridSpan="2">
                  <a:txBody>
                    <a:bodyPr/>
                    <a:lstStyle/>
                    <a:p>
                      <a:pPr algn="ctr" rtl="0" fontAlgn="b"/>
                      <a:r>
                        <a:rPr lang="sv-SE" sz="800" b="0" i="0" u="none" strike="noStrike">
                          <a:solidFill>
                            <a:srgbClr val="000000"/>
                          </a:solidFill>
                          <a:effectLst/>
                          <a:latin typeface="Futura Std Book" panose="020B0502020204020303" pitchFamily="34" charset="0"/>
                        </a:rPr>
                        <a:t>Förändring (%)</a:t>
                      </a: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endParaRPr lang="sv-SE"/>
                    </a:p>
                  </a:txBody>
                  <a:tcPr/>
                </a:tc>
                <a:extLst>
                  <a:ext uri="{0D108BD9-81ED-4DB2-BD59-A6C34878D82A}">
                    <a16:rowId xmlns:a16="http://schemas.microsoft.com/office/drawing/2014/main" val="1560059618"/>
                  </a:ext>
                </a:extLst>
              </a:tr>
              <a:tr h="250090">
                <a:tc>
                  <a:txBody>
                    <a:bodyPr/>
                    <a:lstStyle/>
                    <a:p>
                      <a:pPr algn="l" fontAlgn="b"/>
                      <a:endParaRPr lang="sv-SE" sz="800" b="0" i="0" u="none" strike="noStrike">
                        <a:solidFill>
                          <a:srgbClr val="000000"/>
                        </a:solidFill>
                        <a:effectLst/>
                        <a:latin typeface="Futura Std Book" panose="020B0502020204020303"/>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800" b="0" i="0" u="none" strike="noStrike">
                          <a:solidFill>
                            <a:srgbClr val="000000"/>
                          </a:solidFill>
                          <a:effectLst/>
                          <a:latin typeface="Futura Std Book" panose="020B0502020204020303" pitchFamily="34" charset="0"/>
                        </a:rPr>
                        <a:t>mdkr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800" b="0" i="0" u="none" strike="noStrike">
                          <a:solidFill>
                            <a:srgbClr val="000000"/>
                          </a:solidFill>
                          <a:effectLst/>
                          <a:latin typeface="Futura Std Book" panose="020B0502020204020303" pitchFamily="34" charset="0"/>
                        </a:rPr>
                        <a:t>-1 år (mdkr)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800" b="0" i="0" u="none" strike="noStrike">
                          <a:solidFill>
                            <a:srgbClr val="000000"/>
                          </a:solidFill>
                          <a:effectLst/>
                          <a:latin typeface="Futura Std Book" panose="020B0502020204020303" pitchFamily="34" charset="0"/>
                        </a:rPr>
                        <a:t>-1 år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800" b="0" i="0" u="none" strike="noStrike">
                          <a:solidFill>
                            <a:srgbClr val="000000"/>
                          </a:solidFill>
                          <a:effectLst/>
                          <a:latin typeface="Futura Std Book" panose="020B0502020204020303" pitchFamily="34" charset="0"/>
                        </a:rPr>
                        <a:t>-5 år</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870033479"/>
                  </a:ext>
                </a:extLst>
              </a:tr>
              <a:tr h="182759">
                <a:tc>
                  <a:txBody>
                    <a:bodyPr/>
                    <a:lstStyle/>
                    <a:p>
                      <a:pPr algn="l" rtl="0" fontAlgn="b"/>
                      <a:r>
                        <a:rPr lang="sv-SE" sz="800" b="1" i="0" u="none" strike="noStrike">
                          <a:solidFill>
                            <a:srgbClr val="000000"/>
                          </a:solidFill>
                          <a:effectLst/>
                          <a:latin typeface="Futura Std Book" panose="020B0502020204020303"/>
                        </a:rPr>
                        <a:t>Sverige</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409040322"/>
                  </a:ext>
                </a:extLst>
              </a:tr>
              <a:tr h="192377">
                <a:tc>
                  <a:txBody>
                    <a:bodyPr/>
                    <a:lstStyle/>
                    <a:p>
                      <a:pPr algn="l" rtl="0" fontAlgn="b"/>
                      <a:r>
                        <a:rPr lang="sv-SE" sz="800" b="0" i="0" u="none" strike="noStrike">
                          <a:solidFill>
                            <a:srgbClr val="000000"/>
                          </a:solidFill>
                          <a:effectLst/>
                          <a:latin typeface="Futura Std Book" panose="020B0502020204020303"/>
                        </a:rPr>
                        <a:t>Privat sektor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378,24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25,53</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7,24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25,82</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470792090"/>
                  </a:ext>
                </a:extLst>
              </a:tr>
              <a:tr h="192377">
                <a:tc>
                  <a:txBody>
                    <a:bodyPr/>
                    <a:lstStyle/>
                    <a:p>
                      <a:pPr algn="l" rtl="0" fontAlgn="b"/>
                      <a:r>
                        <a:rPr lang="sv-SE" sz="800" b="0" i="1" u="none" strike="noStrike">
                          <a:solidFill>
                            <a:srgbClr val="000000"/>
                          </a:solidFill>
                          <a:effectLst/>
                          <a:latin typeface="Futura Std Book" panose="020B0502020204020303"/>
                        </a:rPr>
                        <a:t>Industri</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73,85</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2,44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3,42</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20,99</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12330697"/>
                  </a:ext>
                </a:extLst>
              </a:tr>
              <a:tr h="182759">
                <a:tc>
                  <a:txBody>
                    <a:bodyPr/>
                    <a:lstStyle/>
                    <a:p>
                      <a:pPr algn="l" rtl="0" fontAlgn="b"/>
                      <a:r>
                        <a:rPr lang="sv-SE" sz="800" b="0" i="1" u="none" strike="noStrike">
                          <a:solidFill>
                            <a:srgbClr val="000000"/>
                          </a:solidFill>
                          <a:effectLst/>
                          <a:latin typeface="Futura Std Book" panose="020B0502020204020303"/>
                        </a:rPr>
                        <a:t>Tjänster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264,46</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20,94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8,60</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26,10</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776899014"/>
                  </a:ext>
                </a:extLst>
              </a:tr>
              <a:tr h="182759">
                <a:tc>
                  <a:txBody>
                    <a:bodyPr/>
                    <a:lstStyle/>
                    <a:p>
                      <a:pPr algn="l" rtl="0" fontAlgn="b"/>
                      <a:r>
                        <a:rPr lang="sv-SE" sz="800" b="0" i="1" u="none" strike="noStrike">
                          <a:solidFill>
                            <a:srgbClr val="000000"/>
                          </a:solidFill>
                          <a:effectLst/>
                          <a:latin typeface="Futura Std Book" panose="020B0502020204020303"/>
                        </a:rPr>
                        <a:t>Övrigt*</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39,93</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2,15</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5,69</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33,77</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71511806"/>
                  </a:ext>
                </a:extLst>
              </a:tr>
              <a:tr h="182759">
                <a:tc>
                  <a:txBody>
                    <a:bodyPr/>
                    <a:lstStyle/>
                    <a:p>
                      <a:pPr algn="l" rtl="0" fontAlgn="b"/>
                      <a:r>
                        <a:rPr lang="sv-SE" sz="800" b="0" i="0" u="none" strike="noStrike">
                          <a:solidFill>
                            <a:srgbClr val="000000"/>
                          </a:solidFill>
                          <a:effectLst/>
                          <a:latin typeface="Futura Std Book" panose="020B0502020204020303"/>
                        </a:rPr>
                        <a:t>Offentlig sektor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139,02</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2,79</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2,05</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19,46</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707429497"/>
                  </a:ext>
                </a:extLst>
              </a:tr>
              <a:tr h="182759">
                <a:tc>
                  <a:txBody>
                    <a:bodyPr/>
                    <a:lstStyle/>
                    <a:p>
                      <a:pPr algn="l" rtl="0" fontAlgn="b"/>
                      <a:r>
                        <a:rPr lang="sv-SE" sz="800" b="1" i="0" u="none" strike="noStrike" dirty="0">
                          <a:solidFill>
                            <a:srgbClr val="000000"/>
                          </a:solidFill>
                          <a:effectLst/>
                          <a:latin typeface="Futura Std Book" panose="020B0502020204020303"/>
                        </a:rPr>
                        <a:t>Totalt </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1" i="0" u="none" strike="noStrike">
                          <a:solidFill>
                            <a:srgbClr val="000000"/>
                          </a:solidFill>
                          <a:effectLst/>
                          <a:latin typeface="Futura Std Book" panose="020B0502020204020303"/>
                        </a:rPr>
                        <a:t>517,26</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1" i="0" u="none" strike="noStrike">
                          <a:solidFill>
                            <a:srgbClr val="000000"/>
                          </a:solidFill>
                          <a:effectLst/>
                          <a:latin typeface="Futura Std Book" panose="020B0502020204020303"/>
                        </a:rPr>
                        <a:t>28,32</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1" i="0" u="none" strike="noStrike">
                          <a:solidFill>
                            <a:srgbClr val="000000"/>
                          </a:solidFill>
                          <a:effectLst/>
                          <a:latin typeface="Futura Std Book" panose="020B0502020204020303"/>
                        </a:rPr>
                        <a:t>5,79</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1" i="0" u="none" strike="noStrike" dirty="0">
                          <a:solidFill>
                            <a:srgbClr val="000000"/>
                          </a:solidFill>
                          <a:effectLst/>
                          <a:latin typeface="Futura Std Book" panose="020B0502020204020303"/>
                        </a:rPr>
                        <a:t>24,05</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256084553"/>
                  </a:ext>
                </a:extLst>
              </a:tr>
              <a:tr h="230853">
                <a:tc>
                  <a:txBody>
                    <a:bodyPr/>
                    <a:lstStyle/>
                    <a:p>
                      <a:pPr algn="l" rtl="0" fontAlgn="b"/>
                      <a:r>
                        <a:rPr lang="sv-SE" sz="800" b="1" i="0" u="none" strike="noStrike">
                          <a:solidFill>
                            <a:srgbClr val="000000"/>
                          </a:solidFill>
                          <a:effectLst/>
                          <a:latin typeface="Futura Std Book" panose="020B0502020204020303"/>
                        </a:rPr>
                        <a:t>Stockholmsregionen</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ctr"/>
                      <a:endParaRPr lang="sv-SE" sz="18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l" fontAlgn="ctr"/>
                      <a:endParaRPr lang="sv-SE" sz="18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l" fontAlgn="ctr"/>
                      <a:endParaRPr lang="sv-SE" sz="18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l" fontAlgn="ctr"/>
                      <a:endParaRPr lang="sv-SE" sz="18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75790012"/>
                  </a:ext>
                </a:extLst>
              </a:tr>
              <a:tr h="182759">
                <a:tc>
                  <a:txBody>
                    <a:bodyPr/>
                    <a:lstStyle/>
                    <a:p>
                      <a:pPr algn="l" rtl="0" fontAlgn="b"/>
                      <a:r>
                        <a:rPr lang="sv-SE" sz="800" b="0" i="0" u="none" strike="noStrike">
                          <a:solidFill>
                            <a:srgbClr val="000000"/>
                          </a:solidFill>
                          <a:effectLst/>
                          <a:latin typeface="Futura Std Book" panose="020B0502020204020303"/>
                        </a:rPr>
                        <a:t>Privat sektor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197,96</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15,11</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8,27</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26,35</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845365115"/>
                  </a:ext>
                </a:extLst>
              </a:tr>
              <a:tr h="182759">
                <a:tc>
                  <a:txBody>
                    <a:bodyPr/>
                    <a:lstStyle/>
                    <a:p>
                      <a:pPr algn="l" rtl="0" fontAlgn="b"/>
                      <a:r>
                        <a:rPr lang="sv-SE" sz="800" b="0" i="1" u="none" strike="noStrike">
                          <a:solidFill>
                            <a:srgbClr val="000000"/>
                          </a:solidFill>
                          <a:effectLst/>
                          <a:latin typeface="Futura Std Book" panose="020B0502020204020303"/>
                        </a:rPr>
                        <a:t>Industri</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28,75</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1,24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4,49</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11,37</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263426882"/>
                  </a:ext>
                </a:extLst>
              </a:tr>
              <a:tr h="182759">
                <a:tc>
                  <a:txBody>
                    <a:bodyPr/>
                    <a:lstStyle/>
                    <a:p>
                      <a:pPr algn="l" rtl="0" fontAlgn="b"/>
                      <a:r>
                        <a:rPr lang="sv-SE" sz="800" b="0" i="1" u="none" strike="noStrike">
                          <a:solidFill>
                            <a:srgbClr val="000000"/>
                          </a:solidFill>
                          <a:effectLst/>
                          <a:latin typeface="Futura Std Book" panose="020B0502020204020303"/>
                        </a:rPr>
                        <a:t>Tjänster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150,94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12,93</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9,37</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29,28</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605552297"/>
                  </a:ext>
                </a:extLst>
              </a:tr>
              <a:tr h="182759">
                <a:tc>
                  <a:txBody>
                    <a:bodyPr/>
                    <a:lstStyle/>
                    <a:p>
                      <a:pPr algn="l" rtl="0" fontAlgn="b"/>
                      <a:r>
                        <a:rPr lang="sv-SE" sz="800" b="0" i="1" u="none" strike="noStrike">
                          <a:solidFill>
                            <a:srgbClr val="000000"/>
                          </a:solidFill>
                          <a:effectLst/>
                          <a:latin typeface="Futura Std Book" panose="020B0502020204020303"/>
                        </a:rPr>
                        <a:t>Övrigt*</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18,27</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0,94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5,44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29,47</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441871908"/>
                  </a:ext>
                </a:extLst>
              </a:tr>
              <a:tr h="182759">
                <a:tc>
                  <a:txBody>
                    <a:bodyPr/>
                    <a:lstStyle/>
                    <a:p>
                      <a:pPr algn="l" rtl="0" fontAlgn="b"/>
                      <a:r>
                        <a:rPr lang="sv-SE" sz="800" b="0" i="0" u="none" strike="noStrike">
                          <a:solidFill>
                            <a:srgbClr val="000000"/>
                          </a:solidFill>
                          <a:effectLst/>
                          <a:latin typeface="Futura Std Book" panose="020B0502020204020303"/>
                        </a:rPr>
                        <a:t>Offentlig sektor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59,75</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-0,07</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-0,11</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20,46</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502293757"/>
                  </a:ext>
                </a:extLst>
              </a:tr>
              <a:tr h="192377">
                <a:tc>
                  <a:txBody>
                    <a:bodyPr/>
                    <a:lstStyle/>
                    <a:p>
                      <a:pPr algn="l" rtl="0" fontAlgn="b"/>
                      <a:r>
                        <a:rPr lang="sv-SE" sz="800" b="1" i="0" u="none" strike="noStrike">
                          <a:solidFill>
                            <a:srgbClr val="000000"/>
                          </a:solidFill>
                          <a:effectLst/>
                          <a:latin typeface="Futura Std Book" panose="020B0502020204020303"/>
                        </a:rPr>
                        <a:t>Totalt </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1" i="0" u="none" strike="noStrike">
                          <a:solidFill>
                            <a:srgbClr val="000000"/>
                          </a:solidFill>
                          <a:effectLst/>
                          <a:latin typeface="Futura Std Book" panose="020B0502020204020303"/>
                        </a:rPr>
                        <a:t>257,72</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1" i="0" u="none" strike="noStrike">
                          <a:solidFill>
                            <a:srgbClr val="000000"/>
                          </a:solidFill>
                          <a:effectLst/>
                          <a:latin typeface="Futura Std Book" panose="020B0502020204020303"/>
                        </a:rPr>
                        <a:t>15,05</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1" i="0" u="none" strike="noStrike">
                          <a:solidFill>
                            <a:srgbClr val="000000"/>
                          </a:solidFill>
                          <a:effectLst/>
                          <a:latin typeface="Futura Std Book" panose="020B0502020204020303"/>
                        </a:rPr>
                        <a:t>6,20</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1" i="0" u="none" strike="noStrike" dirty="0">
                          <a:solidFill>
                            <a:srgbClr val="000000"/>
                          </a:solidFill>
                          <a:effectLst/>
                          <a:latin typeface="Futura Std Book" panose="020B0502020204020303"/>
                        </a:rPr>
                        <a:t>24,93</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166549825"/>
                  </a:ext>
                </a:extLst>
              </a:tr>
              <a:tr h="341872">
                <a:tc>
                  <a:txBody>
                    <a:bodyPr/>
                    <a:lstStyle/>
                    <a:p>
                      <a:pPr algn="l" rtl="0" fontAlgn="b"/>
                      <a:r>
                        <a:rPr lang="sv-SE" sz="800" b="1" i="0" u="none" strike="noStrike" dirty="0">
                          <a:solidFill>
                            <a:srgbClr val="000000"/>
                          </a:solidFill>
                          <a:effectLst/>
                          <a:latin typeface="Futura Std Book" panose="020B0502020204020303"/>
                        </a:rPr>
                        <a:t>Östergötlands län</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ctr"/>
                      <a:endParaRPr lang="sv-SE" sz="18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l" fontAlgn="ctr"/>
                      <a:endParaRPr lang="sv-SE" sz="18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l" fontAlgn="ctr"/>
                      <a:endParaRPr lang="sv-SE" sz="18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l" fontAlgn="ctr"/>
                      <a:endParaRPr lang="sv-SE" sz="18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492704111"/>
                  </a:ext>
                </a:extLst>
              </a:tr>
              <a:tr h="182759">
                <a:tc>
                  <a:txBody>
                    <a:bodyPr/>
                    <a:lstStyle/>
                    <a:p>
                      <a:pPr algn="l" rtl="0" fontAlgn="b"/>
                      <a:r>
                        <a:rPr lang="sv-SE" sz="800" b="0" i="0" u="none" strike="noStrike">
                          <a:solidFill>
                            <a:srgbClr val="000000"/>
                          </a:solidFill>
                          <a:effectLst/>
                          <a:latin typeface="Futura Std Book" panose="020B0502020204020303"/>
                        </a:rPr>
                        <a:t>Privat sektor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14,64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0,97</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7,06</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25,07</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217916627"/>
                  </a:ext>
                </a:extLst>
              </a:tr>
              <a:tr h="182759">
                <a:tc>
                  <a:txBody>
                    <a:bodyPr/>
                    <a:lstStyle/>
                    <a:p>
                      <a:pPr algn="l" rtl="0" fontAlgn="b"/>
                      <a:r>
                        <a:rPr lang="sv-SE" sz="800" b="0" i="1" u="none" strike="noStrike">
                          <a:solidFill>
                            <a:srgbClr val="000000"/>
                          </a:solidFill>
                          <a:effectLst/>
                          <a:latin typeface="Futura Std Book" panose="020B0502020204020303"/>
                        </a:rPr>
                        <a:t>Industri</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3,90</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0,16</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4,41</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15,43</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900236257"/>
                  </a:ext>
                </a:extLst>
              </a:tr>
              <a:tr h="182759">
                <a:tc>
                  <a:txBody>
                    <a:bodyPr/>
                    <a:lstStyle/>
                    <a:p>
                      <a:pPr algn="l" rtl="0" fontAlgn="b"/>
                      <a:r>
                        <a:rPr lang="sv-SE" sz="800" b="0" i="1" u="none" strike="noStrike">
                          <a:solidFill>
                            <a:srgbClr val="000000"/>
                          </a:solidFill>
                          <a:effectLst/>
                          <a:latin typeface="Futura Std Book" panose="020B0502020204020303"/>
                        </a:rPr>
                        <a:t>Tjänster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9,09</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0,71</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8,41</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29,26</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9263572"/>
                  </a:ext>
                </a:extLst>
              </a:tr>
              <a:tr h="192377">
                <a:tc>
                  <a:txBody>
                    <a:bodyPr/>
                    <a:lstStyle/>
                    <a:p>
                      <a:pPr algn="l" rtl="0" fontAlgn="b"/>
                      <a:r>
                        <a:rPr lang="sv-SE" sz="800" b="0" i="1" u="none" strike="noStrike">
                          <a:solidFill>
                            <a:srgbClr val="000000"/>
                          </a:solidFill>
                          <a:effectLst/>
                          <a:latin typeface="Futura Std Book" panose="020B0502020204020303"/>
                        </a:rPr>
                        <a:t>Övrigt*</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1,66</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0,10</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6,12</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27,43</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468064759"/>
                  </a:ext>
                </a:extLst>
              </a:tr>
              <a:tr h="192377">
                <a:tc>
                  <a:txBody>
                    <a:bodyPr/>
                    <a:lstStyle/>
                    <a:p>
                      <a:pPr algn="l" rtl="0" fontAlgn="b"/>
                      <a:r>
                        <a:rPr lang="sv-SE" sz="800" b="0" i="0" u="none" strike="noStrike">
                          <a:solidFill>
                            <a:srgbClr val="000000"/>
                          </a:solidFill>
                          <a:effectLst/>
                          <a:latin typeface="Futura Std Book" panose="020B0502020204020303"/>
                        </a:rPr>
                        <a:t>Offentlig sektor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6,74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0,25</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3,92</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20,88</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794519482"/>
                  </a:ext>
                </a:extLst>
              </a:tr>
              <a:tr h="182759">
                <a:tc>
                  <a:txBody>
                    <a:bodyPr/>
                    <a:lstStyle/>
                    <a:p>
                      <a:pPr algn="l" rtl="0" fontAlgn="b"/>
                      <a:r>
                        <a:rPr lang="sv-SE" sz="800" b="1" i="0" u="none" strike="noStrike">
                          <a:solidFill>
                            <a:srgbClr val="000000"/>
                          </a:solidFill>
                          <a:effectLst/>
                          <a:latin typeface="Futura Std Book" panose="020B0502020204020303"/>
                        </a:rPr>
                        <a:t>Totalt </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1" i="0" u="none" strike="noStrike">
                          <a:solidFill>
                            <a:srgbClr val="000000"/>
                          </a:solidFill>
                          <a:effectLst/>
                          <a:latin typeface="Futura Std Book" panose="020B0502020204020303"/>
                        </a:rPr>
                        <a:t>21,39</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1" i="0" u="none" strike="noStrike">
                          <a:solidFill>
                            <a:srgbClr val="000000"/>
                          </a:solidFill>
                          <a:effectLst/>
                          <a:latin typeface="Futura Std Book" panose="020B0502020204020303"/>
                        </a:rPr>
                        <a:t>1,22</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1" i="0" u="none" strike="noStrike">
                          <a:solidFill>
                            <a:srgbClr val="000000"/>
                          </a:solidFill>
                          <a:effectLst/>
                          <a:latin typeface="Futura Std Book" panose="020B0502020204020303"/>
                        </a:rPr>
                        <a:t>6,05</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1" i="0" u="none" strike="noStrike" dirty="0">
                          <a:solidFill>
                            <a:srgbClr val="000000"/>
                          </a:solidFill>
                          <a:effectLst/>
                          <a:latin typeface="Futura Std Book" panose="020B0502020204020303"/>
                        </a:rPr>
                        <a:t>23,72</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654938124"/>
                  </a:ext>
                </a:extLst>
              </a:tr>
            </a:tbl>
          </a:graphicData>
        </a:graphic>
      </p:graphicFrame>
      <p:sp>
        <p:nvSpPr>
          <p:cNvPr id="10" name="Rektangel 9">
            <a:extLst>
              <a:ext uri="{FF2B5EF4-FFF2-40B4-BE49-F238E27FC236}">
                <a16:creationId xmlns:a16="http://schemas.microsoft.com/office/drawing/2014/main" id="{7AE5B7B6-6595-4501-8693-87232A44E5CB}"/>
              </a:ext>
            </a:extLst>
          </p:cNvPr>
          <p:cNvSpPr/>
          <p:nvPr/>
        </p:nvSpPr>
        <p:spPr>
          <a:xfrm>
            <a:off x="6167438" y="6129337"/>
            <a:ext cx="3564132" cy="41549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700" dirty="0"/>
              <a:t>*I övrigt ingår jordbruk, skogsbruk och fiske, byggverksamhet samt okänd näringsgren</a:t>
            </a:r>
            <a:br>
              <a:rPr lang="sv-SE" sz="700" dirty="0"/>
            </a:br>
            <a:endParaRPr lang="sv-SE" sz="700" dirty="0"/>
          </a:p>
        </p:txBody>
      </p:sp>
      <p:graphicFrame>
        <p:nvGraphicFramePr>
          <p:cNvPr id="13" name="Diagram 12">
            <a:extLst>
              <a:ext uri="{FF2B5EF4-FFF2-40B4-BE49-F238E27FC236}">
                <a16:creationId xmlns:a16="http://schemas.microsoft.com/office/drawing/2014/main" id="{004A44A7-63F7-43BB-8A78-4FE18389757A}"/>
              </a:ext>
            </a:extLst>
          </p:cNvPr>
          <p:cNvGraphicFramePr>
            <a:graphicFrameLocks/>
          </p:cNvGraphicFramePr>
          <p:nvPr>
            <p:extLst>
              <p:ext uri="{D42A27DB-BD31-4B8C-83A1-F6EECF244321}">
                <p14:modId xmlns:p14="http://schemas.microsoft.com/office/powerpoint/2010/main" val="2996849623"/>
              </p:ext>
            </p:extLst>
          </p:nvPr>
        </p:nvGraphicFramePr>
        <p:xfrm>
          <a:off x="646906" y="1894999"/>
          <a:ext cx="5307011" cy="36856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01102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32409" y="342899"/>
            <a:ext cx="8426449" cy="1113955"/>
          </a:xfrm>
        </p:spPr>
        <p:txBody>
          <a:bodyPr/>
          <a:lstStyle/>
          <a:p>
            <a:r>
              <a:rPr lang="sv-SE" dirty="0"/>
              <a:t>Nyföretagande</a:t>
            </a:r>
          </a:p>
        </p:txBody>
      </p:sp>
      <p:sp>
        <p:nvSpPr>
          <p:cNvPr id="8" name="textruta 7">
            <a:extLst>
              <a:ext uri="{FF2B5EF4-FFF2-40B4-BE49-F238E27FC236}">
                <a16:creationId xmlns:a16="http://schemas.microsoft.com/office/drawing/2014/main" id="{B79D6868-AEFB-4F6E-A0E9-CF7AB0F1BC33}"/>
              </a:ext>
            </a:extLst>
          </p:cNvPr>
          <p:cNvSpPr txBox="1"/>
          <p:nvPr/>
        </p:nvSpPr>
        <p:spPr>
          <a:xfrm>
            <a:off x="732409" y="5756989"/>
            <a:ext cx="1149674" cy="215444"/>
          </a:xfrm>
          <a:prstGeom prst="rect">
            <a:avLst/>
          </a:prstGeom>
          <a:noFill/>
        </p:spPr>
        <p:txBody>
          <a:bodyPr wrap="none" rtlCol="0">
            <a:spAutoFit/>
          </a:bodyPr>
          <a:lstStyle/>
          <a:p>
            <a:r>
              <a:rPr lang="sv-SE" sz="800" dirty="0"/>
              <a:t>Källa: Bolagsverket </a:t>
            </a:r>
          </a:p>
        </p:txBody>
      </p:sp>
      <p:sp>
        <p:nvSpPr>
          <p:cNvPr id="10" name="Rektangel 9">
            <a:extLst>
              <a:ext uri="{FF2B5EF4-FFF2-40B4-BE49-F238E27FC236}">
                <a16:creationId xmlns:a16="http://schemas.microsoft.com/office/drawing/2014/main" id="{5172B7A3-1950-454E-A840-C9FF0842E69C}"/>
              </a:ext>
            </a:extLst>
          </p:cNvPr>
          <p:cNvSpPr/>
          <p:nvPr/>
        </p:nvSpPr>
        <p:spPr>
          <a:xfrm>
            <a:off x="6755218" y="3429000"/>
            <a:ext cx="4722408" cy="2543433"/>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1" name="Platshållare för innehåll 3">
            <a:extLst>
              <a:ext uri="{FF2B5EF4-FFF2-40B4-BE49-F238E27FC236}">
                <a16:creationId xmlns:a16="http://schemas.microsoft.com/office/drawing/2014/main" id="{85924509-F5D5-4A53-BD50-0F194E9EB15E}"/>
              </a:ext>
            </a:extLst>
          </p:cNvPr>
          <p:cNvSpPr>
            <a:spLocks noGrp="1"/>
          </p:cNvSpPr>
          <p:nvPr>
            <p:ph sz="half" idx="2"/>
          </p:nvPr>
        </p:nvSpPr>
        <p:spPr>
          <a:xfrm>
            <a:off x="6755217" y="2170632"/>
            <a:ext cx="4722408" cy="1272636"/>
          </a:xfrm>
        </p:spPr>
        <p:txBody>
          <a:bodyPr/>
          <a:lstStyle/>
          <a:p>
            <a:pPr lvl="4"/>
            <a:r>
              <a:rPr lang="sv-SE" sz="1400" dirty="0"/>
              <a:t>Nyföretagandet minskade med </a:t>
            </a:r>
            <a:r>
              <a:rPr lang="sv-SE" sz="1400"/>
              <a:t>11 procent i </a:t>
            </a:r>
            <a:r>
              <a:rPr lang="sv-SE" sz="1400" dirty="0"/>
              <a:t>länet under det första kvartalet.</a:t>
            </a:r>
          </a:p>
          <a:p>
            <a:pPr lvl="4"/>
            <a:r>
              <a:rPr lang="sv-SE" sz="1400" dirty="0"/>
              <a:t>569 av 704 nystartade företag var aktiebolag. </a:t>
            </a:r>
          </a:p>
        </p:txBody>
      </p:sp>
      <p:sp>
        <p:nvSpPr>
          <p:cNvPr id="27" name="textruta 26">
            <a:extLst>
              <a:ext uri="{FF2B5EF4-FFF2-40B4-BE49-F238E27FC236}">
                <a16:creationId xmlns:a16="http://schemas.microsoft.com/office/drawing/2014/main" id="{6945BE6D-16A8-4FB0-B582-95C86CA8F41F}"/>
              </a:ext>
            </a:extLst>
          </p:cNvPr>
          <p:cNvSpPr txBox="1"/>
          <p:nvPr/>
        </p:nvSpPr>
        <p:spPr>
          <a:xfrm>
            <a:off x="6755217" y="3443269"/>
            <a:ext cx="1864613" cy="276999"/>
          </a:xfrm>
          <a:prstGeom prst="rect">
            <a:avLst/>
          </a:prstGeom>
          <a:noFill/>
        </p:spPr>
        <p:txBody>
          <a:bodyPr wrap="none" rtlCol="0">
            <a:spAutoFit/>
          </a:bodyPr>
          <a:lstStyle/>
          <a:p>
            <a:r>
              <a:rPr lang="sv-SE" sz="1200" b="1" dirty="0">
                <a:latin typeface="+mj-lt"/>
                <a:cs typeface="Arial" panose="020B0604020202020204" pitchFamily="34" charset="0"/>
              </a:rPr>
              <a:t>Nyregistrerade företag</a:t>
            </a:r>
          </a:p>
        </p:txBody>
      </p:sp>
      <p:sp>
        <p:nvSpPr>
          <p:cNvPr id="37" name="textruta 36">
            <a:extLst>
              <a:ext uri="{FF2B5EF4-FFF2-40B4-BE49-F238E27FC236}">
                <a16:creationId xmlns:a16="http://schemas.microsoft.com/office/drawing/2014/main" id="{AA5C7BA9-BFDC-48E1-9434-68AD052BEC58}"/>
              </a:ext>
            </a:extLst>
          </p:cNvPr>
          <p:cNvSpPr txBox="1"/>
          <p:nvPr/>
        </p:nvSpPr>
        <p:spPr>
          <a:xfrm>
            <a:off x="10309225" y="5987082"/>
            <a:ext cx="1181734" cy="184666"/>
          </a:xfrm>
          <a:prstGeom prst="rect">
            <a:avLst/>
          </a:prstGeom>
          <a:noFill/>
        </p:spPr>
        <p:txBody>
          <a:bodyPr wrap="none" rtlCol="0">
            <a:spAutoFit/>
          </a:bodyPr>
          <a:lstStyle/>
          <a:p>
            <a:r>
              <a:rPr lang="sv-SE" sz="600" dirty="0"/>
              <a:t>* De fyra senaste kvartalen</a:t>
            </a:r>
          </a:p>
        </p:txBody>
      </p:sp>
      <p:sp>
        <p:nvSpPr>
          <p:cNvPr id="25" name="textruta 24">
            <a:extLst>
              <a:ext uri="{FF2B5EF4-FFF2-40B4-BE49-F238E27FC236}">
                <a16:creationId xmlns:a16="http://schemas.microsoft.com/office/drawing/2014/main" id="{6AEEC28D-7035-4B16-8EEC-D32667B73FBA}"/>
              </a:ext>
            </a:extLst>
          </p:cNvPr>
          <p:cNvSpPr txBox="1"/>
          <p:nvPr/>
        </p:nvSpPr>
        <p:spPr>
          <a:xfrm>
            <a:off x="732409" y="1453192"/>
            <a:ext cx="3773790" cy="492443"/>
          </a:xfrm>
          <a:prstGeom prst="rect">
            <a:avLst/>
          </a:prstGeom>
          <a:noFill/>
        </p:spPr>
        <p:txBody>
          <a:bodyPr wrap="none" rtlCol="0">
            <a:spAutoFit/>
          </a:bodyPr>
          <a:lstStyle/>
          <a:p>
            <a:r>
              <a:rPr lang="sv-SE" sz="1400" b="1" dirty="0"/>
              <a:t>Nyregistrerade företag</a:t>
            </a:r>
            <a:r>
              <a:rPr lang="sv-SE" sz="1400" dirty="0"/>
              <a:t/>
            </a:r>
            <a:br>
              <a:rPr lang="sv-SE" sz="1400" dirty="0"/>
            </a:br>
            <a:r>
              <a:rPr lang="sv-SE" sz="1200" dirty="0"/>
              <a:t>Säsongsrensade värden (glidande medelvärde)</a:t>
            </a:r>
            <a:endParaRPr lang="sv-SE" sz="1400" dirty="0"/>
          </a:p>
        </p:txBody>
      </p:sp>
      <p:graphicFrame>
        <p:nvGraphicFramePr>
          <p:cNvPr id="3" name="Tabell 2">
            <a:extLst>
              <a:ext uri="{FF2B5EF4-FFF2-40B4-BE49-F238E27FC236}">
                <a16:creationId xmlns:a16="http://schemas.microsoft.com/office/drawing/2014/main" id="{BAEB4475-24B7-449A-8777-95C99DC70D3C}"/>
              </a:ext>
            </a:extLst>
          </p:cNvPr>
          <p:cNvGraphicFramePr>
            <a:graphicFrameLocks noGrp="1"/>
          </p:cNvGraphicFramePr>
          <p:nvPr>
            <p:extLst>
              <p:ext uri="{D42A27DB-BD31-4B8C-83A1-F6EECF244321}">
                <p14:modId xmlns:p14="http://schemas.microsoft.com/office/powerpoint/2010/main" val="898244706"/>
              </p:ext>
            </p:extLst>
          </p:nvPr>
        </p:nvGraphicFramePr>
        <p:xfrm>
          <a:off x="6755217" y="3763645"/>
          <a:ext cx="4722408" cy="2208787"/>
        </p:xfrm>
        <a:graphic>
          <a:graphicData uri="http://schemas.openxmlformats.org/drawingml/2006/table">
            <a:tbl>
              <a:tblPr bandRow="1">
                <a:tableStyleId>{2D5ABB26-0587-4C30-8999-92F81FD0307C}</a:tableStyleId>
              </a:tblPr>
              <a:tblGrid>
                <a:gridCol w="1542572">
                  <a:extLst>
                    <a:ext uri="{9D8B030D-6E8A-4147-A177-3AD203B41FA5}">
                      <a16:colId xmlns:a16="http://schemas.microsoft.com/office/drawing/2014/main" val="1637495626"/>
                    </a:ext>
                  </a:extLst>
                </a:gridCol>
                <a:gridCol w="685095">
                  <a:extLst>
                    <a:ext uri="{9D8B030D-6E8A-4147-A177-3AD203B41FA5}">
                      <a16:colId xmlns:a16="http://schemas.microsoft.com/office/drawing/2014/main" val="3091121236"/>
                    </a:ext>
                  </a:extLst>
                </a:gridCol>
                <a:gridCol w="777235">
                  <a:extLst>
                    <a:ext uri="{9D8B030D-6E8A-4147-A177-3AD203B41FA5}">
                      <a16:colId xmlns:a16="http://schemas.microsoft.com/office/drawing/2014/main" val="1483268926"/>
                    </a:ext>
                  </a:extLst>
                </a:gridCol>
                <a:gridCol w="615311">
                  <a:extLst>
                    <a:ext uri="{9D8B030D-6E8A-4147-A177-3AD203B41FA5}">
                      <a16:colId xmlns:a16="http://schemas.microsoft.com/office/drawing/2014/main" val="1767546422"/>
                    </a:ext>
                  </a:extLst>
                </a:gridCol>
                <a:gridCol w="561337">
                  <a:extLst>
                    <a:ext uri="{9D8B030D-6E8A-4147-A177-3AD203B41FA5}">
                      <a16:colId xmlns:a16="http://schemas.microsoft.com/office/drawing/2014/main" val="1197142253"/>
                    </a:ext>
                  </a:extLst>
                </a:gridCol>
                <a:gridCol w="540858">
                  <a:extLst>
                    <a:ext uri="{9D8B030D-6E8A-4147-A177-3AD203B41FA5}">
                      <a16:colId xmlns:a16="http://schemas.microsoft.com/office/drawing/2014/main" val="2469136503"/>
                    </a:ext>
                  </a:extLst>
                </a:gridCol>
              </a:tblGrid>
              <a:tr h="274671">
                <a:tc>
                  <a:txBody>
                    <a:bodyPr/>
                    <a:lstStyle/>
                    <a:p>
                      <a:pPr algn="l" fontAlgn="b"/>
                      <a:endParaRPr lang="sv-SE" sz="800" b="0" i="0" u="none" strike="noStrike" dirty="0">
                        <a:solidFill>
                          <a:srgbClr val="000000"/>
                        </a:solidFill>
                        <a:effectLst/>
                        <a:latin typeface="Futura Std Book" panose="020B0502020204020303"/>
                      </a:endParaRP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Antal</a:t>
                      </a:r>
                    </a:p>
                  </a:txBody>
                  <a:tcPr marL="9525" marR="9525" marT="9525" marB="0" anchor="b"/>
                </a:tc>
                <a:tc gridSpan="2">
                  <a:txBody>
                    <a:bodyPr/>
                    <a:lstStyle/>
                    <a:p>
                      <a:pPr algn="ctr" fontAlgn="b"/>
                      <a:r>
                        <a:rPr lang="sv-SE" sz="800" b="0" i="0" u="none" strike="noStrike">
                          <a:solidFill>
                            <a:srgbClr val="000000"/>
                          </a:solidFill>
                          <a:effectLst/>
                          <a:latin typeface="Futura Std Book" panose="020B0502020204020303" pitchFamily="34" charset="0"/>
                        </a:rPr>
                        <a:t>Förändring (%) </a:t>
                      </a:r>
                    </a:p>
                  </a:txBody>
                  <a:tcPr marL="9525" marR="9525" marT="9525" marB="0" anchor="b"/>
                </a:tc>
                <a:tc hMerge="1">
                  <a:txBody>
                    <a:bodyPr/>
                    <a:lstStyle/>
                    <a:p>
                      <a:endParaRPr lang="sv-SE"/>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2">
                  <a:txBody>
                    <a:bodyPr/>
                    <a:lstStyle/>
                    <a:p>
                      <a:pPr algn="ctr" fontAlgn="b"/>
                      <a:r>
                        <a:rPr lang="sv-SE" sz="800" b="0" i="0" u="none" strike="noStrike">
                          <a:solidFill>
                            <a:srgbClr val="000000"/>
                          </a:solidFill>
                          <a:effectLst/>
                          <a:latin typeface="Futura Std Book" panose="020B0502020204020303" pitchFamily="34" charset="0"/>
                        </a:rPr>
                        <a:t>R12*</a:t>
                      </a:r>
                    </a:p>
                  </a:txBody>
                  <a:tcPr marL="9525" marR="9525" marT="9525" marB="0" anchor="b"/>
                </a:tc>
                <a:tc hMerge="1">
                  <a:txBody>
                    <a:bodyPr/>
                    <a:lstStyle/>
                    <a:p>
                      <a:endParaRPr lang="sv-SE"/>
                    </a:p>
                  </a:txBody>
                  <a:tcPr/>
                </a:tc>
                <a:extLst>
                  <a:ext uri="{0D108BD9-81ED-4DB2-BD59-A6C34878D82A}">
                    <a16:rowId xmlns:a16="http://schemas.microsoft.com/office/drawing/2014/main" val="1618369265"/>
                  </a:ext>
                </a:extLst>
              </a:tr>
              <a:tr h="288406">
                <a:tc>
                  <a:txBody>
                    <a:bodyPr/>
                    <a:lstStyle/>
                    <a:p>
                      <a:pPr algn="l" fontAlgn="b"/>
                      <a:endParaRPr lang="sv-SE" sz="800" b="0" i="0" u="none" strike="noStrike">
                        <a:solidFill>
                          <a:srgbClr val="000000"/>
                        </a:solidFill>
                        <a:effectLst/>
                        <a:latin typeface="Futura Std Book" panose="020B0502020204020303"/>
                      </a:endParaRPr>
                    </a:p>
                  </a:txBody>
                  <a:tcPr marL="9525" marR="9525" marT="9525" marB="0" anchor="b"/>
                </a:tc>
                <a:tc>
                  <a:txBody>
                    <a:bodyPr/>
                    <a:lstStyle/>
                    <a:p>
                      <a:pPr algn="ctr" fontAlgn="b"/>
                      <a:r>
                        <a:rPr lang="sv-SE" sz="800" b="0" i="0" u="none" strike="noStrike" dirty="0">
                          <a:solidFill>
                            <a:srgbClr val="000000"/>
                          </a:solidFill>
                          <a:effectLst/>
                          <a:latin typeface="Futura Std Book" panose="020B0502020204020303" pitchFamily="34" charset="0"/>
                        </a:rPr>
                        <a:t>2022 kv1</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 år</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- 5 år</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Antal</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Utv., %</a:t>
                      </a:r>
                    </a:p>
                  </a:txBody>
                  <a:tcPr marL="9525" marR="9525" marT="9525" marB="0" anchor="b"/>
                </a:tc>
                <a:extLst>
                  <a:ext uri="{0D108BD9-81ED-4DB2-BD59-A6C34878D82A}">
                    <a16:rowId xmlns:a16="http://schemas.microsoft.com/office/drawing/2014/main" val="4093510593"/>
                  </a:ext>
                </a:extLst>
              </a:tr>
              <a:tr h="329142">
                <a:tc>
                  <a:txBody>
                    <a:bodyPr/>
                    <a:lstStyle/>
                    <a:p>
                      <a:pPr marL="72000" algn="l" fontAlgn="b"/>
                      <a:r>
                        <a:rPr lang="sv-SE" sz="800" u="none" strike="noStrike" dirty="0">
                          <a:effectLst/>
                        </a:rPr>
                        <a:t>Sverige</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22 173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14</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78 766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a:t>
                      </a:r>
                    </a:p>
                  </a:txBody>
                  <a:tcPr marL="9525" marR="9525" marT="9525" marB="0" anchor="ctr"/>
                </a:tc>
                <a:extLst>
                  <a:ext uri="{0D108BD9-81ED-4DB2-BD59-A6C34878D82A}">
                    <a16:rowId xmlns:a16="http://schemas.microsoft.com/office/drawing/2014/main" val="2732358079"/>
                  </a:ext>
                </a:extLst>
              </a:tr>
              <a:tr h="329142">
                <a:tc>
                  <a:txBody>
                    <a:bodyPr/>
                    <a:lstStyle/>
                    <a:p>
                      <a:pPr marL="72000" algn="l" fontAlgn="b"/>
                      <a:r>
                        <a:rPr lang="sv-SE" sz="800" u="none" strike="noStrike" dirty="0">
                          <a:effectLst/>
                        </a:rPr>
                        <a:t>Stockholmsregionen</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11 347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40 498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5</a:t>
                      </a:r>
                    </a:p>
                  </a:txBody>
                  <a:tcPr marL="9525" marR="9525" marT="9525" marB="0" anchor="ctr"/>
                </a:tc>
                <a:extLst>
                  <a:ext uri="{0D108BD9-81ED-4DB2-BD59-A6C34878D82A}">
                    <a16:rowId xmlns:a16="http://schemas.microsoft.com/office/drawing/2014/main" val="1234178022"/>
                  </a:ext>
                </a:extLst>
              </a:tr>
              <a:tr h="329142">
                <a:tc>
                  <a:txBody>
                    <a:bodyPr/>
                    <a:lstStyle/>
                    <a:p>
                      <a:pPr marL="72000" algn="l" fontAlgn="b"/>
                      <a:r>
                        <a:rPr lang="sv-SE" sz="800" b="1" u="none" strike="noStrike" dirty="0">
                          <a:effectLst/>
                        </a:rPr>
                        <a:t>Östergötlands län</a:t>
                      </a:r>
                      <a:endParaRPr lang="sv-SE" sz="800" b="1"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1" i="0" u="none" strike="noStrike">
                          <a:solidFill>
                            <a:srgbClr val="000000"/>
                          </a:solidFill>
                          <a:effectLst/>
                          <a:latin typeface="Futura Std Book" panose="020B0502020204020303"/>
                        </a:rPr>
                        <a:t>704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-11</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4</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2 565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a:t>
                      </a:r>
                    </a:p>
                  </a:txBody>
                  <a:tcPr marL="9525" marR="9525" marT="9525" marB="0" anchor="ctr"/>
                </a:tc>
                <a:extLst>
                  <a:ext uri="{0D108BD9-81ED-4DB2-BD59-A6C34878D82A}">
                    <a16:rowId xmlns:a16="http://schemas.microsoft.com/office/drawing/2014/main" val="3426705198"/>
                  </a:ext>
                </a:extLst>
              </a:tr>
              <a:tr h="329142">
                <a:tc>
                  <a:txBody>
                    <a:bodyPr/>
                    <a:lstStyle/>
                    <a:p>
                      <a:pPr marL="72000" algn="l" fontAlgn="b"/>
                      <a:r>
                        <a:rPr lang="sv-SE" sz="800" b="1" u="none" strike="noStrike">
                          <a:effectLst/>
                        </a:rPr>
                        <a:t>Linköpings kommun</a:t>
                      </a:r>
                      <a:endParaRPr lang="sv-SE" sz="800" b="1"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1" i="0" u="none" strike="noStrike">
                          <a:solidFill>
                            <a:srgbClr val="000000"/>
                          </a:solidFill>
                          <a:effectLst/>
                          <a:latin typeface="Futura Std Book" panose="020B0502020204020303"/>
                        </a:rPr>
                        <a:t>248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-19</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-12</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918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-5</a:t>
                      </a:r>
                    </a:p>
                  </a:txBody>
                  <a:tcPr marL="9525" marR="9525" marT="9525" marB="0" anchor="ctr"/>
                </a:tc>
                <a:extLst>
                  <a:ext uri="{0D108BD9-81ED-4DB2-BD59-A6C34878D82A}">
                    <a16:rowId xmlns:a16="http://schemas.microsoft.com/office/drawing/2014/main" val="78828869"/>
                  </a:ext>
                </a:extLst>
              </a:tr>
              <a:tr h="329142">
                <a:tc>
                  <a:txBody>
                    <a:bodyPr/>
                    <a:lstStyle/>
                    <a:p>
                      <a:pPr marL="72000" marR="0" lvl="0" indent="0" algn="l" defTabSz="914400" rtl="0" eaLnBrk="1" fontAlgn="b" latinLnBrk="0" hangingPunct="1">
                        <a:lnSpc>
                          <a:spcPct val="100000"/>
                        </a:lnSpc>
                        <a:spcBef>
                          <a:spcPts val="0"/>
                        </a:spcBef>
                        <a:spcAft>
                          <a:spcPts val="0"/>
                        </a:spcAft>
                        <a:buClrTx/>
                        <a:buSzTx/>
                        <a:buFontTx/>
                        <a:buNone/>
                        <a:tabLst/>
                        <a:defRPr/>
                      </a:pPr>
                      <a:r>
                        <a:rPr lang="sv-SE" sz="800" b="1" u="none" strike="noStrike">
                          <a:effectLst/>
                        </a:rPr>
                        <a:t>Norrköpings kommun</a:t>
                      </a:r>
                      <a:endParaRPr lang="sv-SE" sz="800" b="1" i="0" u="none" strike="noStrike">
                        <a:solidFill>
                          <a:srgbClr val="000000"/>
                        </a:solidFill>
                        <a:effectLst/>
                        <a:latin typeface="Futura std book" panose="020B0502020204020303"/>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267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6</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25</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948 </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a:rPr>
                        <a:t>12</a:t>
                      </a:r>
                    </a:p>
                  </a:txBody>
                  <a:tcPr marL="9525" marR="9525" marT="9525" marB="0" anchor="ctr"/>
                </a:tc>
                <a:extLst>
                  <a:ext uri="{0D108BD9-81ED-4DB2-BD59-A6C34878D82A}">
                    <a16:rowId xmlns:a16="http://schemas.microsoft.com/office/drawing/2014/main" val="2499573670"/>
                  </a:ext>
                </a:extLst>
              </a:tr>
            </a:tbl>
          </a:graphicData>
        </a:graphic>
      </p:graphicFrame>
      <p:graphicFrame>
        <p:nvGraphicFramePr>
          <p:cNvPr id="12" name="Diagram 13">
            <a:extLst>
              <a:ext uri="{FF2B5EF4-FFF2-40B4-BE49-F238E27FC236}">
                <a16:creationId xmlns:a16="http://schemas.microsoft.com/office/drawing/2014/main" id="{9A5C159A-89B9-4B4C-8262-87DE250C0712}"/>
              </a:ext>
            </a:extLst>
          </p:cNvPr>
          <p:cNvGraphicFramePr>
            <a:graphicFrameLocks/>
          </p:cNvGraphicFramePr>
          <p:nvPr>
            <p:extLst>
              <p:ext uri="{D42A27DB-BD31-4B8C-83A1-F6EECF244321}">
                <p14:modId xmlns:p14="http://schemas.microsoft.com/office/powerpoint/2010/main" val="2817314548"/>
              </p:ext>
            </p:extLst>
          </p:nvPr>
        </p:nvGraphicFramePr>
        <p:xfrm>
          <a:off x="732408" y="1945635"/>
          <a:ext cx="5857342" cy="37458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31229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32405" y="342899"/>
            <a:ext cx="8426449" cy="1113955"/>
          </a:xfrm>
        </p:spPr>
        <p:txBody>
          <a:bodyPr/>
          <a:lstStyle/>
          <a:p>
            <a:r>
              <a:rPr lang="sv-SE" dirty="0"/>
              <a:t>Företagskonkurser</a:t>
            </a:r>
          </a:p>
        </p:txBody>
      </p:sp>
      <p:sp>
        <p:nvSpPr>
          <p:cNvPr id="8" name="textruta 7">
            <a:extLst>
              <a:ext uri="{FF2B5EF4-FFF2-40B4-BE49-F238E27FC236}">
                <a16:creationId xmlns:a16="http://schemas.microsoft.com/office/drawing/2014/main" id="{B79D6868-AEFB-4F6E-A0E9-CF7AB0F1BC33}"/>
              </a:ext>
            </a:extLst>
          </p:cNvPr>
          <p:cNvSpPr txBox="1"/>
          <p:nvPr/>
        </p:nvSpPr>
        <p:spPr>
          <a:xfrm>
            <a:off x="732405" y="5684538"/>
            <a:ext cx="3350597" cy="215444"/>
          </a:xfrm>
          <a:prstGeom prst="rect">
            <a:avLst/>
          </a:prstGeom>
          <a:noFill/>
        </p:spPr>
        <p:txBody>
          <a:bodyPr wrap="none" rtlCol="0">
            <a:spAutoFit/>
          </a:bodyPr>
          <a:lstStyle/>
          <a:p>
            <a:r>
              <a:rPr lang="sv-SE" sz="800" dirty="0"/>
              <a:t>Källa: Statistiska centralbyrån (Konkurser och offentliga ackord) </a:t>
            </a:r>
          </a:p>
        </p:txBody>
      </p:sp>
      <p:sp>
        <p:nvSpPr>
          <p:cNvPr id="10" name="Rektangel 9">
            <a:extLst>
              <a:ext uri="{FF2B5EF4-FFF2-40B4-BE49-F238E27FC236}">
                <a16:creationId xmlns:a16="http://schemas.microsoft.com/office/drawing/2014/main" id="{5172B7A3-1950-454E-A840-C9FF0842E69C}"/>
              </a:ext>
            </a:extLst>
          </p:cNvPr>
          <p:cNvSpPr/>
          <p:nvPr/>
        </p:nvSpPr>
        <p:spPr>
          <a:xfrm>
            <a:off x="6755215" y="3429000"/>
            <a:ext cx="4722412" cy="2543433"/>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1" name="Platshållare för innehåll 3">
            <a:extLst>
              <a:ext uri="{FF2B5EF4-FFF2-40B4-BE49-F238E27FC236}">
                <a16:creationId xmlns:a16="http://schemas.microsoft.com/office/drawing/2014/main" id="{85924509-F5D5-4A53-BD50-0F194E9EB15E}"/>
              </a:ext>
            </a:extLst>
          </p:cNvPr>
          <p:cNvSpPr>
            <a:spLocks noGrp="1"/>
          </p:cNvSpPr>
          <p:nvPr>
            <p:ph sz="half" idx="2"/>
          </p:nvPr>
        </p:nvSpPr>
        <p:spPr>
          <a:xfrm>
            <a:off x="6755212" y="1632247"/>
            <a:ext cx="4729081" cy="1810046"/>
          </a:xfrm>
        </p:spPr>
        <p:txBody>
          <a:bodyPr/>
          <a:lstStyle/>
          <a:p>
            <a:pPr lvl="4"/>
            <a:r>
              <a:rPr lang="sv-SE" sz="1400" dirty="0"/>
              <a:t>Företagskonkurserna har minskat med 21 procent i länet under kvartalet.</a:t>
            </a:r>
          </a:p>
          <a:p>
            <a:pPr lvl="4"/>
            <a:r>
              <a:rPr lang="sv-SE" sz="1400" dirty="0"/>
              <a:t>På helårsbasis har företagskonkurserna minskat med 19 procent och de säsongsrensade värdena visar att företagskonkurserna befinner sig på sin lägsta nivå under den senaste </a:t>
            </a:r>
            <a:br>
              <a:rPr lang="sv-SE" sz="1400" dirty="0"/>
            </a:br>
            <a:r>
              <a:rPr lang="sv-SE" sz="1400" dirty="0"/>
              <a:t>10 års-perioden.</a:t>
            </a:r>
          </a:p>
        </p:txBody>
      </p:sp>
      <p:sp>
        <p:nvSpPr>
          <p:cNvPr id="27" name="textruta 26">
            <a:extLst>
              <a:ext uri="{FF2B5EF4-FFF2-40B4-BE49-F238E27FC236}">
                <a16:creationId xmlns:a16="http://schemas.microsoft.com/office/drawing/2014/main" id="{6945BE6D-16A8-4FB0-B582-95C86CA8F41F}"/>
              </a:ext>
            </a:extLst>
          </p:cNvPr>
          <p:cNvSpPr txBox="1"/>
          <p:nvPr/>
        </p:nvSpPr>
        <p:spPr>
          <a:xfrm>
            <a:off x="6755213" y="3429000"/>
            <a:ext cx="1547218" cy="276999"/>
          </a:xfrm>
          <a:prstGeom prst="rect">
            <a:avLst/>
          </a:prstGeom>
          <a:noFill/>
        </p:spPr>
        <p:txBody>
          <a:bodyPr wrap="none" rtlCol="0">
            <a:spAutoFit/>
          </a:bodyPr>
          <a:lstStyle/>
          <a:p>
            <a:r>
              <a:rPr lang="sv-SE" sz="1200" b="1" dirty="0">
                <a:latin typeface="+mj-lt"/>
                <a:cs typeface="Arial" panose="020B0604020202020204" pitchFamily="34" charset="0"/>
              </a:rPr>
              <a:t>Företagskonkurser</a:t>
            </a:r>
          </a:p>
        </p:txBody>
      </p:sp>
      <p:sp>
        <p:nvSpPr>
          <p:cNvPr id="37" name="textruta 36">
            <a:extLst>
              <a:ext uri="{FF2B5EF4-FFF2-40B4-BE49-F238E27FC236}">
                <a16:creationId xmlns:a16="http://schemas.microsoft.com/office/drawing/2014/main" id="{AA5C7BA9-BFDC-48E1-9434-68AD052BEC58}"/>
              </a:ext>
            </a:extLst>
          </p:cNvPr>
          <p:cNvSpPr txBox="1"/>
          <p:nvPr/>
        </p:nvSpPr>
        <p:spPr>
          <a:xfrm>
            <a:off x="10309225" y="5975464"/>
            <a:ext cx="1181734" cy="184666"/>
          </a:xfrm>
          <a:prstGeom prst="rect">
            <a:avLst/>
          </a:prstGeom>
          <a:noFill/>
        </p:spPr>
        <p:txBody>
          <a:bodyPr wrap="none" rtlCol="0">
            <a:spAutoFit/>
          </a:bodyPr>
          <a:lstStyle/>
          <a:p>
            <a:r>
              <a:rPr lang="sv-SE" sz="600" dirty="0"/>
              <a:t>* De fyra senaste kvartalen</a:t>
            </a:r>
          </a:p>
        </p:txBody>
      </p:sp>
      <p:sp>
        <p:nvSpPr>
          <p:cNvPr id="25" name="textruta 24">
            <a:extLst>
              <a:ext uri="{FF2B5EF4-FFF2-40B4-BE49-F238E27FC236}">
                <a16:creationId xmlns:a16="http://schemas.microsoft.com/office/drawing/2014/main" id="{6AEEC28D-7035-4B16-8EEC-D32667B73FBA}"/>
              </a:ext>
            </a:extLst>
          </p:cNvPr>
          <p:cNvSpPr txBox="1"/>
          <p:nvPr/>
        </p:nvSpPr>
        <p:spPr>
          <a:xfrm>
            <a:off x="714374" y="1456854"/>
            <a:ext cx="5292158" cy="492443"/>
          </a:xfrm>
          <a:prstGeom prst="rect">
            <a:avLst/>
          </a:prstGeom>
          <a:noFill/>
        </p:spPr>
        <p:txBody>
          <a:bodyPr wrap="square" rtlCol="0">
            <a:spAutoFit/>
          </a:bodyPr>
          <a:lstStyle/>
          <a:p>
            <a:r>
              <a:rPr lang="sv-SE" sz="1400" b="1" dirty="0"/>
              <a:t>Företagskonkurser</a:t>
            </a:r>
            <a:r>
              <a:rPr lang="sv-SE" sz="1400" dirty="0"/>
              <a:t/>
            </a:r>
            <a:br>
              <a:rPr lang="sv-SE" sz="1400" dirty="0"/>
            </a:br>
            <a:r>
              <a:rPr lang="sv-SE" sz="1200" dirty="0"/>
              <a:t>Säsongsrensade värden (glidande medelvärde)</a:t>
            </a:r>
            <a:endParaRPr lang="sv-SE" sz="1400" dirty="0"/>
          </a:p>
        </p:txBody>
      </p:sp>
      <p:graphicFrame>
        <p:nvGraphicFramePr>
          <p:cNvPr id="26" name="Tabell 25">
            <a:extLst>
              <a:ext uri="{FF2B5EF4-FFF2-40B4-BE49-F238E27FC236}">
                <a16:creationId xmlns:a16="http://schemas.microsoft.com/office/drawing/2014/main" id="{6D10AD15-569A-4CF8-B379-AD17CEB56D59}"/>
              </a:ext>
            </a:extLst>
          </p:cNvPr>
          <p:cNvGraphicFramePr>
            <a:graphicFrameLocks noGrp="1"/>
          </p:cNvGraphicFramePr>
          <p:nvPr>
            <p:extLst>
              <p:ext uri="{D42A27DB-BD31-4B8C-83A1-F6EECF244321}">
                <p14:modId xmlns:p14="http://schemas.microsoft.com/office/powerpoint/2010/main" val="1634145392"/>
              </p:ext>
            </p:extLst>
          </p:nvPr>
        </p:nvGraphicFramePr>
        <p:xfrm>
          <a:off x="6755212" y="3705999"/>
          <a:ext cx="4704381" cy="2266432"/>
        </p:xfrm>
        <a:graphic>
          <a:graphicData uri="http://schemas.openxmlformats.org/drawingml/2006/table">
            <a:tbl>
              <a:tblPr bandRow="1">
                <a:tableStyleId>{2D5ABB26-0587-4C30-8999-92F81FD0307C}</a:tableStyleId>
              </a:tblPr>
              <a:tblGrid>
                <a:gridCol w="1536684">
                  <a:extLst>
                    <a:ext uri="{9D8B030D-6E8A-4147-A177-3AD203B41FA5}">
                      <a16:colId xmlns:a16="http://schemas.microsoft.com/office/drawing/2014/main" val="1678076792"/>
                    </a:ext>
                  </a:extLst>
                </a:gridCol>
                <a:gridCol w="682480">
                  <a:extLst>
                    <a:ext uri="{9D8B030D-6E8A-4147-A177-3AD203B41FA5}">
                      <a16:colId xmlns:a16="http://schemas.microsoft.com/office/drawing/2014/main" val="2601369493"/>
                    </a:ext>
                  </a:extLst>
                </a:gridCol>
                <a:gridCol w="774268">
                  <a:extLst>
                    <a:ext uri="{9D8B030D-6E8A-4147-A177-3AD203B41FA5}">
                      <a16:colId xmlns:a16="http://schemas.microsoft.com/office/drawing/2014/main" val="2395970223"/>
                    </a:ext>
                  </a:extLst>
                </a:gridCol>
                <a:gridCol w="612962">
                  <a:extLst>
                    <a:ext uri="{9D8B030D-6E8A-4147-A177-3AD203B41FA5}">
                      <a16:colId xmlns:a16="http://schemas.microsoft.com/office/drawing/2014/main" val="3235649811"/>
                    </a:ext>
                  </a:extLst>
                </a:gridCol>
                <a:gridCol w="559194">
                  <a:extLst>
                    <a:ext uri="{9D8B030D-6E8A-4147-A177-3AD203B41FA5}">
                      <a16:colId xmlns:a16="http://schemas.microsoft.com/office/drawing/2014/main" val="1050073455"/>
                    </a:ext>
                  </a:extLst>
                </a:gridCol>
                <a:gridCol w="538793">
                  <a:extLst>
                    <a:ext uri="{9D8B030D-6E8A-4147-A177-3AD203B41FA5}">
                      <a16:colId xmlns:a16="http://schemas.microsoft.com/office/drawing/2014/main" val="3827523272"/>
                    </a:ext>
                  </a:extLst>
                </a:gridCol>
              </a:tblGrid>
              <a:tr h="281839">
                <a:tc>
                  <a:txBody>
                    <a:bodyPr/>
                    <a:lstStyle/>
                    <a:p>
                      <a:pPr algn="l" fontAlgn="b"/>
                      <a:endParaRPr lang="sv-SE" sz="800" b="0" i="0" u="none" strike="noStrike" dirty="0">
                        <a:solidFill>
                          <a:srgbClr val="000000"/>
                        </a:solidFill>
                        <a:effectLst/>
                        <a:latin typeface="Futura Std Book" panose="020B0502020204020303"/>
                      </a:endParaRP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Antal</a:t>
                      </a:r>
                    </a:p>
                  </a:txBody>
                  <a:tcPr marL="9525" marR="9525" marT="9525" marB="0" anchor="b"/>
                </a:tc>
                <a:tc gridSpan="2">
                  <a:txBody>
                    <a:bodyPr/>
                    <a:lstStyle/>
                    <a:p>
                      <a:pPr algn="ctr" fontAlgn="b"/>
                      <a:r>
                        <a:rPr lang="sv-SE" sz="800" b="0" i="0" u="none" strike="noStrike">
                          <a:solidFill>
                            <a:srgbClr val="000000"/>
                          </a:solidFill>
                          <a:effectLst/>
                          <a:latin typeface="Futura Std Book" panose="020B0502020204020303" pitchFamily="34" charset="0"/>
                        </a:rPr>
                        <a:t>Förändring (%) </a:t>
                      </a:r>
                    </a:p>
                  </a:txBody>
                  <a:tcPr marL="9525" marR="9525" marT="9525" marB="0" anchor="b"/>
                </a:tc>
                <a:tc hMerge="1">
                  <a:txBody>
                    <a:bodyPr/>
                    <a:lstStyle/>
                    <a:p>
                      <a:endParaRPr lang="sv-SE"/>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2">
                  <a:txBody>
                    <a:bodyPr/>
                    <a:lstStyle/>
                    <a:p>
                      <a:pPr algn="ctr" fontAlgn="b"/>
                      <a:r>
                        <a:rPr lang="sv-SE" sz="800" b="0" i="0" u="none" strike="noStrike">
                          <a:solidFill>
                            <a:srgbClr val="000000"/>
                          </a:solidFill>
                          <a:effectLst/>
                          <a:latin typeface="Futura Std Book" panose="020B0502020204020303" pitchFamily="34" charset="0"/>
                        </a:rPr>
                        <a:t>R12*</a:t>
                      </a:r>
                    </a:p>
                  </a:txBody>
                  <a:tcPr marL="9525" marR="9525" marT="9525" marB="0" anchor="b"/>
                </a:tc>
                <a:tc hMerge="1">
                  <a:txBody>
                    <a:bodyPr/>
                    <a:lstStyle/>
                    <a:p>
                      <a:endParaRPr lang="sv-SE"/>
                    </a:p>
                  </a:txBody>
                  <a:tcPr/>
                </a:tc>
                <a:extLst>
                  <a:ext uri="{0D108BD9-81ED-4DB2-BD59-A6C34878D82A}">
                    <a16:rowId xmlns:a16="http://schemas.microsoft.com/office/drawing/2014/main" val="240735732"/>
                  </a:ext>
                </a:extLst>
              </a:tr>
              <a:tr h="295933">
                <a:tc>
                  <a:txBody>
                    <a:bodyPr/>
                    <a:lstStyle/>
                    <a:p>
                      <a:pPr algn="l" fontAlgn="b"/>
                      <a:endParaRPr lang="sv-SE" sz="800" b="0" i="0" u="none" strike="noStrike">
                        <a:solidFill>
                          <a:srgbClr val="000000"/>
                        </a:solidFill>
                        <a:effectLst/>
                        <a:latin typeface="Futura Std Book" panose="020B0502020204020303"/>
                      </a:endParaRPr>
                    </a:p>
                  </a:txBody>
                  <a:tcPr marL="9525" marR="9525" marT="9525" marB="0" anchor="b"/>
                </a:tc>
                <a:tc>
                  <a:txBody>
                    <a:bodyPr/>
                    <a:lstStyle/>
                    <a:p>
                      <a:pPr algn="ctr" fontAlgn="b"/>
                      <a:r>
                        <a:rPr lang="sv-SE" sz="800" b="0" i="0" u="none" strike="noStrike" dirty="0">
                          <a:solidFill>
                            <a:srgbClr val="000000"/>
                          </a:solidFill>
                          <a:effectLst/>
                          <a:latin typeface="Futura Std Book" panose="020B0502020204020303" pitchFamily="34" charset="0"/>
                        </a:rPr>
                        <a:t>2022 kv1</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 år</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- 5 år</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Antal</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Utv., %</a:t>
                      </a:r>
                    </a:p>
                  </a:txBody>
                  <a:tcPr marL="9525" marR="9525" marT="9525" marB="0" anchor="b"/>
                </a:tc>
                <a:extLst>
                  <a:ext uri="{0D108BD9-81ED-4DB2-BD59-A6C34878D82A}">
                    <a16:rowId xmlns:a16="http://schemas.microsoft.com/office/drawing/2014/main" val="1194244375"/>
                  </a:ext>
                </a:extLst>
              </a:tr>
              <a:tr h="337732">
                <a:tc>
                  <a:txBody>
                    <a:bodyPr/>
                    <a:lstStyle/>
                    <a:p>
                      <a:pPr marL="72000" algn="l" fontAlgn="b"/>
                      <a:r>
                        <a:rPr lang="sv-SE" sz="800" u="none" strike="noStrike" dirty="0">
                          <a:effectLst/>
                        </a:rPr>
                        <a:t>Sverige</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1 639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6 789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-8</a:t>
                      </a:r>
                    </a:p>
                  </a:txBody>
                  <a:tcPr marL="9525" marR="9525" marT="9525" marB="0" anchor="ctr"/>
                </a:tc>
                <a:extLst>
                  <a:ext uri="{0D108BD9-81ED-4DB2-BD59-A6C34878D82A}">
                    <a16:rowId xmlns:a16="http://schemas.microsoft.com/office/drawing/2014/main" val="1544414373"/>
                  </a:ext>
                </a:extLst>
              </a:tr>
              <a:tr h="337732">
                <a:tc>
                  <a:txBody>
                    <a:bodyPr/>
                    <a:lstStyle/>
                    <a:p>
                      <a:pPr marL="72000" algn="l" fontAlgn="b"/>
                      <a:r>
                        <a:rPr lang="sv-SE" sz="800" u="none" strike="noStrike" dirty="0">
                          <a:effectLst/>
                        </a:rPr>
                        <a:t>Stockholmsregionen</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868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3 517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-8</a:t>
                      </a:r>
                    </a:p>
                  </a:txBody>
                  <a:tcPr marL="9525" marR="9525" marT="9525" marB="0" anchor="ctr"/>
                </a:tc>
                <a:extLst>
                  <a:ext uri="{0D108BD9-81ED-4DB2-BD59-A6C34878D82A}">
                    <a16:rowId xmlns:a16="http://schemas.microsoft.com/office/drawing/2014/main" val="4178915708"/>
                  </a:ext>
                </a:extLst>
              </a:tr>
              <a:tr h="337732">
                <a:tc>
                  <a:txBody>
                    <a:bodyPr/>
                    <a:lstStyle/>
                    <a:p>
                      <a:pPr marL="72000" algn="l" fontAlgn="b"/>
                      <a:r>
                        <a:rPr lang="sv-SE" sz="800" b="1" u="none" strike="noStrike" dirty="0">
                          <a:effectLst/>
                        </a:rPr>
                        <a:t>Östergötlands län</a:t>
                      </a:r>
                      <a:endParaRPr lang="sv-SE" sz="800" b="1"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1" i="0" u="none" strike="noStrike">
                          <a:solidFill>
                            <a:srgbClr val="000000"/>
                          </a:solidFill>
                          <a:effectLst/>
                          <a:latin typeface="Futura Std Book" panose="020B0502020204020303"/>
                        </a:rPr>
                        <a:t>41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-21</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-29</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175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-19</a:t>
                      </a:r>
                    </a:p>
                  </a:txBody>
                  <a:tcPr marL="9525" marR="9525" marT="9525" marB="0" anchor="ctr"/>
                </a:tc>
                <a:extLst>
                  <a:ext uri="{0D108BD9-81ED-4DB2-BD59-A6C34878D82A}">
                    <a16:rowId xmlns:a16="http://schemas.microsoft.com/office/drawing/2014/main" val="1554613420"/>
                  </a:ext>
                </a:extLst>
              </a:tr>
              <a:tr h="337732">
                <a:tc>
                  <a:txBody>
                    <a:bodyPr/>
                    <a:lstStyle/>
                    <a:p>
                      <a:pPr marL="72000" algn="l" fontAlgn="b"/>
                      <a:r>
                        <a:rPr lang="sv-SE" sz="800" b="1" u="none" strike="noStrike">
                          <a:effectLst/>
                        </a:rPr>
                        <a:t>Linköpings kommun</a:t>
                      </a:r>
                      <a:endParaRPr lang="sv-SE" sz="800" b="1"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1" i="0" u="none" strike="noStrike">
                          <a:solidFill>
                            <a:srgbClr val="000000"/>
                          </a:solidFill>
                          <a:effectLst/>
                          <a:latin typeface="Futura Std Book" panose="020B0502020204020303"/>
                        </a:rPr>
                        <a:t>18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6</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-18</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63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-23</a:t>
                      </a:r>
                    </a:p>
                  </a:txBody>
                  <a:tcPr marL="9525" marR="9525" marT="9525" marB="0" anchor="ctr"/>
                </a:tc>
                <a:extLst>
                  <a:ext uri="{0D108BD9-81ED-4DB2-BD59-A6C34878D82A}">
                    <a16:rowId xmlns:a16="http://schemas.microsoft.com/office/drawing/2014/main" val="923977588"/>
                  </a:ext>
                </a:extLst>
              </a:tr>
              <a:tr h="337732">
                <a:tc>
                  <a:txBody>
                    <a:bodyPr/>
                    <a:lstStyle/>
                    <a:p>
                      <a:pPr marL="72000" marR="0" lvl="0" indent="0" algn="l" defTabSz="914400" rtl="0" eaLnBrk="1" fontAlgn="b" latinLnBrk="0" hangingPunct="1">
                        <a:lnSpc>
                          <a:spcPct val="100000"/>
                        </a:lnSpc>
                        <a:spcBef>
                          <a:spcPts val="0"/>
                        </a:spcBef>
                        <a:spcAft>
                          <a:spcPts val="0"/>
                        </a:spcAft>
                        <a:buClrTx/>
                        <a:buSzTx/>
                        <a:buFontTx/>
                        <a:buNone/>
                        <a:tabLst/>
                        <a:defRPr/>
                      </a:pPr>
                      <a:r>
                        <a:rPr lang="sv-SE" sz="800" b="1" u="none" strike="noStrike">
                          <a:effectLst/>
                        </a:rPr>
                        <a:t>Norrköpings kommun</a:t>
                      </a:r>
                      <a:endParaRPr lang="sv-SE" sz="800" b="1" i="0" u="none" strike="noStrike">
                        <a:solidFill>
                          <a:srgbClr val="000000"/>
                        </a:solidFill>
                        <a:effectLst/>
                        <a:latin typeface="Futura std book" panose="020B0502020204020303"/>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14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-30</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-26</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69 </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a:rPr>
                        <a:t>-18</a:t>
                      </a:r>
                    </a:p>
                  </a:txBody>
                  <a:tcPr marL="9525" marR="9525" marT="9525" marB="0" anchor="ctr"/>
                </a:tc>
                <a:extLst>
                  <a:ext uri="{0D108BD9-81ED-4DB2-BD59-A6C34878D82A}">
                    <a16:rowId xmlns:a16="http://schemas.microsoft.com/office/drawing/2014/main" val="364480256"/>
                  </a:ext>
                </a:extLst>
              </a:tr>
            </a:tbl>
          </a:graphicData>
        </a:graphic>
      </p:graphicFrame>
      <p:graphicFrame>
        <p:nvGraphicFramePr>
          <p:cNvPr id="13" name="Diagram 13">
            <a:extLst>
              <a:ext uri="{FF2B5EF4-FFF2-40B4-BE49-F238E27FC236}">
                <a16:creationId xmlns:a16="http://schemas.microsoft.com/office/drawing/2014/main" id="{49211169-D7B5-42B5-A53E-38FD0ADEB5ED}"/>
              </a:ext>
            </a:extLst>
          </p:cNvPr>
          <p:cNvGraphicFramePr>
            <a:graphicFrameLocks/>
          </p:cNvGraphicFramePr>
          <p:nvPr>
            <p:extLst>
              <p:ext uri="{D42A27DB-BD31-4B8C-83A1-F6EECF244321}">
                <p14:modId xmlns:p14="http://schemas.microsoft.com/office/powerpoint/2010/main" val="3052419864"/>
              </p:ext>
            </p:extLst>
          </p:nvPr>
        </p:nvGraphicFramePr>
        <p:xfrm>
          <a:off x="732405" y="1970559"/>
          <a:ext cx="5840251" cy="36927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8588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32406" y="342899"/>
            <a:ext cx="8426449" cy="1113955"/>
          </a:xfrm>
        </p:spPr>
        <p:txBody>
          <a:bodyPr/>
          <a:lstStyle/>
          <a:p>
            <a:r>
              <a:rPr lang="sv-SE" dirty="0"/>
              <a:t>Sysselsättning </a:t>
            </a:r>
          </a:p>
        </p:txBody>
      </p:sp>
      <p:sp>
        <p:nvSpPr>
          <p:cNvPr id="8" name="textruta 7">
            <a:extLst>
              <a:ext uri="{FF2B5EF4-FFF2-40B4-BE49-F238E27FC236}">
                <a16:creationId xmlns:a16="http://schemas.microsoft.com/office/drawing/2014/main" id="{B79D6868-AEFB-4F6E-A0E9-CF7AB0F1BC33}"/>
              </a:ext>
            </a:extLst>
          </p:cNvPr>
          <p:cNvSpPr txBox="1"/>
          <p:nvPr/>
        </p:nvSpPr>
        <p:spPr>
          <a:xfrm>
            <a:off x="732406" y="5756989"/>
            <a:ext cx="3541354" cy="215444"/>
          </a:xfrm>
          <a:prstGeom prst="rect">
            <a:avLst/>
          </a:prstGeom>
          <a:noFill/>
        </p:spPr>
        <p:txBody>
          <a:bodyPr wrap="none" rtlCol="0">
            <a:spAutoFit/>
          </a:bodyPr>
          <a:lstStyle/>
          <a:p>
            <a:r>
              <a:rPr lang="sv-SE" sz="800" dirty="0"/>
              <a:t>Källa: Statistiska centralbyrån (Arbetskraftsundersökningarna, AKU) </a:t>
            </a:r>
          </a:p>
        </p:txBody>
      </p:sp>
      <p:sp>
        <p:nvSpPr>
          <p:cNvPr id="10" name="Rektangel 9">
            <a:extLst>
              <a:ext uri="{FF2B5EF4-FFF2-40B4-BE49-F238E27FC236}">
                <a16:creationId xmlns:a16="http://schemas.microsoft.com/office/drawing/2014/main" id="{5172B7A3-1950-454E-A840-C9FF0842E69C}"/>
              </a:ext>
            </a:extLst>
          </p:cNvPr>
          <p:cNvSpPr/>
          <p:nvPr/>
        </p:nvSpPr>
        <p:spPr>
          <a:xfrm>
            <a:off x="6755215" y="3429001"/>
            <a:ext cx="4722411" cy="2543432"/>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1" name="Platshållare för innehåll 3">
            <a:extLst>
              <a:ext uri="{FF2B5EF4-FFF2-40B4-BE49-F238E27FC236}">
                <a16:creationId xmlns:a16="http://schemas.microsoft.com/office/drawing/2014/main" id="{85924509-F5D5-4A53-BD50-0F194E9EB15E}"/>
              </a:ext>
            </a:extLst>
          </p:cNvPr>
          <p:cNvSpPr>
            <a:spLocks noGrp="1"/>
          </p:cNvSpPr>
          <p:nvPr>
            <p:ph sz="half" idx="2"/>
          </p:nvPr>
        </p:nvSpPr>
        <p:spPr>
          <a:xfrm>
            <a:off x="6755214" y="1943259"/>
            <a:ext cx="4722411" cy="1503511"/>
          </a:xfrm>
        </p:spPr>
        <p:txBody>
          <a:bodyPr/>
          <a:lstStyle/>
          <a:p>
            <a:pPr lvl="4"/>
            <a:r>
              <a:rPr lang="sv-SE" sz="1400" dirty="0"/>
              <a:t>Antalet sysselsatta invånare ökade med </a:t>
            </a:r>
            <a:br>
              <a:rPr lang="sv-SE" sz="1400" dirty="0"/>
            </a:br>
            <a:r>
              <a:rPr lang="sv-SE" sz="1400" dirty="0"/>
              <a:t>2,2 procent jämfört med samma period 2021.</a:t>
            </a:r>
          </a:p>
          <a:p>
            <a:pPr lvl="4"/>
            <a:r>
              <a:rPr lang="sv-SE" sz="1400" dirty="0"/>
              <a:t>Sysselsättningen ökade som mest inom Information och kommunikation samt Vård och omsorg.</a:t>
            </a:r>
          </a:p>
        </p:txBody>
      </p:sp>
      <p:sp>
        <p:nvSpPr>
          <p:cNvPr id="27" name="textruta 26">
            <a:extLst>
              <a:ext uri="{FF2B5EF4-FFF2-40B4-BE49-F238E27FC236}">
                <a16:creationId xmlns:a16="http://schemas.microsoft.com/office/drawing/2014/main" id="{6945BE6D-16A8-4FB0-B582-95C86CA8F41F}"/>
              </a:ext>
            </a:extLst>
          </p:cNvPr>
          <p:cNvSpPr txBox="1"/>
          <p:nvPr/>
        </p:nvSpPr>
        <p:spPr>
          <a:xfrm>
            <a:off x="6755214" y="3446771"/>
            <a:ext cx="1208985" cy="276999"/>
          </a:xfrm>
          <a:prstGeom prst="rect">
            <a:avLst/>
          </a:prstGeom>
          <a:noFill/>
        </p:spPr>
        <p:txBody>
          <a:bodyPr wrap="none" rtlCol="0">
            <a:spAutoFit/>
          </a:bodyPr>
          <a:lstStyle/>
          <a:p>
            <a:r>
              <a:rPr lang="sv-SE" sz="1200" b="1" dirty="0">
                <a:latin typeface="+mj-lt"/>
                <a:cs typeface="Arial" panose="020B0604020202020204" pitchFamily="34" charset="0"/>
              </a:rPr>
              <a:t>Sysselsättning</a:t>
            </a:r>
          </a:p>
        </p:txBody>
      </p:sp>
      <p:sp>
        <p:nvSpPr>
          <p:cNvPr id="25" name="textruta 24">
            <a:extLst>
              <a:ext uri="{FF2B5EF4-FFF2-40B4-BE49-F238E27FC236}">
                <a16:creationId xmlns:a16="http://schemas.microsoft.com/office/drawing/2014/main" id="{6AEEC28D-7035-4B16-8EEC-D32667B73FBA}"/>
              </a:ext>
            </a:extLst>
          </p:cNvPr>
          <p:cNvSpPr txBox="1"/>
          <p:nvPr/>
        </p:nvSpPr>
        <p:spPr>
          <a:xfrm>
            <a:off x="717550" y="1450817"/>
            <a:ext cx="1941557" cy="492443"/>
          </a:xfrm>
          <a:prstGeom prst="rect">
            <a:avLst/>
          </a:prstGeom>
          <a:noFill/>
        </p:spPr>
        <p:txBody>
          <a:bodyPr wrap="none" rtlCol="0">
            <a:spAutoFit/>
          </a:bodyPr>
          <a:lstStyle/>
          <a:p>
            <a:r>
              <a:rPr lang="sv-SE" sz="1400" b="1" dirty="0"/>
              <a:t>Sysselsatta invånare</a:t>
            </a:r>
            <a:r>
              <a:rPr lang="sv-SE" sz="1400" dirty="0"/>
              <a:t/>
            </a:r>
            <a:br>
              <a:rPr lang="sv-SE" sz="1400" dirty="0"/>
            </a:br>
            <a:r>
              <a:rPr lang="sv-SE" sz="1200" dirty="0"/>
              <a:t>Index 100 = 2012 kv1</a:t>
            </a:r>
            <a:endParaRPr lang="sv-SE" sz="1400" dirty="0"/>
          </a:p>
        </p:txBody>
      </p:sp>
      <p:graphicFrame>
        <p:nvGraphicFramePr>
          <p:cNvPr id="26" name="Tabell 25">
            <a:extLst>
              <a:ext uri="{FF2B5EF4-FFF2-40B4-BE49-F238E27FC236}">
                <a16:creationId xmlns:a16="http://schemas.microsoft.com/office/drawing/2014/main" id="{0ABBF847-7539-4306-B40E-9BD6658F2175}"/>
              </a:ext>
            </a:extLst>
          </p:cNvPr>
          <p:cNvGraphicFramePr>
            <a:graphicFrameLocks noGrp="1"/>
          </p:cNvGraphicFramePr>
          <p:nvPr>
            <p:extLst>
              <p:ext uri="{D42A27DB-BD31-4B8C-83A1-F6EECF244321}">
                <p14:modId xmlns:p14="http://schemas.microsoft.com/office/powerpoint/2010/main" val="1185014966"/>
              </p:ext>
            </p:extLst>
          </p:nvPr>
        </p:nvGraphicFramePr>
        <p:xfrm>
          <a:off x="6755214" y="3741540"/>
          <a:ext cx="4722411" cy="2230892"/>
        </p:xfrm>
        <a:graphic>
          <a:graphicData uri="http://schemas.openxmlformats.org/drawingml/2006/table">
            <a:tbl>
              <a:tblPr bandRow="1">
                <a:tableStyleId>{2D5ABB26-0587-4C30-8999-92F81FD0307C}</a:tableStyleId>
              </a:tblPr>
              <a:tblGrid>
                <a:gridCol w="1742095">
                  <a:extLst>
                    <a:ext uri="{9D8B030D-6E8A-4147-A177-3AD203B41FA5}">
                      <a16:colId xmlns:a16="http://schemas.microsoft.com/office/drawing/2014/main" val="1678076792"/>
                    </a:ext>
                  </a:extLst>
                </a:gridCol>
                <a:gridCol w="773708">
                  <a:extLst>
                    <a:ext uri="{9D8B030D-6E8A-4147-A177-3AD203B41FA5}">
                      <a16:colId xmlns:a16="http://schemas.microsoft.com/office/drawing/2014/main" val="2601369493"/>
                    </a:ext>
                  </a:extLst>
                </a:gridCol>
                <a:gridCol w="877767">
                  <a:extLst>
                    <a:ext uri="{9D8B030D-6E8A-4147-A177-3AD203B41FA5}">
                      <a16:colId xmlns:a16="http://schemas.microsoft.com/office/drawing/2014/main" val="2395970223"/>
                    </a:ext>
                  </a:extLst>
                </a:gridCol>
                <a:gridCol w="694898">
                  <a:extLst>
                    <a:ext uri="{9D8B030D-6E8A-4147-A177-3AD203B41FA5}">
                      <a16:colId xmlns:a16="http://schemas.microsoft.com/office/drawing/2014/main" val="3235649811"/>
                    </a:ext>
                  </a:extLst>
                </a:gridCol>
                <a:gridCol w="633943">
                  <a:extLst>
                    <a:ext uri="{9D8B030D-6E8A-4147-A177-3AD203B41FA5}">
                      <a16:colId xmlns:a16="http://schemas.microsoft.com/office/drawing/2014/main" val="1050073455"/>
                    </a:ext>
                  </a:extLst>
                </a:gridCol>
              </a:tblGrid>
              <a:tr h="411319">
                <a:tc>
                  <a:txBody>
                    <a:bodyPr/>
                    <a:lstStyle/>
                    <a:p>
                      <a:pPr algn="l" fontAlgn="b"/>
                      <a:endParaRPr lang="sv-SE" sz="800" b="0" i="0" u="none" strike="noStrike" dirty="0">
                        <a:solidFill>
                          <a:srgbClr val="000000"/>
                        </a:solidFill>
                        <a:effectLst/>
                        <a:latin typeface="Futura Std Book" panose="020B0502020204020303"/>
                      </a:endParaRP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Antal</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Förändring -1 år</a:t>
                      </a:r>
                    </a:p>
                  </a:txBody>
                  <a:tcPr marL="9525" marR="9525" marT="9525" marB="0" anchor="b"/>
                </a:tc>
                <a:tc gridSpan="2">
                  <a:txBody>
                    <a:bodyPr/>
                    <a:lstStyle/>
                    <a:p>
                      <a:pPr algn="ctr" fontAlgn="b"/>
                      <a:r>
                        <a:rPr lang="sv-SE" sz="800" b="0" i="0" u="none" strike="noStrike">
                          <a:solidFill>
                            <a:srgbClr val="000000"/>
                          </a:solidFill>
                          <a:effectLst/>
                          <a:latin typeface="Futura Std Book" panose="020B0502020204020303" pitchFamily="34" charset="0"/>
                        </a:rPr>
                        <a:t>Förändring (%) </a:t>
                      </a:r>
                    </a:p>
                  </a:txBody>
                  <a:tcPr marL="9525" marR="9525" marT="9525" marB="0" anchor="b"/>
                </a:tc>
                <a:tc hMerge="1">
                  <a:txBody>
                    <a:bodyPr/>
                    <a:lstStyle/>
                    <a:p>
                      <a:endParaRPr lang="sv-SE"/>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198386554"/>
                  </a:ext>
                </a:extLst>
              </a:tr>
              <a:tr h="411319">
                <a:tc>
                  <a:txBody>
                    <a:bodyPr/>
                    <a:lstStyle/>
                    <a:p>
                      <a:pPr algn="l" fontAlgn="b"/>
                      <a:endParaRPr lang="sv-SE" sz="800" b="0" i="0" u="none" strike="noStrike">
                        <a:solidFill>
                          <a:srgbClr val="000000"/>
                        </a:solidFill>
                        <a:effectLst/>
                        <a:latin typeface="Futura Std Book" panose="020B0502020204020303"/>
                      </a:endParaRPr>
                    </a:p>
                  </a:txBody>
                  <a:tcPr marL="9525" marR="9525" marT="9525" marB="0" anchor="b"/>
                </a:tc>
                <a:tc>
                  <a:txBody>
                    <a:bodyPr/>
                    <a:lstStyle/>
                    <a:p>
                      <a:pPr algn="ctr" fontAlgn="b"/>
                      <a:r>
                        <a:rPr lang="sv-SE" sz="800" b="0" i="0" u="none" strike="noStrike" dirty="0">
                          <a:solidFill>
                            <a:srgbClr val="000000"/>
                          </a:solidFill>
                          <a:effectLst/>
                          <a:latin typeface="Futura Std Book" panose="020B0502020204020303" pitchFamily="34" charset="0"/>
                        </a:rPr>
                        <a:t>2022 kv1</a:t>
                      </a:r>
                    </a:p>
                  </a:txBody>
                  <a:tcPr marL="9525" marR="9525" marT="9525" marB="0" anchor="b"/>
                </a:tc>
                <a:tc>
                  <a:txBody>
                    <a:bodyPr/>
                    <a:lstStyle/>
                    <a:p>
                      <a:pPr algn="ctr" rtl="0" fontAlgn="b"/>
                      <a:r>
                        <a:rPr lang="sv-SE" sz="800" b="0" i="0" u="none" strike="noStrike" dirty="0">
                          <a:solidFill>
                            <a:srgbClr val="000000"/>
                          </a:solidFill>
                          <a:effectLst/>
                          <a:latin typeface="Futura Std Book" panose="020B0502020204020303" pitchFamily="34" charset="0"/>
                        </a:rPr>
                        <a:t>-1 år (antal)</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 år</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- 5 år</a:t>
                      </a:r>
                    </a:p>
                  </a:txBody>
                  <a:tcPr marL="9525" marR="9525" marT="9525" marB="0" anchor="b"/>
                </a:tc>
                <a:extLst>
                  <a:ext uri="{0D108BD9-81ED-4DB2-BD59-A6C34878D82A}">
                    <a16:rowId xmlns:a16="http://schemas.microsoft.com/office/drawing/2014/main" val="1194244375"/>
                  </a:ext>
                </a:extLst>
              </a:tr>
              <a:tr h="469418">
                <a:tc>
                  <a:txBody>
                    <a:bodyPr/>
                    <a:lstStyle/>
                    <a:p>
                      <a:pPr marL="72000" algn="l" fontAlgn="b"/>
                      <a:r>
                        <a:rPr lang="sv-SE" sz="800" u="none" strike="noStrike" dirty="0">
                          <a:effectLst/>
                        </a:rPr>
                        <a:t>Sverige</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dirty="0">
                          <a:solidFill>
                            <a:srgbClr val="000000"/>
                          </a:solidFill>
                          <a:effectLst/>
                          <a:latin typeface="Futura Std Book" panose="020B0502020204020303"/>
                        </a:rPr>
                        <a:t>5 075 700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154 300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3,1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3,1 </a:t>
                      </a:r>
                    </a:p>
                  </a:txBody>
                  <a:tcPr marL="9525" marR="9525" marT="9525" marB="0" anchor="ctr"/>
                </a:tc>
                <a:extLst>
                  <a:ext uri="{0D108BD9-81ED-4DB2-BD59-A6C34878D82A}">
                    <a16:rowId xmlns:a16="http://schemas.microsoft.com/office/drawing/2014/main" val="1544414373"/>
                  </a:ext>
                </a:extLst>
              </a:tr>
              <a:tr h="469418">
                <a:tc>
                  <a:txBody>
                    <a:bodyPr/>
                    <a:lstStyle/>
                    <a:p>
                      <a:pPr marL="72000" algn="l" fontAlgn="b"/>
                      <a:r>
                        <a:rPr lang="sv-SE" sz="800" b="0" u="none" strike="noStrike" dirty="0">
                          <a:effectLst/>
                        </a:rPr>
                        <a:t>Stockholmsregionen</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dirty="0">
                          <a:solidFill>
                            <a:srgbClr val="000000"/>
                          </a:solidFill>
                          <a:effectLst/>
                          <a:latin typeface="Futura Std Book" panose="020B0502020204020303"/>
                        </a:rPr>
                        <a:t>2 342 900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52 400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2,3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4,2 </a:t>
                      </a:r>
                    </a:p>
                  </a:txBody>
                  <a:tcPr marL="9525" marR="9525" marT="9525" marB="0" anchor="ctr"/>
                </a:tc>
                <a:extLst>
                  <a:ext uri="{0D108BD9-81ED-4DB2-BD59-A6C34878D82A}">
                    <a16:rowId xmlns:a16="http://schemas.microsoft.com/office/drawing/2014/main" val="4178915708"/>
                  </a:ext>
                </a:extLst>
              </a:tr>
              <a:tr h="469418">
                <a:tc>
                  <a:txBody>
                    <a:bodyPr/>
                    <a:lstStyle/>
                    <a:p>
                      <a:pPr marL="72000" algn="l" fontAlgn="b"/>
                      <a:r>
                        <a:rPr lang="sv-SE" sz="800" b="1" u="none" strike="noStrike" dirty="0">
                          <a:effectLst/>
                        </a:rPr>
                        <a:t>Östergötlands län</a:t>
                      </a:r>
                      <a:endParaRPr lang="sv-SE" sz="800" b="1"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1" i="0" u="none" strike="noStrike">
                          <a:solidFill>
                            <a:srgbClr val="000000"/>
                          </a:solidFill>
                          <a:effectLst/>
                          <a:latin typeface="Futura Std Book" panose="020B0502020204020303"/>
                        </a:rPr>
                        <a:t>216 000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4 700 </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a:rPr>
                        <a:t>2,2 </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a:rPr>
                        <a:t>1,7 </a:t>
                      </a:r>
                    </a:p>
                  </a:txBody>
                  <a:tcPr marL="9525" marR="9525" marT="9525" marB="0" anchor="ctr"/>
                </a:tc>
                <a:extLst>
                  <a:ext uri="{0D108BD9-81ED-4DB2-BD59-A6C34878D82A}">
                    <a16:rowId xmlns:a16="http://schemas.microsoft.com/office/drawing/2014/main" val="1554613420"/>
                  </a:ext>
                </a:extLst>
              </a:tr>
            </a:tbl>
          </a:graphicData>
        </a:graphic>
      </p:graphicFrame>
      <p:graphicFrame>
        <p:nvGraphicFramePr>
          <p:cNvPr id="12" name="Diagram 13">
            <a:extLst>
              <a:ext uri="{FF2B5EF4-FFF2-40B4-BE49-F238E27FC236}">
                <a16:creationId xmlns:a16="http://schemas.microsoft.com/office/drawing/2014/main" id="{69561F50-D718-4991-87F1-4651D760002C}"/>
              </a:ext>
            </a:extLst>
          </p:cNvPr>
          <p:cNvGraphicFramePr>
            <a:graphicFrameLocks/>
          </p:cNvGraphicFramePr>
          <p:nvPr>
            <p:extLst>
              <p:ext uri="{D42A27DB-BD31-4B8C-83A1-F6EECF244321}">
                <p14:modId xmlns:p14="http://schemas.microsoft.com/office/powerpoint/2010/main" val="2322275829"/>
              </p:ext>
            </p:extLst>
          </p:nvPr>
        </p:nvGraphicFramePr>
        <p:xfrm>
          <a:off x="732406" y="1989700"/>
          <a:ext cx="5840250" cy="37208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38318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2CD0751C-4FF8-45CE-BACD-DDE0FA873C1D}"/>
              </a:ext>
            </a:extLst>
          </p:cNvPr>
          <p:cNvSpPr>
            <a:spLocks noGrp="1"/>
          </p:cNvSpPr>
          <p:nvPr>
            <p:ph type="title"/>
          </p:nvPr>
        </p:nvSpPr>
        <p:spPr/>
        <p:txBody>
          <a:bodyPr/>
          <a:lstStyle/>
          <a:p>
            <a:r>
              <a:rPr lang="sv-SE" dirty="0"/>
              <a:t>Sysselsättning efter bransch</a:t>
            </a:r>
          </a:p>
        </p:txBody>
      </p:sp>
      <p:graphicFrame>
        <p:nvGraphicFramePr>
          <p:cNvPr id="6" name="Platshållare för innehåll 4">
            <a:extLst>
              <a:ext uri="{FF2B5EF4-FFF2-40B4-BE49-F238E27FC236}">
                <a16:creationId xmlns:a16="http://schemas.microsoft.com/office/drawing/2014/main" id="{DFBFA55F-03E7-4044-9A75-66E68F711984}"/>
              </a:ext>
            </a:extLst>
          </p:cNvPr>
          <p:cNvGraphicFramePr>
            <a:graphicFrameLocks noGrp="1"/>
          </p:cNvGraphicFramePr>
          <p:nvPr>
            <p:ph idx="1"/>
            <p:extLst>
              <p:ext uri="{D42A27DB-BD31-4B8C-83A1-F6EECF244321}">
                <p14:modId xmlns:p14="http://schemas.microsoft.com/office/powerpoint/2010/main" val="2722686499"/>
              </p:ext>
            </p:extLst>
          </p:nvPr>
        </p:nvGraphicFramePr>
        <p:xfrm>
          <a:off x="1882774" y="1621872"/>
          <a:ext cx="8426450" cy="4157040"/>
        </p:xfrm>
        <a:graphic>
          <a:graphicData uri="http://schemas.openxmlformats.org/drawingml/2006/table">
            <a:tbl>
              <a:tblPr firstRow="1" bandRow="1">
                <a:tableStyleId>{5C22544A-7EE6-4342-B048-85BDC9FD1C3A}</a:tableStyleId>
              </a:tblPr>
              <a:tblGrid>
                <a:gridCol w="2135553">
                  <a:extLst>
                    <a:ext uri="{9D8B030D-6E8A-4147-A177-3AD203B41FA5}">
                      <a16:colId xmlns:a16="http://schemas.microsoft.com/office/drawing/2014/main" val="452260278"/>
                    </a:ext>
                  </a:extLst>
                </a:gridCol>
                <a:gridCol w="1702965">
                  <a:extLst>
                    <a:ext uri="{9D8B030D-6E8A-4147-A177-3AD203B41FA5}">
                      <a16:colId xmlns:a16="http://schemas.microsoft.com/office/drawing/2014/main" val="1889858293"/>
                    </a:ext>
                  </a:extLst>
                </a:gridCol>
                <a:gridCol w="1672285">
                  <a:extLst>
                    <a:ext uri="{9D8B030D-6E8A-4147-A177-3AD203B41FA5}">
                      <a16:colId xmlns:a16="http://schemas.microsoft.com/office/drawing/2014/main" val="1671515360"/>
                    </a:ext>
                  </a:extLst>
                </a:gridCol>
                <a:gridCol w="1456808">
                  <a:extLst>
                    <a:ext uri="{9D8B030D-6E8A-4147-A177-3AD203B41FA5}">
                      <a16:colId xmlns:a16="http://schemas.microsoft.com/office/drawing/2014/main" val="2818758293"/>
                    </a:ext>
                  </a:extLst>
                </a:gridCol>
                <a:gridCol w="1458839">
                  <a:extLst>
                    <a:ext uri="{9D8B030D-6E8A-4147-A177-3AD203B41FA5}">
                      <a16:colId xmlns:a16="http://schemas.microsoft.com/office/drawing/2014/main" val="1452816917"/>
                    </a:ext>
                  </a:extLst>
                </a:gridCol>
              </a:tblGrid>
              <a:tr h="0">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gridSpan="2">
                  <a:txBody>
                    <a:bodyPr/>
                    <a:lstStyle/>
                    <a:p>
                      <a:pPr algn="r"/>
                      <a:r>
                        <a:rPr lang="sv-SE" sz="1000" b="1" dirty="0">
                          <a:solidFill>
                            <a:schemeClr val="bg1"/>
                          </a:solidFill>
                        </a:rPr>
                        <a:t>Antal                                 Förändring (antal)</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hMerge="1">
                  <a:txBody>
                    <a:bodyPr/>
                    <a:lstStyle/>
                    <a:p>
                      <a:pPr algn="l"/>
                      <a:endParaRPr lang="sv-SE" sz="1000" dirty="0">
                        <a:solidFill>
                          <a:schemeClr val="bg1"/>
                        </a:solidFill>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052364"/>
                    </a:solidFill>
                  </a:tcPr>
                </a:tc>
                <a:tc gridSpan="2">
                  <a:txBody>
                    <a:bodyPr/>
                    <a:lstStyle/>
                    <a:p>
                      <a:pPr algn="ctr"/>
                      <a:r>
                        <a:rPr lang="sv-SE" sz="1000" b="1" dirty="0">
                          <a:solidFill>
                            <a:schemeClr val="bg1"/>
                          </a:solidFill>
                        </a:rPr>
                        <a:t>Förändring (%)</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hMerge="1">
                  <a:txBody>
                    <a:bodyPr/>
                    <a:lstStyle/>
                    <a:p>
                      <a:endParaRPr lang="sv-SE"/>
                    </a:p>
                  </a:txBody>
                  <a:tcPr/>
                </a:tc>
                <a:extLst>
                  <a:ext uri="{0D108BD9-81ED-4DB2-BD59-A6C34878D82A}">
                    <a16:rowId xmlns:a16="http://schemas.microsoft.com/office/drawing/2014/main" val="269610017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b="1">
                          <a:solidFill>
                            <a:schemeClr val="bg1"/>
                          </a:solidFill>
                        </a:rPr>
                        <a:t>Östergötlands </a:t>
                      </a:r>
                      <a:r>
                        <a:rPr lang="sv-SE" sz="1000" b="1" dirty="0">
                          <a:solidFill>
                            <a:schemeClr val="bg1"/>
                          </a:solidFill>
                        </a:rPr>
                        <a:t>län</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1" i="0" u="none" strike="noStrike" dirty="0">
                          <a:solidFill>
                            <a:srgbClr val="FFFFFF"/>
                          </a:solidFill>
                          <a:effectLst/>
                          <a:latin typeface="Futura Std Book" panose="020B0502020204020303" pitchFamily="34" charset="0"/>
                        </a:rPr>
                        <a:t>2022 kv1</a:t>
                      </a:r>
                    </a:p>
                  </a:txBody>
                  <a:tcPr marL="9525" marR="9525" marT="9525"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1" i="0" u="none" strike="noStrike">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1" i="0" u="none" strike="noStrike">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1" i="0" u="none" strike="noStrike" dirty="0">
                          <a:solidFill>
                            <a:srgbClr val="FFFFFF"/>
                          </a:solidFill>
                          <a:effectLst/>
                          <a:latin typeface="Futura Std Book" panose="020B0502020204020303" pitchFamily="34" charset="0"/>
                        </a:rPr>
                        <a:t>-5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3081617630"/>
                  </a:ext>
                </a:extLst>
              </a:tr>
              <a:tr h="0">
                <a:tc>
                  <a:txBody>
                    <a:bodyPr/>
                    <a:lstStyle/>
                    <a:p>
                      <a:pPr algn="l" fontAlgn="t">
                        <a:spcAft>
                          <a:spcPts val="500"/>
                        </a:spcAft>
                      </a:pPr>
                      <a:r>
                        <a:rPr lang="sv-SE" sz="800" b="0" dirty="0"/>
                        <a:t>Jordbruk, skogsbruk och fiske</a:t>
                      </a:r>
                    </a:p>
                  </a:txBody>
                  <a:tcPr>
                    <a:lnL w="12700" cmpd="sng">
                      <a:noFill/>
                    </a:lnL>
                    <a:lnR w="12700" cap="flat" cmpd="sng" algn="ctr">
                      <a:solidFill>
                        <a:schemeClr val="bg1"/>
                      </a:solidFill>
                      <a:prstDash val="solid"/>
                      <a:round/>
                      <a:headEnd type="none" w="med" len="med"/>
                      <a:tailEnd type="none" w="med" len="med"/>
                    </a:lnR>
                    <a:lnT w="12700" cmpd="sng">
                      <a:noFill/>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extLst>
                  <a:ext uri="{0D108BD9-81ED-4DB2-BD59-A6C34878D82A}">
                    <a16:rowId xmlns:a16="http://schemas.microsoft.com/office/drawing/2014/main" val="3745687708"/>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err="1"/>
                        <a:t>Tillverkn</a:t>
                      </a:r>
                      <a:r>
                        <a:rPr lang="sv-SE" sz="800" dirty="0"/>
                        <a:t>. och utvinning, energi och miljö</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33 600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2 300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7,3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10,5</a:t>
                      </a:r>
                    </a:p>
                  </a:txBody>
                  <a:tcPr marL="9525" marR="9525" marT="9525" marB="0" anchor="ctr"/>
                </a:tc>
                <a:extLst>
                  <a:ext uri="{0D108BD9-81ED-4DB2-BD59-A6C34878D82A}">
                    <a16:rowId xmlns:a16="http://schemas.microsoft.com/office/drawing/2014/main" val="293360832"/>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err="1"/>
                        <a:t>Tillverkn</a:t>
                      </a:r>
                      <a:r>
                        <a:rPr lang="sv-SE" sz="800" dirty="0"/>
                        <a:t>. av verkstadsvaror </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21 200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1 400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7,1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16,5</a:t>
                      </a:r>
                    </a:p>
                  </a:txBody>
                  <a:tcPr marL="9525" marR="9525" marT="9525" marB="0" anchor="ctr"/>
                </a:tc>
                <a:extLst>
                  <a:ext uri="{0D108BD9-81ED-4DB2-BD59-A6C34878D82A}">
                    <a16:rowId xmlns:a16="http://schemas.microsoft.com/office/drawing/2014/main" val="1559525621"/>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Byggverksamhet</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12 400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-4,6</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-1,6</a:t>
                      </a:r>
                    </a:p>
                  </a:txBody>
                  <a:tcPr marL="9525" marR="9525" marT="9525" marB="0" anchor="ctr"/>
                </a:tc>
                <a:extLst>
                  <a:ext uri="{0D108BD9-81ED-4DB2-BD59-A6C34878D82A}">
                    <a16:rowId xmlns:a16="http://schemas.microsoft.com/office/drawing/2014/main" val="1947986397"/>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Handel</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16 300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-500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-22,0</a:t>
                      </a:r>
                    </a:p>
                  </a:txBody>
                  <a:tcPr marL="9525" marR="9525" marT="9525" marB="0" anchor="ctr"/>
                </a:tc>
                <a:extLst>
                  <a:ext uri="{0D108BD9-81ED-4DB2-BD59-A6C34878D82A}">
                    <a16:rowId xmlns:a16="http://schemas.microsoft.com/office/drawing/2014/main" val="2325918200"/>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Transport</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8 200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-1 000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-10,9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-4,7</a:t>
                      </a:r>
                    </a:p>
                  </a:txBody>
                  <a:tcPr marL="9525" marR="9525" marT="9525" marB="0" anchor="ctr"/>
                </a:tc>
                <a:extLst>
                  <a:ext uri="{0D108BD9-81ED-4DB2-BD59-A6C34878D82A}">
                    <a16:rowId xmlns:a16="http://schemas.microsoft.com/office/drawing/2014/main" val="3944598109"/>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Hotell </a:t>
                      </a:r>
                      <a:r>
                        <a:rPr lang="sv-SE" sz="800"/>
                        <a:t>och restaurang</a:t>
                      </a:r>
                      <a:endParaRPr lang="sv-SE" sz="800" dirty="0"/>
                    </a:p>
                  </a:txBody>
                  <a:tcPr>
                    <a:lnL w="12700" cmpd="sng">
                      <a:noFill/>
                    </a:ln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tc>
                <a:extLst>
                  <a:ext uri="{0D108BD9-81ED-4DB2-BD59-A6C34878D82A}">
                    <a16:rowId xmlns:a16="http://schemas.microsoft.com/office/drawing/2014/main" val="3208508909"/>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Information och kommunikation</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13 800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3 000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27,8</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46,8</a:t>
                      </a:r>
                    </a:p>
                  </a:txBody>
                  <a:tcPr marL="9525" marR="9525" marT="9525" marB="0" anchor="ctr"/>
                </a:tc>
                <a:extLst>
                  <a:ext uri="{0D108BD9-81ED-4DB2-BD59-A6C34878D82A}">
                    <a16:rowId xmlns:a16="http://schemas.microsoft.com/office/drawing/2014/main" val="1121273573"/>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Personliga och kulturella tjänster</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6 600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-2 400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-26,7</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-10,8</a:t>
                      </a:r>
                    </a:p>
                  </a:txBody>
                  <a:tcPr marL="9525" marR="9525" marT="9525" marB="0" anchor="ctr"/>
                </a:tc>
                <a:extLst>
                  <a:ext uri="{0D108BD9-81ED-4DB2-BD59-A6C34878D82A}">
                    <a16:rowId xmlns:a16="http://schemas.microsoft.com/office/drawing/2014/main" val="1084239425"/>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Finansiell verksamhet, företagstjänster</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31 400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1 200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-8,5</a:t>
                      </a:r>
                    </a:p>
                  </a:txBody>
                  <a:tcPr marL="9525" marR="9525" marT="9525" marB="0" anchor="ctr"/>
                </a:tc>
                <a:extLst>
                  <a:ext uri="{0D108BD9-81ED-4DB2-BD59-A6C34878D82A}">
                    <a16:rowId xmlns:a16="http://schemas.microsoft.com/office/drawing/2014/main" val="2047465816"/>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Offentlig förvaltning</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17 400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-2 200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-11,2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17,6</a:t>
                      </a:r>
                    </a:p>
                  </a:txBody>
                  <a:tcPr marL="9525" marR="9525" marT="9525" marB="0" anchor="ctr"/>
                </a:tc>
                <a:extLst>
                  <a:ext uri="{0D108BD9-81ED-4DB2-BD59-A6C34878D82A}">
                    <a16:rowId xmlns:a16="http://schemas.microsoft.com/office/drawing/2014/main" val="4226078857"/>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Utbildning</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30 500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-2 500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-7,6</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13,0</a:t>
                      </a:r>
                    </a:p>
                  </a:txBody>
                  <a:tcPr marL="9525" marR="9525" marT="9525" marB="0" anchor="ctr"/>
                </a:tc>
                <a:extLst>
                  <a:ext uri="{0D108BD9-81ED-4DB2-BD59-A6C34878D82A}">
                    <a16:rowId xmlns:a16="http://schemas.microsoft.com/office/drawing/2014/main" val="2443966492"/>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Vård och omsorg</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34 500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3 500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11,3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1,5</a:t>
                      </a:r>
                    </a:p>
                  </a:txBody>
                  <a:tcPr marL="9525" marR="9525" marT="9525" marB="0" anchor="ctr"/>
                </a:tc>
                <a:extLst>
                  <a:ext uri="{0D108BD9-81ED-4DB2-BD59-A6C34878D82A}">
                    <a16:rowId xmlns:a16="http://schemas.microsoft.com/office/drawing/2014/main" val="3055248050"/>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Uppgift saknas</a:t>
                      </a:r>
                    </a:p>
                  </a:txBody>
                  <a:tcPr>
                    <a:lnL w="12700" cmpd="sng">
                      <a:noFill/>
                    </a:ln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tc>
                <a:extLst>
                  <a:ext uri="{0D108BD9-81ED-4DB2-BD59-A6C34878D82A}">
                    <a16:rowId xmlns:a16="http://schemas.microsoft.com/office/drawing/2014/main" val="2884210164"/>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Sysselsatta i Sverige</a:t>
                      </a:r>
                    </a:p>
                  </a:txBody>
                  <a:tcPr>
                    <a:lnL w="12700" cmpd="sng">
                      <a:noFill/>
                    </a:lnL>
                  </a:tcPr>
                </a:tc>
                <a:tc>
                  <a:txBody>
                    <a:bodyPr/>
                    <a:lstStyle/>
                    <a:p>
                      <a:pPr algn="ctr" fontAlgn="ctr"/>
                      <a:r>
                        <a:rPr lang="sv-SE" sz="800" b="0" i="0" u="none" strike="noStrike" dirty="0">
                          <a:solidFill>
                            <a:srgbClr val="000000"/>
                          </a:solidFill>
                          <a:effectLst/>
                          <a:latin typeface="Futura Std Book" panose="020B0502020204020303"/>
                        </a:rPr>
                        <a:t>215 300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4 000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1,7</a:t>
                      </a:r>
                    </a:p>
                  </a:txBody>
                  <a:tcPr marL="9525" marR="9525" marT="9525" marB="0" anchor="ctr"/>
                </a:tc>
                <a:extLst>
                  <a:ext uri="{0D108BD9-81ED-4DB2-BD59-A6C34878D82A}">
                    <a16:rowId xmlns:a16="http://schemas.microsoft.com/office/drawing/2014/main" val="2561171434"/>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Sysselsatta utomlands</a:t>
                      </a:r>
                    </a:p>
                  </a:txBody>
                  <a:tcPr>
                    <a:lnL w="12700" cmpd="sng">
                      <a:noFill/>
                    </a:ln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tc>
                <a:extLst>
                  <a:ext uri="{0D108BD9-81ED-4DB2-BD59-A6C34878D82A}">
                    <a16:rowId xmlns:a16="http://schemas.microsoft.com/office/drawing/2014/main" val="219391046"/>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1" dirty="0"/>
                        <a:t>Total</a:t>
                      </a:r>
                    </a:p>
                  </a:txBody>
                  <a:tcPr>
                    <a:lnL w="12700" cmpd="sng">
                      <a:noFill/>
                    </a:lnL>
                  </a:tcPr>
                </a:tc>
                <a:tc>
                  <a:txBody>
                    <a:bodyPr/>
                    <a:lstStyle/>
                    <a:p>
                      <a:pPr algn="ctr" fontAlgn="ctr"/>
                      <a:r>
                        <a:rPr lang="sv-SE" sz="800" b="1" i="0" u="none" strike="noStrike">
                          <a:solidFill>
                            <a:srgbClr val="000000"/>
                          </a:solidFill>
                          <a:effectLst/>
                          <a:latin typeface="Futura Std Book" panose="020B0502020204020303"/>
                        </a:rPr>
                        <a:t>216 000</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a:rPr>
                        <a:t>4 700</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a:rPr>
                        <a:t>2,2</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a:rPr>
                        <a:t>1,7</a:t>
                      </a:r>
                    </a:p>
                  </a:txBody>
                  <a:tcPr marL="9525" marR="9525" marT="9525" marB="0" anchor="ctr"/>
                </a:tc>
                <a:extLst>
                  <a:ext uri="{0D108BD9-81ED-4DB2-BD59-A6C34878D82A}">
                    <a16:rowId xmlns:a16="http://schemas.microsoft.com/office/drawing/2014/main" val="1325546280"/>
                  </a:ext>
                </a:extLst>
              </a:tr>
            </a:tbl>
          </a:graphicData>
        </a:graphic>
      </p:graphicFrame>
      <p:sp>
        <p:nvSpPr>
          <p:cNvPr id="4" name="textruta 3">
            <a:extLst>
              <a:ext uri="{FF2B5EF4-FFF2-40B4-BE49-F238E27FC236}">
                <a16:creationId xmlns:a16="http://schemas.microsoft.com/office/drawing/2014/main" id="{E2A516BB-0D10-45CD-BDB3-49F93ADE33A2}"/>
              </a:ext>
            </a:extLst>
          </p:cNvPr>
          <p:cNvSpPr txBox="1"/>
          <p:nvPr/>
        </p:nvSpPr>
        <p:spPr>
          <a:xfrm>
            <a:off x="1882774" y="5836208"/>
            <a:ext cx="3474028" cy="215444"/>
          </a:xfrm>
          <a:prstGeom prst="rect">
            <a:avLst/>
          </a:prstGeom>
          <a:noFill/>
        </p:spPr>
        <p:txBody>
          <a:bodyPr wrap="none" rtlCol="0">
            <a:spAutoFit/>
          </a:bodyPr>
          <a:lstStyle/>
          <a:p>
            <a:r>
              <a:rPr lang="sv-SE" sz="800" dirty="0"/>
              <a:t>Källa: Statistiska centralbyrån (Arbetskraftsundersökningarna, AKU)</a:t>
            </a:r>
          </a:p>
        </p:txBody>
      </p:sp>
    </p:spTree>
    <p:extLst>
      <p:ext uri="{BB962C8B-B14F-4D97-AF65-F5344CB8AC3E}">
        <p14:creationId xmlns:p14="http://schemas.microsoft.com/office/powerpoint/2010/main" val="3966327530"/>
      </p:ext>
    </p:extLst>
  </p:cSld>
  <p:clrMapOvr>
    <a:masterClrMapping/>
  </p:clrMapOvr>
</p:sld>
</file>

<file path=ppt/theme/theme1.xml><?xml version="1.0" encoding="utf-8"?>
<a:theme xmlns:a="http://schemas.openxmlformats.org/drawingml/2006/main" name="Stockholm Business Region">
  <a:themeElements>
    <a:clrScheme name="SBR">
      <a:dk1>
        <a:sysClr val="windowText" lastClr="000000"/>
      </a:dk1>
      <a:lt1>
        <a:sysClr val="window" lastClr="FFFFFF"/>
      </a:lt1>
      <a:dk2>
        <a:srgbClr val="000000"/>
      </a:dk2>
      <a:lt2>
        <a:srgbClr val="E6E6E6"/>
      </a:lt2>
      <a:accent1>
        <a:srgbClr val="052364"/>
      </a:accent1>
      <a:accent2>
        <a:srgbClr val="C40064"/>
      </a:accent2>
      <a:accent3>
        <a:srgbClr val="006EBF"/>
      </a:accent3>
      <a:accent4>
        <a:srgbClr val="00867F"/>
      </a:accent4>
      <a:accent5>
        <a:srgbClr val="DD4A2C"/>
      </a:accent5>
      <a:accent6>
        <a:srgbClr val="5D237D"/>
      </a:accent6>
      <a:hlink>
        <a:srgbClr val="5F5F5F"/>
      </a:hlink>
      <a:folHlink>
        <a:srgbClr val="919191"/>
      </a:folHlink>
    </a:clrScheme>
    <a:fontScheme name="SBR New">
      <a:majorFont>
        <a:latin typeface="Futura Std Book"/>
        <a:ea typeface=""/>
        <a:cs typeface=""/>
      </a:majorFont>
      <a:minorFont>
        <a:latin typeface="Futura Std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defPPr algn="l">
          <a:defRPr dirty="0"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Light Pink">
      <a:srgbClr val="FEDEED"/>
    </a:custClr>
    <a:custClr name="Light Blue">
      <a:srgbClr val="D6EDFC"/>
    </a:custClr>
    <a:custClr name="Light Green">
      <a:srgbClr val="D5F7F4"/>
    </a:custClr>
    <a:custClr name="Light Orange">
      <a:srgbClr val="FFD7D2"/>
    </a:custClr>
    <a:custClr name="Light Purple">
      <a:srgbClr val="F1E6FC"/>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Sthlm bus region mall med exempelsidor.potx" id="{231D5FF8-AE30-49FB-AAE4-EDC658702CD4}" vid="{15FC85DB-6A9F-45EE-93F8-5A4DFC58E511}"/>
    </a:ext>
  </a:extLst>
</a:theme>
</file>

<file path=ppt/theme/theme2.xml><?xml version="1.0" encoding="utf-8"?>
<a:theme xmlns:a="http://schemas.openxmlformats.org/drawingml/2006/main" name="Default">
  <a:themeElements>
    <a:clrScheme name="SBR">
      <a:dk1>
        <a:sysClr val="windowText" lastClr="000000"/>
      </a:dk1>
      <a:lt1>
        <a:sysClr val="window" lastClr="FFFFFF"/>
      </a:lt1>
      <a:dk2>
        <a:srgbClr val="000000"/>
      </a:dk2>
      <a:lt2>
        <a:srgbClr val="E6E6E6"/>
      </a:lt2>
      <a:accent1>
        <a:srgbClr val="052364"/>
      </a:accent1>
      <a:accent2>
        <a:srgbClr val="C40064"/>
      </a:accent2>
      <a:accent3>
        <a:srgbClr val="006EBF"/>
      </a:accent3>
      <a:accent4>
        <a:srgbClr val="00867F"/>
      </a:accent4>
      <a:accent5>
        <a:srgbClr val="DD4A2C"/>
      </a:accent5>
      <a:accent6>
        <a:srgbClr val="5D237D"/>
      </a:accent6>
      <a:hlink>
        <a:srgbClr val="5F5F5F"/>
      </a:hlink>
      <a:folHlink>
        <a:srgbClr val="919191"/>
      </a:folHlink>
    </a:clrScheme>
    <a:fontScheme name="SBR">
      <a:majorFont>
        <a:latin typeface="Futura Std Book"/>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ight Pink">
      <a:srgbClr val="FEDEED"/>
    </a:custClr>
    <a:custClr name="Light Blue">
      <a:srgbClr val="D6EDFC"/>
    </a:custClr>
    <a:custClr name="Light Green">
      <a:srgbClr val="D5F7F4"/>
    </a:custClr>
    <a:custClr name="Light Orange">
      <a:srgbClr val="FFD7D2"/>
    </a:custClr>
    <a:custClr name="Light Purple">
      <a:srgbClr val="F1E6FC"/>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Default" id="{C87DB9DA-02A5-4140-BC65-5F528FB97C53}" vid="{F1766795-0814-4FFD-B318-26DA62B63690}"/>
    </a:ext>
  </a:extLst>
</a:theme>
</file>

<file path=ppt/theme/theme3.xml><?xml version="1.0" encoding="utf-8"?>
<a:theme xmlns:a="http://schemas.openxmlformats.org/drawingml/2006/main" name="Default">
  <a:themeElements>
    <a:clrScheme name="SBR">
      <a:dk1>
        <a:sysClr val="windowText" lastClr="000000"/>
      </a:dk1>
      <a:lt1>
        <a:sysClr val="window" lastClr="FFFFFF"/>
      </a:lt1>
      <a:dk2>
        <a:srgbClr val="000000"/>
      </a:dk2>
      <a:lt2>
        <a:srgbClr val="E6E6E6"/>
      </a:lt2>
      <a:accent1>
        <a:srgbClr val="052364"/>
      </a:accent1>
      <a:accent2>
        <a:srgbClr val="C40064"/>
      </a:accent2>
      <a:accent3>
        <a:srgbClr val="006EBF"/>
      </a:accent3>
      <a:accent4>
        <a:srgbClr val="00867F"/>
      </a:accent4>
      <a:accent5>
        <a:srgbClr val="DD4A2C"/>
      </a:accent5>
      <a:accent6>
        <a:srgbClr val="5D237D"/>
      </a:accent6>
      <a:hlink>
        <a:srgbClr val="5F5F5F"/>
      </a:hlink>
      <a:folHlink>
        <a:srgbClr val="919191"/>
      </a:folHlink>
    </a:clrScheme>
    <a:fontScheme name="SBR">
      <a:majorFont>
        <a:latin typeface="Futura Std Book"/>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ight Pink">
      <a:srgbClr val="FEDEED"/>
    </a:custClr>
    <a:custClr name="Light Blue">
      <a:srgbClr val="D6EDFC"/>
    </a:custClr>
    <a:custClr name="Light Green">
      <a:srgbClr val="D5F7F4"/>
    </a:custClr>
    <a:custClr name="Light Orange">
      <a:srgbClr val="FFD7D2"/>
    </a:custClr>
    <a:custClr name="Light Purple">
      <a:srgbClr val="F1E6FC"/>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Default" id="{C87DB9DA-02A5-4140-BC65-5F528FB97C53}" vid="{F1766795-0814-4FFD-B318-26DA62B63690}"/>
    </a:ext>
  </a:extLst>
</a:theme>
</file>

<file path=docProps/app.xml><?xml version="1.0" encoding="utf-8"?>
<Properties xmlns="http://schemas.openxmlformats.org/officeDocument/2006/extended-properties" xmlns:vt="http://schemas.openxmlformats.org/officeDocument/2006/docPropsVTypes">
  <Template>PPT mall med exempelsidor_16_9</Template>
  <TotalTime>2723</TotalTime>
  <Words>3389</Words>
  <Application>Microsoft Office PowerPoint</Application>
  <PresentationFormat>Bredbild</PresentationFormat>
  <Paragraphs>1362</Paragraphs>
  <Slides>23</Slides>
  <Notes>1</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23</vt:i4>
      </vt:variant>
    </vt:vector>
  </HeadingPairs>
  <TitlesOfParts>
    <vt:vector size="31" baseType="lpstr">
      <vt:lpstr>Arial</vt:lpstr>
      <vt:lpstr>Calibri</vt:lpstr>
      <vt:lpstr>Futura Std Book</vt:lpstr>
      <vt:lpstr>Futura Std Book</vt:lpstr>
      <vt:lpstr>Garamond</vt:lpstr>
      <vt:lpstr>Minion Pro</vt:lpstr>
      <vt:lpstr>Times New Roman</vt:lpstr>
      <vt:lpstr>Stockholm Business Region</vt:lpstr>
      <vt:lpstr>PowerPoint-presentation</vt:lpstr>
      <vt:lpstr>Om rapporten</vt:lpstr>
      <vt:lpstr>Återhämtningen fortsätter under 1:a kvartalet</vt:lpstr>
      <vt:lpstr>Lönesumma</vt:lpstr>
      <vt:lpstr>Lönesumma efter sektor</vt:lpstr>
      <vt:lpstr>Nyföretagande</vt:lpstr>
      <vt:lpstr>Företagskonkurser</vt:lpstr>
      <vt:lpstr>Sysselsättning </vt:lpstr>
      <vt:lpstr>Sysselsättning efter bransch</vt:lpstr>
      <vt:lpstr>Sysselsättning efter yrke</vt:lpstr>
      <vt:lpstr>Lediga jobb</vt:lpstr>
      <vt:lpstr>Varslade personer</vt:lpstr>
      <vt:lpstr>Arbetslöshet</vt:lpstr>
      <vt:lpstr>Arbetslöshet efter kategori</vt:lpstr>
      <vt:lpstr>Befolkning </vt:lpstr>
      <vt:lpstr>Bostadsbyggande</vt:lpstr>
      <vt:lpstr>Kommersiella övernattningar</vt:lpstr>
      <vt:lpstr>PowerPoint-presentation</vt:lpstr>
      <vt:lpstr>PowerPoint-presentation</vt:lpstr>
      <vt:lpstr>PowerPoint-presentation</vt:lpstr>
      <vt:lpstr>PowerPoint-presentation</vt:lpstr>
      <vt:lpstr>PowerPoint-presentation</vt:lpstr>
      <vt:lpstr>Stockholm Business Region</vt:lpstr>
    </vt:vector>
  </TitlesOfParts>
  <Company>Stockholms Stad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Stefan Frid</dc:creator>
  <cp:keywords>class='Open'</cp:keywords>
  <cp:lastModifiedBy>Viktor Gustafsson</cp:lastModifiedBy>
  <cp:revision>596</cp:revision>
  <cp:lastPrinted>2022-06-28T08:26:56Z</cp:lastPrinted>
  <dcterms:created xsi:type="dcterms:W3CDTF">2019-04-29T08:02:07Z</dcterms:created>
  <dcterms:modified xsi:type="dcterms:W3CDTF">2022-06-29T12:03:59Z</dcterms:modified>
</cp:coreProperties>
</file>