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369" r:id="rId2"/>
    <p:sldId id="308" r:id="rId3"/>
    <p:sldId id="347" r:id="rId4"/>
    <p:sldId id="370" r:id="rId5"/>
    <p:sldId id="371" r:id="rId6"/>
    <p:sldId id="350" r:id="rId7"/>
    <p:sldId id="351" r:id="rId8"/>
    <p:sldId id="372" r:id="rId9"/>
    <p:sldId id="373" r:id="rId10"/>
    <p:sldId id="354" r:id="rId11"/>
    <p:sldId id="368" r:id="rId12"/>
    <p:sldId id="374" r:id="rId13"/>
    <p:sldId id="375" r:id="rId14"/>
    <p:sldId id="358" r:id="rId15"/>
    <p:sldId id="359" r:id="rId16"/>
    <p:sldId id="376" r:id="rId17"/>
    <p:sldId id="377" r:id="rId18"/>
    <p:sldId id="378" r:id="rId19"/>
    <p:sldId id="316" r:id="rId20"/>
    <p:sldId id="363" r:id="rId21"/>
    <p:sldId id="364" r:id="rId22"/>
    <p:sldId id="365" r:id="rId23"/>
    <p:sldId id="366" r:id="rId24"/>
    <p:sldId id="367"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pport" id="{E2D09124-2141-4BB3-A39B-6EEF30579164}">
          <p14:sldIdLst>
            <p14:sldId id="369"/>
            <p14:sldId id="308"/>
            <p14:sldId id="347"/>
            <p14:sldId id="370"/>
            <p14:sldId id="371"/>
            <p14:sldId id="350"/>
            <p14:sldId id="351"/>
            <p14:sldId id="372"/>
            <p14:sldId id="373"/>
            <p14:sldId id="354"/>
            <p14:sldId id="368"/>
            <p14:sldId id="374"/>
            <p14:sldId id="375"/>
            <p14:sldId id="358"/>
            <p14:sldId id="359"/>
            <p14:sldId id="376"/>
            <p14:sldId id="377"/>
            <p14:sldId id="378"/>
            <p14:sldId id="316"/>
            <p14:sldId id="363"/>
            <p14:sldId id="364"/>
            <p14:sldId id="365"/>
            <p14:sldId id="366"/>
            <p14:sldId id="3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smus Ragnarsson" initials="RR" lastIdx="1" clrIdx="0">
    <p:extLst>
      <p:ext uri="{19B8F6BF-5375-455C-9EA6-DF929625EA0E}">
        <p15:presenceInfo xmlns:p15="http://schemas.microsoft.com/office/powerpoint/2012/main" userId="S::rasmus.ragnarsson@indikator.org::130af0ea-7f48-4e1e-b25e-5e975adb7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064"/>
    <a:srgbClr val="00867F"/>
    <a:srgbClr val="FFFFFF"/>
    <a:srgbClr val="05236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5" autoAdjust="0"/>
    <p:restoredTop sz="96357" autoAdjust="0"/>
  </p:normalViewPr>
  <p:slideViewPr>
    <p:cSldViewPr snapToGrid="0">
      <p:cViewPr varScale="1">
        <p:scale>
          <a:sx n="57" d="100"/>
          <a:sy n="57" d="100"/>
        </p:scale>
        <p:origin x="40" y="36"/>
      </p:cViewPr>
      <p:guideLst/>
    </p:cSldViewPr>
  </p:slideViewPr>
  <p:notesTextViewPr>
    <p:cViewPr>
      <p:scale>
        <a:sx n="3" d="2"/>
        <a:sy n="3" d="2"/>
      </p:scale>
      <p:origin x="0" y="0"/>
    </p:cViewPr>
  </p:notesTextViewPr>
  <p:sorterViewPr>
    <p:cViewPr>
      <p:scale>
        <a:sx n="78" d="100"/>
        <a:sy n="78" d="100"/>
      </p:scale>
      <p:origin x="0" y="0"/>
    </p:cViewPr>
  </p:sorterViewPr>
  <p:notesViewPr>
    <p:cSldViewPr snapToGrid="0" showGuides="1">
      <p:cViewPr varScale="1">
        <p:scale>
          <a:sx n="92" d="100"/>
          <a:sy n="92" d="100"/>
        </p:scale>
        <p:origin x="279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1\gemensam\2%20Projekt\SBA%20-%20Q42019%20fram&#229;t\4.4%20-%20Rapportexcellmallar\Totalmallar\Rapport_underlag_Stockholmskonjunkturen%20NY_klar.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'sid4 graf'!$C$14</c:f>
              <c:strCache>
                <c:ptCount val="1"/>
                <c:pt idx="0">
                  <c:v>Total</c:v>
                </c:pt>
              </c:strCache>
            </c:strRef>
          </c:tx>
          <c:spPr>
            <a:ln w="28575" cap="rnd">
              <a:solidFill>
                <a:schemeClr val="accent1"/>
              </a:solidFill>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graf'!$D$14:$AR$14</c:f>
              <c:numCache>
                <c:formatCode>General</c:formatCode>
                <c:ptCount val="41"/>
                <c:pt idx="0">
                  <c:v>100</c:v>
                </c:pt>
                <c:pt idx="1">
                  <c:v>104.22420329156161</c:v>
                </c:pt>
                <c:pt idx="2">
                  <c:v>101.40976459059692</c:v>
                </c:pt>
                <c:pt idx="3">
                  <c:v>102.73869547202138</c:v>
                </c:pt>
                <c:pt idx="4">
                  <c:v>102.90591064378943</c:v>
                </c:pt>
                <c:pt idx="5">
                  <c:v>106.7849224482401</c:v>
                </c:pt>
                <c:pt idx="6">
                  <c:v>104.44209230153712</c:v>
                </c:pt>
                <c:pt idx="7">
                  <c:v>106.19817139432723</c:v>
                </c:pt>
                <c:pt idx="8">
                  <c:v>106.99482464802931</c:v>
                </c:pt>
                <c:pt idx="9">
                  <c:v>112.09865316547753</c:v>
                </c:pt>
                <c:pt idx="10">
                  <c:v>109.50721692438469</c:v>
                </c:pt>
                <c:pt idx="11">
                  <c:v>110.29612701768554</c:v>
                </c:pt>
                <c:pt idx="12">
                  <c:v>112.65423895994709</c:v>
                </c:pt>
                <c:pt idx="13">
                  <c:v>118.19105855133556</c:v>
                </c:pt>
                <c:pt idx="14">
                  <c:v>115.31651310097199</c:v>
                </c:pt>
                <c:pt idx="15">
                  <c:v>116.89312332727022</c:v>
                </c:pt>
                <c:pt idx="16">
                  <c:v>119.71521113439807</c:v>
                </c:pt>
                <c:pt idx="17">
                  <c:v>123.29651848240167</c:v>
                </c:pt>
                <c:pt idx="18">
                  <c:v>121.68717636065035</c:v>
                </c:pt>
                <c:pt idx="19">
                  <c:v>123.8422560744676</c:v>
                </c:pt>
                <c:pt idx="20">
                  <c:v>126.07757685799456</c:v>
                </c:pt>
                <c:pt idx="21">
                  <c:v>131.47396358168882</c:v>
                </c:pt>
                <c:pt idx="22">
                  <c:v>128.15951480193979</c:v>
                </c:pt>
                <c:pt idx="23">
                  <c:v>130.36954705215689</c:v>
                </c:pt>
                <c:pt idx="24">
                  <c:v>131.90369832860176</c:v>
                </c:pt>
                <c:pt idx="25">
                  <c:v>139.42068796656409</c:v>
                </c:pt>
                <c:pt idx="26">
                  <c:v>136.06138756555617</c:v>
                </c:pt>
                <c:pt idx="27">
                  <c:v>137.06666506221148</c:v>
                </c:pt>
                <c:pt idx="28">
                  <c:v>139.63407502054022</c:v>
                </c:pt>
                <c:pt idx="29">
                  <c:v>144.90313419531131</c:v>
                </c:pt>
                <c:pt idx="30">
                  <c:v>142.79016571254871</c:v>
                </c:pt>
                <c:pt idx="31">
                  <c:v>144.0215001216682</c:v>
                </c:pt>
                <c:pt idx="32">
                  <c:v>146.67967212378596</c:v>
                </c:pt>
                <c:pt idx="33">
                  <c:v>146.60005144915863</c:v>
                </c:pt>
                <c:pt idx="34">
                  <c:v>142.63649452641698</c:v>
                </c:pt>
                <c:pt idx="35">
                  <c:v>144.82096834359811</c:v>
                </c:pt>
                <c:pt idx="36">
                  <c:v>150.43589090532112</c:v>
                </c:pt>
                <c:pt idx="37">
                  <c:v>157.2462438810137</c:v>
                </c:pt>
                <c:pt idx="38">
                  <c:v>154.02953151727897</c:v>
                </c:pt>
                <c:pt idx="39">
                  <c:v>156.54399029723331</c:v>
                </c:pt>
                <c:pt idx="40">
                  <c:v>160.82567404323561</c:v>
                </c:pt>
              </c:numCache>
            </c:numRef>
          </c:val>
          <c:smooth val="0"/>
          <c:extLst>
            <c:ext xmlns:c16="http://schemas.microsoft.com/office/drawing/2014/chart" uri="{C3380CC4-5D6E-409C-BE32-E72D297353CC}">
              <c16:uniqueId val="{00000000-BEED-4D7C-8209-E97C6D2823E2}"/>
            </c:ext>
          </c:extLst>
        </c:ser>
        <c:ser>
          <c:idx val="1"/>
          <c:order val="1"/>
          <c:tx>
            <c:strRef>
              <c:f>'sid4 graf'!$B$15</c:f>
              <c:strCache>
                <c:ptCount val="1"/>
                <c:pt idx="0">
                  <c:v>Per invånare</c:v>
                </c:pt>
              </c:strCache>
            </c:strRef>
          </c:tx>
          <c:spPr>
            <a:ln w="28575" cap="rnd">
              <a:solidFill>
                <a:schemeClr val="accent2"/>
              </a:solidFill>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graf'!$D$15:$AR$15</c:f>
              <c:numCache>
                <c:formatCode>General</c:formatCode>
                <c:ptCount val="41"/>
                <c:pt idx="0">
                  <c:v>100</c:v>
                </c:pt>
                <c:pt idx="1">
                  <c:v>103.75066849492144</c:v>
                </c:pt>
                <c:pt idx="2">
                  <c:v>100.44621491109584</c:v>
                </c:pt>
                <c:pt idx="3">
                  <c:v>101.41584793285493</c:v>
                </c:pt>
                <c:pt idx="4">
                  <c:v>101.15957946780462</c:v>
                </c:pt>
                <c:pt idx="5">
                  <c:v>104.53243709192081</c:v>
                </c:pt>
                <c:pt idx="6">
                  <c:v>101.73562736569019</c:v>
                </c:pt>
                <c:pt idx="7">
                  <c:v>103.08431293742144</c:v>
                </c:pt>
                <c:pt idx="8">
                  <c:v>103.45503494777965</c:v>
                </c:pt>
                <c:pt idx="9">
                  <c:v>107.90011454572272</c:v>
                </c:pt>
                <c:pt idx="10">
                  <c:v>104.87136131027022</c:v>
                </c:pt>
                <c:pt idx="11">
                  <c:v>105.35723757702115</c:v>
                </c:pt>
                <c:pt idx="12">
                  <c:v>107.26517809847839</c:v>
                </c:pt>
                <c:pt idx="13">
                  <c:v>112.10890133962462</c:v>
                </c:pt>
                <c:pt idx="14">
                  <c:v>108.85960423664064</c:v>
                </c:pt>
                <c:pt idx="15">
                  <c:v>109.98778039967921</c:v>
                </c:pt>
                <c:pt idx="16">
                  <c:v>112.25188621147201</c:v>
                </c:pt>
                <c:pt idx="17">
                  <c:v>115.13375396134707</c:v>
                </c:pt>
                <c:pt idx="18">
                  <c:v>113.01188632457712</c:v>
                </c:pt>
                <c:pt idx="19">
                  <c:v>114.59439320988321</c:v>
                </c:pt>
                <c:pt idx="20">
                  <c:v>116.21229605603062</c:v>
                </c:pt>
                <c:pt idx="21">
                  <c:v>120.6517764555265</c:v>
                </c:pt>
                <c:pt idx="22">
                  <c:v>117.01468577654136</c:v>
                </c:pt>
                <c:pt idx="23">
                  <c:v>118.59160286520488</c:v>
                </c:pt>
                <c:pt idx="24">
                  <c:v>119.60013645679869</c:v>
                </c:pt>
                <c:pt idx="25">
                  <c:v>125.86962317742052</c:v>
                </c:pt>
                <c:pt idx="26">
                  <c:v>122.27212181583558</c:v>
                </c:pt>
                <c:pt idx="27">
                  <c:v>122.76985954294885</c:v>
                </c:pt>
                <c:pt idx="28">
                  <c:v>124.6215730089157</c:v>
                </c:pt>
                <c:pt idx="29">
                  <c:v>128.8140950181828</c:v>
                </c:pt>
                <c:pt idx="30">
                  <c:v>126.40535942430256</c:v>
                </c:pt>
                <c:pt idx="31">
                  <c:v>127.21075893667775</c:v>
                </c:pt>
                <c:pt idx="32">
                  <c:v>129.2222684492902</c:v>
                </c:pt>
                <c:pt idx="33">
                  <c:v>129.02360220017454</c:v>
                </c:pt>
                <c:pt idx="34">
                  <c:v>125.31043636178283</c:v>
                </c:pt>
                <c:pt idx="35">
                  <c:v>127.11961869933283</c:v>
                </c:pt>
                <c:pt idx="36">
                  <c:v>131.84489859732435</c:v>
                </c:pt>
                <c:pt idx="37">
                  <c:v>137.41611778329724</c:v>
                </c:pt>
                <c:pt idx="38">
                  <c:v>134.28363323372659</c:v>
                </c:pt>
                <c:pt idx="39">
                  <c:v>136.09267887433671</c:v>
                </c:pt>
                <c:pt idx="40">
                  <c:v>139.45779311285528</c:v>
                </c:pt>
              </c:numCache>
            </c:numRef>
          </c:val>
          <c:smooth val="0"/>
          <c:extLst>
            <c:ext xmlns:c16="http://schemas.microsoft.com/office/drawing/2014/chart" uri="{C3380CC4-5D6E-409C-BE32-E72D297353CC}">
              <c16:uniqueId val="{00000001-BEED-4D7C-8209-E97C6D2823E2}"/>
            </c:ext>
          </c:extLst>
        </c:ser>
        <c:ser>
          <c:idx val="2"/>
          <c:order val="2"/>
          <c:tx>
            <c:strRef>
              <c:f>'sid4 graf'!$B$16</c:f>
              <c:strCache>
                <c:ptCount val="1"/>
                <c:pt idx="0">
                  <c:v>Per sysselsatt</c:v>
                </c:pt>
              </c:strCache>
            </c:strRef>
          </c:tx>
          <c:spPr>
            <a:ln w="28575" cap="rnd">
              <a:solidFill>
                <a:schemeClr val="accent3"/>
              </a:solidFill>
              <a:prstDash val="sysDash"/>
              <a:round/>
            </a:ln>
            <a:effectLst/>
          </c:spPr>
          <c:marker>
            <c:symbol val="none"/>
          </c:marker>
          <c:cat>
            <c:strRef>
              <c:f>'sid4 graf'!$D$13:$AR$13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'sid4 graf'!$D$16:$AR$16</c:f>
              <c:numCache>
                <c:formatCode>General</c:formatCode>
                <c:ptCount val="41"/>
                <c:pt idx="0">
                  <c:v>100</c:v>
                </c:pt>
                <c:pt idx="1">
                  <c:v>103.02622394338275</c:v>
                </c:pt>
                <c:pt idx="2">
                  <c:v>99.425264709021491</c:v>
                </c:pt>
                <c:pt idx="3">
                  <c:v>100.8368109224854</c:v>
                </c:pt>
                <c:pt idx="4">
                  <c:v>100.80164628264289</c:v>
                </c:pt>
                <c:pt idx="5">
                  <c:v>102.7038502095525</c:v>
                </c:pt>
                <c:pt idx="6">
                  <c:v>100.1858889967845</c:v>
                </c:pt>
                <c:pt idx="7">
                  <c:v>101.34525364515876</c:v>
                </c:pt>
                <c:pt idx="8">
                  <c:v>103.53481658596402</c:v>
                </c:pt>
                <c:pt idx="9">
                  <c:v>106.3442621274512</c:v>
                </c:pt>
                <c:pt idx="10">
                  <c:v>103.03564983185127</c:v>
                </c:pt>
                <c:pt idx="11">
                  <c:v>103.32398141239912</c:v>
                </c:pt>
                <c:pt idx="12">
                  <c:v>106.39999982017832</c:v>
                </c:pt>
                <c:pt idx="13">
                  <c:v>110.22822487385253</c:v>
                </c:pt>
                <c:pt idx="14">
                  <c:v>106.48350998383633</c:v>
                </c:pt>
                <c:pt idx="15">
                  <c:v>107.46689334852233</c:v>
                </c:pt>
                <c:pt idx="16">
                  <c:v>111.42134946824845</c:v>
                </c:pt>
                <c:pt idx="17">
                  <c:v>112.0896100270344</c:v>
                </c:pt>
                <c:pt idx="18">
                  <c:v>110.14065966777351</c:v>
                </c:pt>
                <c:pt idx="19">
                  <c:v>111.80402718179329</c:v>
                </c:pt>
                <c:pt idx="20">
                  <c:v>113.91622224048781</c:v>
                </c:pt>
                <c:pt idx="21">
                  <c:v>116.55508362331211</c:v>
                </c:pt>
                <c:pt idx="22">
                  <c:v>113.18494547317754</c:v>
                </c:pt>
                <c:pt idx="23">
                  <c:v>115.36997187681555</c:v>
                </c:pt>
                <c:pt idx="24">
                  <c:v>116.49164657111577</c:v>
                </c:pt>
                <c:pt idx="25">
                  <c:v>120.80545449986617</c:v>
                </c:pt>
                <c:pt idx="26">
                  <c:v>118.16654540322874</c:v>
                </c:pt>
                <c:pt idx="27">
                  <c:v>119.08695535832264</c:v>
                </c:pt>
                <c:pt idx="28">
                  <c:v>120.61715971008704</c:v>
                </c:pt>
                <c:pt idx="29">
                  <c:v>123.75915167979279</c:v>
                </c:pt>
                <c:pt idx="30">
                  <c:v>122.15510220979532</c:v>
                </c:pt>
                <c:pt idx="31">
                  <c:v>123.37277053559687</c:v>
                </c:pt>
                <c:pt idx="32">
                  <c:v>124.35266466940855</c:v>
                </c:pt>
                <c:pt idx="33">
                  <c:v>126.20523070290143</c:v>
                </c:pt>
                <c:pt idx="34">
                  <c:v>122.13843929576844</c:v>
                </c:pt>
                <c:pt idx="35">
                  <c:v>124.83108012380859</c:v>
                </c:pt>
                <c:pt idx="36">
                  <c:v>131.42383622363758</c:v>
                </c:pt>
                <c:pt idx="37">
                  <c:v>134.94487904992783</c:v>
                </c:pt>
                <c:pt idx="38">
                  <c:v>129.14028887938289</c:v>
                </c:pt>
                <c:pt idx="39">
                  <c:v>131.45025463414947</c:v>
                </c:pt>
                <c:pt idx="40">
                  <c:v>135.28481299293128</c:v>
                </c:pt>
              </c:numCache>
            </c:numRef>
          </c:val>
          <c:smooth val="0"/>
          <c:extLst>
            <c:ext xmlns:c16="http://schemas.microsoft.com/office/drawing/2014/chart" uri="{C3380CC4-5D6E-409C-BE32-E72D297353CC}">
              <c16:uniqueId val="{00000002-BEED-4D7C-8209-E97C6D2823E2}"/>
            </c:ext>
          </c:extLst>
        </c:ser>
        <c:dLbls>
          <c:showLegendKey val="0"/>
          <c:showVal val="0"/>
          <c:showCatName val="0"/>
          <c:showSerName val="0"/>
          <c:showPercent val="0"/>
          <c:showBubbleSize val="0"/>
        </c:dLbls>
        <c:smooth val="0"/>
        <c:axId val="977133984"/>
        <c:axId val="977136280"/>
      </c:lineChart>
      <c:catAx>
        <c:axId val="97713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7136280"/>
        <c:crosses val="autoZero"/>
        <c:auto val="1"/>
        <c:lblAlgn val="ctr"/>
        <c:lblOffset val="100"/>
        <c:noMultiLvlLbl val="0"/>
      </c:catAx>
      <c:valAx>
        <c:axId val="97713628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97713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's17 Graf'!$A$3</c:f>
              <c:strCache>
                <c:ptCount val="1"/>
                <c:pt idx="0">
                  <c:v>Stockholms län</c:v>
                </c:pt>
              </c:strCache>
            </c:strRef>
          </c:tx>
          <c:spPr>
            <a:ln w="28575" cap="rnd">
              <a:solidFill>
                <a:schemeClr val="accent1"/>
              </a:solidFill>
              <a:prstDash val="solid"/>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Graf'!$B$12:$AP$12</c:f>
              <c:numCache>
                <c:formatCode>General</c:formatCode>
                <c:ptCount val="41"/>
                <c:pt idx="0">
                  <c:v>100</c:v>
                </c:pt>
                <c:pt idx="1">
                  <c:v>159.79827089337175</c:v>
                </c:pt>
                <c:pt idx="2">
                  <c:v>102.08933717579251</c:v>
                </c:pt>
                <c:pt idx="3">
                  <c:v>105.54755043227665</c:v>
                </c:pt>
                <c:pt idx="4">
                  <c:v>211.74351585014409</c:v>
                </c:pt>
                <c:pt idx="5">
                  <c:v>219.45244956772333</c:v>
                </c:pt>
                <c:pt idx="6">
                  <c:v>175.21613832853026</c:v>
                </c:pt>
                <c:pt idx="7">
                  <c:v>269.38040345821327</c:v>
                </c:pt>
                <c:pt idx="8">
                  <c:v>214.55331412103746</c:v>
                </c:pt>
                <c:pt idx="9">
                  <c:v>239.04899135446686</c:v>
                </c:pt>
                <c:pt idx="10">
                  <c:v>195.74927953890489</c:v>
                </c:pt>
                <c:pt idx="11">
                  <c:v>322.1902017291066</c:v>
                </c:pt>
                <c:pt idx="12">
                  <c:v>201.44092219020172</c:v>
                </c:pt>
                <c:pt idx="13">
                  <c:v>306.84438040345822</c:v>
                </c:pt>
                <c:pt idx="14">
                  <c:v>278.17002881844383</c:v>
                </c:pt>
                <c:pt idx="15">
                  <c:v>228.81844380403459</c:v>
                </c:pt>
                <c:pt idx="16">
                  <c:v>379.39481268011525</c:v>
                </c:pt>
                <c:pt idx="17">
                  <c:v>336.38328530259366</c:v>
                </c:pt>
                <c:pt idx="18">
                  <c:v>317.65129682997116</c:v>
                </c:pt>
                <c:pt idx="19">
                  <c:v>343.80403458213254</c:v>
                </c:pt>
                <c:pt idx="20">
                  <c:v>338.90489913544667</c:v>
                </c:pt>
                <c:pt idx="21">
                  <c:v>363.25648414985591</c:v>
                </c:pt>
                <c:pt idx="22">
                  <c:v>302.95389048991353</c:v>
                </c:pt>
                <c:pt idx="23">
                  <c:v>370.38904899135446</c:v>
                </c:pt>
                <c:pt idx="24">
                  <c:v>207.13256484149855</c:v>
                </c:pt>
                <c:pt idx="25">
                  <c:v>215.85014409221901</c:v>
                </c:pt>
                <c:pt idx="26">
                  <c:v>207.85302593659944</c:v>
                </c:pt>
                <c:pt idx="27">
                  <c:v>303.45821325648416</c:v>
                </c:pt>
                <c:pt idx="28">
                  <c:v>183.14121037463977</c:v>
                </c:pt>
                <c:pt idx="29">
                  <c:v>256.55619596541788</c:v>
                </c:pt>
                <c:pt idx="30">
                  <c:v>163.7608069164265</c:v>
                </c:pt>
                <c:pt idx="31">
                  <c:v>336.5994236311239</c:v>
                </c:pt>
                <c:pt idx="32">
                  <c:v>248.19884726224785</c:v>
                </c:pt>
                <c:pt idx="33">
                  <c:v>181.84438040345822</c:v>
                </c:pt>
                <c:pt idx="34">
                  <c:v>165.63400576368875</c:v>
                </c:pt>
                <c:pt idx="35">
                  <c:v>212.75216138328531</c:v>
                </c:pt>
                <c:pt idx="36">
                  <c:v>279.46685878962535</c:v>
                </c:pt>
                <c:pt idx="37">
                  <c:v>256.34005763688759</c:v>
                </c:pt>
                <c:pt idx="38">
                  <c:v>253.09798270893373</c:v>
                </c:pt>
                <c:pt idx="39">
                  <c:v>277.44956772334297</c:v>
                </c:pt>
                <c:pt idx="40">
                  <c:v>211.45533141210376</c:v>
                </c:pt>
              </c:numCache>
            </c:numRef>
          </c:val>
          <c:smooth val="0"/>
          <c:extLst>
            <c:ext xmlns:c16="http://schemas.microsoft.com/office/drawing/2014/chart" uri="{C3380CC4-5D6E-409C-BE32-E72D297353CC}">
              <c16:uniqueId val="{00000000-1DBF-4F49-8489-417999C66D41}"/>
            </c:ext>
          </c:extLst>
        </c:ser>
        <c:ser>
          <c:idx val="1"/>
          <c:order val="1"/>
          <c:tx>
            <c:strRef>
              <c:f>'s17 Graf'!$A$4</c:f>
              <c:strCache>
                <c:ptCount val="1"/>
                <c:pt idx="0">
                  <c:v>Stockholms stad</c:v>
                </c:pt>
              </c:strCache>
            </c:strRef>
          </c:tx>
          <c:spPr>
            <a:ln w="28575" cap="rnd">
              <a:solidFill>
                <a:schemeClr val="accent2"/>
              </a:solidFill>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Graf'!$B$13:$AP$13</c:f>
              <c:numCache>
                <c:formatCode>General</c:formatCode>
                <c:ptCount val="41"/>
                <c:pt idx="0">
                  <c:v>100</c:v>
                </c:pt>
                <c:pt idx="1">
                  <c:v>232.3590814196242</c:v>
                </c:pt>
                <c:pt idx="2">
                  <c:v>169.72860125260959</c:v>
                </c:pt>
                <c:pt idx="3">
                  <c:v>112.10855949895615</c:v>
                </c:pt>
                <c:pt idx="4">
                  <c:v>328.60125260960336</c:v>
                </c:pt>
                <c:pt idx="5">
                  <c:v>284.96868475991647</c:v>
                </c:pt>
                <c:pt idx="6">
                  <c:v>295.82463465553235</c:v>
                </c:pt>
                <c:pt idx="7">
                  <c:v>251.35699373695198</c:v>
                </c:pt>
                <c:pt idx="8">
                  <c:v>220.25052192066806</c:v>
                </c:pt>
                <c:pt idx="9">
                  <c:v>177.45302713987473</c:v>
                </c:pt>
                <c:pt idx="10">
                  <c:v>169.72860125260959</c:v>
                </c:pt>
                <c:pt idx="11">
                  <c:v>285.17745302713985</c:v>
                </c:pt>
                <c:pt idx="12">
                  <c:v>110.02087682672234</c:v>
                </c:pt>
                <c:pt idx="13">
                  <c:v>254.69728601252609</c:v>
                </c:pt>
                <c:pt idx="14">
                  <c:v>290.18789144050106</c:v>
                </c:pt>
                <c:pt idx="15">
                  <c:v>276.8267223382046</c:v>
                </c:pt>
                <c:pt idx="16">
                  <c:v>387.89144050104386</c:v>
                </c:pt>
                <c:pt idx="17">
                  <c:v>394.57202505219209</c:v>
                </c:pt>
                <c:pt idx="18">
                  <c:v>243.84133611691024</c:v>
                </c:pt>
                <c:pt idx="19">
                  <c:v>351.35699373695201</c:v>
                </c:pt>
                <c:pt idx="20">
                  <c:v>231.31524008350732</c:v>
                </c:pt>
                <c:pt idx="21">
                  <c:v>394.57202505219209</c:v>
                </c:pt>
                <c:pt idx="22">
                  <c:v>391.02296450939457</c:v>
                </c:pt>
                <c:pt idx="23">
                  <c:v>465.55323590814197</c:v>
                </c:pt>
                <c:pt idx="24">
                  <c:v>136.53444676409185</c:v>
                </c:pt>
                <c:pt idx="25">
                  <c:v>262.21294363256783</c:v>
                </c:pt>
                <c:pt idx="26">
                  <c:v>150.93945720250522</c:v>
                </c:pt>
                <c:pt idx="27">
                  <c:v>365.13569937369522</c:v>
                </c:pt>
                <c:pt idx="28">
                  <c:v>187.89144050104383</c:v>
                </c:pt>
                <c:pt idx="29">
                  <c:v>231.73277661795407</c:v>
                </c:pt>
                <c:pt idx="30">
                  <c:v>115.86638830897704</c:v>
                </c:pt>
                <c:pt idx="31">
                  <c:v>336.32567849686848</c:v>
                </c:pt>
                <c:pt idx="32">
                  <c:v>149.26931106471815</c:v>
                </c:pt>
                <c:pt idx="33">
                  <c:v>191.02296450939457</c:v>
                </c:pt>
                <c:pt idx="34">
                  <c:v>149.47807933194156</c:v>
                </c:pt>
                <c:pt idx="35">
                  <c:v>316.28392484342379</c:v>
                </c:pt>
                <c:pt idx="36">
                  <c:v>268.68475991649268</c:v>
                </c:pt>
                <c:pt idx="37">
                  <c:v>186.22129436325679</c:v>
                </c:pt>
                <c:pt idx="38">
                  <c:v>300.62630480167013</c:v>
                </c:pt>
                <c:pt idx="39">
                  <c:v>41.753653444676409</c:v>
                </c:pt>
                <c:pt idx="40">
                  <c:v>59.081419624217119</c:v>
                </c:pt>
              </c:numCache>
            </c:numRef>
          </c:val>
          <c:smooth val="0"/>
          <c:extLst>
            <c:ext xmlns:c16="http://schemas.microsoft.com/office/drawing/2014/chart" uri="{C3380CC4-5D6E-409C-BE32-E72D297353CC}">
              <c16:uniqueId val="{00000001-1DBF-4F49-8489-417999C66D41}"/>
            </c:ext>
          </c:extLst>
        </c:ser>
        <c:ser>
          <c:idx val="2"/>
          <c:order val="2"/>
          <c:tx>
            <c:strRef>
              <c:f>'s17 Graf'!$A$5</c:f>
              <c:strCache>
                <c:ptCount val="1"/>
                <c:pt idx="0">
                  <c:v>Sverige exkl Stockholms län</c:v>
                </c:pt>
              </c:strCache>
            </c:strRef>
          </c:tx>
          <c:spPr>
            <a:ln w="28575" cap="rnd">
              <a:solidFill>
                <a:schemeClr val="accent3"/>
              </a:solidFill>
              <a:prstDash val="sysDash"/>
              <a:round/>
            </a:ln>
            <a:effectLst/>
          </c:spPr>
          <c:marker>
            <c:symbol val="none"/>
          </c:marker>
          <c:cat>
            <c:strRef>
              <c:f>'s17 Graf'!$B$11:$AP$11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's17 Graf'!$B$14:$AP$14</c:f>
              <c:numCache>
                <c:formatCode>General</c:formatCode>
                <c:ptCount val="41"/>
                <c:pt idx="0">
                  <c:v>100</c:v>
                </c:pt>
                <c:pt idx="1">
                  <c:v>95.234691446271142</c:v>
                </c:pt>
                <c:pt idx="2">
                  <c:v>71.146056707171795</c:v>
                </c:pt>
                <c:pt idx="3">
                  <c:v>86.990707648320225</c:v>
                </c:pt>
                <c:pt idx="4">
                  <c:v>105.14653323802716</c:v>
                </c:pt>
                <c:pt idx="5">
                  <c:v>113.81939480581367</c:v>
                </c:pt>
                <c:pt idx="6">
                  <c:v>97.236121038837268</c:v>
                </c:pt>
                <c:pt idx="7">
                  <c:v>120.89587800810102</c:v>
                </c:pt>
                <c:pt idx="8">
                  <c:v>137.02644746247319</c:v>
                </c:pt>
                <c:pt idx="9">
                  <c:v>140.79104121991898</c:v>
                </c:pt>
                <c:pt idx="10">
                  <c:v>120.18108172504169</c:v>
                </c:pt>
                <c:pt idx="11">
                  <c:v>157.66023350011912</c:v>
                </c:pt>
                <c:pt idx="12">
                  <c:v>202.93066476054324</c:v>
                </c:pt>
                <c:pt idx="13">
                  <c:v>213.50964974982131</c:v>
                </c:pt>
                <c:pt idx="14">
                  <c:v>188.51560638551345</c:v>
                </c:pt>
                <c:pt idx="15">
                  <c:v>205.14653323802716</c:v>
                </c:pt>
                <c:pt idx="16">
                  <c:v>229.11603526328329</c:v>
                </c:pt>
                <c:pt idx="17">
                  <c:v>283.72647128901599</c:v>
                </c:pt>
                <c:pt idx="18">
                  <c:v>244.29354300690969</c:v>
                </c:pt>
                <c:pt idx="19">
                  <c:v>244.69859423397665</c:v>
                </c:pt>
                <c:pt idx="20">
                  <c:v>292.30402668572788</c:v>
                </c:pt>
                <c:pt idx="21">
                  <c:v>301.88229687872291</c:v>
                </c:pt>
                <c:pt idx="22">
                  <c:v>202.71622587562544</c:v>
                </c:pt>
                <c:pt idx="23">
                  <c:v>267.81034071956157</c:v>
                </c:pt>
                <c:pt idx="24">
                  <c:v>260.04288777698355</c:v>
                </c:pt>
                <c:pt idx="25">
                  <c:v>271.00309745055995</c:v>
                </c:pt>
                <c:pt idx="26">
                  <c:v>194.23397664998808</c:v>
                </c:pt>
                <c:pt idx="27">
                  <c:v>227.06695258517988</c:v>
                </c:pt>
                <c:pt idx="28">
                  <c:v>216.39266142482725</c:v>
                </c:pt>
                <c:pt idx="29">
                  <c:v>216.41648796759591</c:v>
                </c:pt>
                <c:pt idx="30">
                  <c:v>157.80319275673099</c:v>
                </c:pt>
                <c:pt idx="31">
                  <c:v>224.63664522277818</c:v>
                </c:pt>
                <c:pt idx="32">
                  <c:v>200.3812246842983</c:v>
                </c:pt>
                <c:pt idx="33">
                  <c:v>237.78889683106982</c:v>
                </c:pt>
                <c:pt idx="34">
                  <c:v>189.9928520371694</c:v>
                </c:pt>
                <c:pt idx="35">
                  <c:v>235.85894686680962</c:v>
                </c:pt>
                <c:pt idx="36">
                  <c:v>274.76769120800571</c:v>
                </c:pt>
                <c:pt idx="37">
                  <c:v>264.97498213009294</c:v>
                </c:pt>
                <c:pt idx="38">
                  <c:v>179.46152013342865</c:v>
                </c:pt>
                <c:pt idx="39">
                  <c:v>276.2687634024303</c:v>
                </c:pt>
                <c:pt idx="40">
                  <c:v>256.397426733381</c:v>
                </c:pt>
              </c:numCache>
            </c:numRef>
          </c:val>
          <c:smooth val="0"/>
          <c:extLst>
            <c:ext xmlns:c16="http://schemas.microsoft.com/office/drawing/2014/chart" uri="{C3380CC4-5D6E-409C-BE32-E72D297353CC}">
              <c16:uniqueId val="{00000002-1DBF-4F49-8489-417999C66D41}"/>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layout>
        <c:manualLayout>
          <c:xMode val="edge"/>
          <c:yMode val="edge"/>
          <c:x val="4.7994947999921066E-2"/>
          <c:y val="0.91385646794150732"/>
          <c:w val="0.89999992106249882"/>
          <c:h val="6.32863892013498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's18 Graf'!$A$2</c:f>
              <c:strCache>
                <c:ptCount val="1"/>
                <c:pt idx="0">
                  <c:v>Stockholms län</c:v>
                </c:pt>
              </c:strCache>
            </c:strRef>
          </c:tx>
          <c:spPr>
            <a:ln w="28575" cap="rnd">
              <a:solidFill>
                <a:schemeClr val="accent1"/>
              </a:solidFill>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Graf'!$B$6:$L$6</c:f>
              <c:numCache>
                <c:formatCode>General</c:formatCode>
                <c:ptCount val="11"/>
                <c:pt idx="0">
                  <c:v>100</c:v>
                </c:pt>
                <c:pt idx="1">
                  <c:v>99.001941185230919</c:v>
                </c:pt>
                <c:pt idx="2">
                  <c:v>107.39366381062854</c:v>
                </c:pt>
                <c:pt idx="3">
                  <c:v>118.27002108146742</c:v>
                </c:pt>
                <c:pt idx="4">
                  <c:v>123.01378926880648</c:v>
                </c:pt>
                <c:pt idx="5">
                  <c:v>134.2015503716182</c:v>
                </c:pt>
                <c:pt idx="6">
                  <c:v>138.69951411108195</c:v>
                </c:pt>
                <c:pt idx="7">
                  <c:v>145.47743005008329</c:v>
                </c:pt>
                <c:pt idx="8">
                  <c:v>119.19959475761466</c:v>
                </c:pt>
                <c:pt idx="9">
                  <c:v>59.40928604887128</c:v>
                </c:pt>
                <c:pt idx="10">
                  <c:v>109.62677403047667</c:v>
                </c:pt>
              </c:numCache>
            </c:numRef>
          </c:val>
          <c:smooth val="0"/>
          <c:extLst>
            <c:ext xmlns:c16="http://schemas.microsoft.com/office/drawing/2014/chart" uri="{C3380CC4-5D6E-409C-BE32-E72D297353CC}">
              <c16:uniqueId val="{00000000-739B-475E-A713-F666D46A7D60}"/>
            </c:ext>
          </c:extLst>
        </c:ser>
        <c:ser>
          <c:idx val="1"/>
          <c:order val="1"/>
          <c:tx>
            <c:strRef>
              <c:f>'s18 Graf'!$A$3</c:f>
              <c:strCache>
                <c:ptCount val="1"/>
                <c:pt idx="0">
                  <c:v>Stockholms kommun</c:v>
                </c:pt>
              </c:strCache>
            </c:strRef>
          </c:tx>
          <c:spPr>
            <a:ln w="28575" cap="rnd">
              <a:solidFill>
                <a:schemeClr val="accent2"/>
              </a:solidFill>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Graf'!$B$7:$L$7</c:f>
              <c:numCache>
                <c:formatCode>General</c:formatCode>
                <c:ptCount val="11"/>
                <c:pt idx="0">
                  <c:v>100</c:v>
                </c:pt>
                <c:pt idx="1">
                  <c:v>99.781713377558077</c:v>
                </c:pt>
                <c:pt idx="2">
                  <c:v>105.27754685458149</c:v>
                </c:pt>
                <c:pt idx="3">
                  <c:v>115.08026710945221</c:v>
                </c:pt>
                <c:pt idx="4">
                  <c:v>119.95609320508598</c:v>
                </c:pt>
                <c:pt idx="5">
                  <c:v>133.72935540510696</c:v>
                </c:pt>
                <c:pt idx="6">
                  <c:v>136.475731296872</c:v>
                </c:pt>
                <c:pt idx="7">
                  <c:v>142.92292757946916</c:v>
                </c:pt>
                <c:pt idx="8">
                  <c:v>112.85110210897895</c:v>
                </c:pt>
                <c:pt idx="9">
                  <c:v>48.50724968394298</c:v>
                </c:pt>
                <c:pt idx="10">
                  <c:v>97.172839714517792</c:v>
                </c:pt>
              </c:numCache>
            </c:numRef>
          </c:val>
          <c:smooth val="0"/>
          <c:extLst>
            <c:ext xmlns:c16="http://schemas.microsoft.com/office/drawing/2014/chart" uri="{C3380CC4-5D6E-409C-BE32-E72D297353CC}">
              <c16:uniqueId val="{00000001-739B-475E-A713-F666D46A7D60}"/>
            </c:ext>
          </c:extLst>
        </c:ser>
        <c:ser>
          <c:idx val="2"/>
          <c:order val="2"/>
          <c:tx>
            <c:strRef>
              <c:f>'s18 Graf'!$A$4</c:f>
              <c:strCache>
                <c:ptCount val="1"/>
                <c:pt idx="0">
                  <c:v>Sverige exkl Stockholms län</c:v>
                </c:pt>
              </c:strCache>
            </c:strRef>
          </c:tx>
          <c:spPr>
            <a:ln w="28575" cap="rnd">
              <a:solidFill>
                <a:schemeClr val="accent3"/>
              </a:solidFill>
              <a:prstDash val="sysDash"/>
              <a:round/>
            </a:ln>
            <a:effectLst/>
          </c:spPr>
          <c:marker>
            <c:symbol val="none"/>
          </c:marker>
          <c:cat>
            <c:numRef>
              <c:f>'s18 Graf'!$B$5:$L$5</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's18 Graf'!$B$8:$L$8</c:f>
              <c:numCache>
                <c:formatCode>General</c:formatCode>
                <c:ptCount val="11"/>
                <c:pt idx="0">
                  <c:v>100</c:v>
                </c:pt>
                <c:pt idx="1">
                  <c:v>97.905068703380365</c:v>
                </c:pt>
                <c:pt idx="2">
                  <c:v>99.866244952665767</c:v>
                </c:pt>
                <c:pt idx="3">
                  <c:v>106.00717900353133</c:v>
                </c:pt>
                <c:pt idx="4">
                  <c:v>112.95299928254138</c:v>
                </c:pt>
                <c:pt idx="5">
                  <c:v>113.46107336078744</c:v>
                </c:pt>
                <c:pt idx="6">
                  <c:v>127.28908502123846</c:v>
                </c:pt>
                <c:pt idx="7">
                  <c:v>125.68687735433363</c:v>
                </c:pt>
                <c:pt idx="8">
                  <c:v>107.50719759340306</c:v>
                </c:pt>
                <c:pt idx="9">
                  <c:v>72.130542864747085</c:v>
                </c:pt>
                <c:pt idx="10">
                  <c:v>112.78718130793921</c:v>
                </c:pt>
              </c:numCache>
            </c:numRef>
          </c:val>
          <c:smooth val="0"/>
          <c:extLst>
            <c:ext xmlns:c16="http://schemas.microsoft.com/office/drawing/2014/chart" uri="{C3380CC4-5D6E-409C-BE32-E72D297353CC}">
              <c16:uniqueId val="{00000002-739B-475E-A713-F666D46A7D60}"/>
            </c:ext>
          </c:extLst>
        </c:ser>
        <c:dLbls>
          <c:showLegendKey val="0"/>
          <c:showVal val="0"/>
          <c:showCatName val="0"/>
          <c:showSerName val="0"/>
          <c:showPercent val="0"/>
          <c:showBubbleSize val="0"/>
        </c:dLbls>
        <c:smooth val="0"/>
        <c:axId val="297720264"/>
        <c:axId val="297718296"/>
      </c:lineChart>
      <c:catAx>
        <c:axId val="29772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7718296"/>
        <c:crosses val="autoZero"/>
        <c:auto val="1"/>
        <c:lblAlgn val="ctr"/>
        <c:lblOffset val="100"/>
        <c:noMultiLvlLbl val="0"/>
      </c:catAx>
      <c:valAx>
        <c:axId val="297718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29772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'sid5 (Graf)'!$A$13</c:f>
              <c:strCache>
                <c:ptCount val="1"/>
                <c:pt idx="0">
                  <c:v>Stockholms län, varav</c:v>
                </c:pt>
              </c:strCache>
            </c:strRef>
          </c:tx>
          <c:spPr>
            <a:ln w="28575" cap="rnd">
              <a:solidFill>
                <a:schemeClr val="accent1"/>
              </a:solidFill>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(Graf)'!$B$13:$AP$13</c:f>
              <c:numCache>
                <c:formatCode>General</c:formatCode>
                <c:ptCount val="41"/>
                <c:pt idx="0">
                  <c:v>100</c:v>
                </c:pt>
                <c:pt idx="1">
                  <c:v>104.6678094187228</c:v>
                </c:pt>
                <c:pt idx="2">
                  <c:v>100.97979856075297</c:v>
                </c:pt>
                <c:pt idx="3">
                  <c:v>102.11799287493359</c:v>
                </c:pt>
                <c:pt idx="4">
                  <c:v>102.5363722892366</c:v>
                </c:pt>
                <c:pt idx="5">
                  <c:v>106.8064617800834</c:v>
                </c:pt>
                <c:pt idx="6">
                  <c:v>103.49500318152481</c:v>
                </c:pt>
                <c:pt idx="7">
                  <c:v>105.90552777682284</c:v>
                </c:pt>
                <c:pt idx="8">
                  <c:v>106.94746556288733</c:v>
                </c:pt>
                <c:pt idx="9">
                  <c:v>112.20810549860491</c:v>
                </c:pt>
                <c:pt idx="10">
                  <c:v>108.60808804056661</c:v>
                </c:pt>
                <c:pt idx="11">
                  <c:v>110.08949441160036</c:v>
                </c:pt>
                <c:pt idx="12">
                  <c:v>112.83805463176154</c:v>
                </c:pt>
                <c:pt idx="13">
                  <c:v>118.78093839538026</c:v>
                </c:pt>
                <c:pt idx="14">
                  <c:v>114.83054848345846</c:v>
                </c:pt>
                <c:pt idx="15">
                  <c:v>117.15616367176393</c:v>
                </c:pt>
                <c:pt idx="16">
                  <c:v>120.27884342695666</c:v>
                </c:pt>
                <c:pt idx="17">
                  <c:v>123.71943615433504</c:v>
                </c:pt>
                <c:pt idx="18">
                  <c:v>121.30100535554507</c:v>
                </c:pt>
                <c:pt idx="19">
                  <c:v>124.15833549802905</c:v>
                </c:pt>
                <c:pt idx="20">
                  <c:v>126.83458003048835</c:v>
                </c:pt>
                <c:pt idx="21">
                  <c:v>132.37883413555625</c:v>
                </c:pt>
                <c:pt idx="22">
                  <c:v>127.980016004272</c:v>
                </c:pt>
                <c:pt idx="23">
                  <c:v>130.95142045049718</c:v>
                </c:pt>
                <c:pt idx="24">
                  <c:v>132.77793137207033</c:v>
                </c:pt>
                <c:pt idx="25">
                  <c:v>140.72304794325888</c:v>
                </c:pt>
                <c:pt idx="26">
                  <c:v>136.3642276992135</c:v>
                </c:pt>
                <c:pt idx="27">
                  <c:v>137.69712422612758</c:v>
                </c:pt>
                <c:pt idx="28">
                  <c:v>140.24327335715589</c:v>
                </c:pt>
                <c:pt idx="29">
                  <c:v>145.93974236300704</c:v>
                </c:pt>
                <c:pt idx="30">
                  <c:v>141.22953418323837</c:v>
                </c:pt>
                <c:pt idx="31">
                  <c:v>143.2674795099407</c:v>
                </c:pt>
                <c:pt idx="32">
                  <c:v>146.17680307126111</c:v>
                </c:pt>
                <c:pt idx="33">
                  <c:v>145.26065773504607</c:v>
                </c:pt>
                <c:pt idx="34">
                  <c:v>140.28453215120086</c:v>
                </c:pt>
                <c:pt idx="35">
                  <c:v>142.94480646530801</c:v>
                </c:pt>
                <c:pt idx="36">
                  <c:v>149.54137370993078</c:v>
                </c:pt>
                <c:pt idx="37">
                  <c:v>156.67536722650095</c:v>
                </c:pt>
                <c:pt idx="38">
                  <c:v>152.74395321405979</c:v>
                </c:pt>
                <c:pt idx="39">
                  <c:v>156.55671933768826</c:v>
                </c:pt>
                <c:pt idx="40">
                  <c:v>164.03827109962253</c:v>
                </c:pt>
              </c:numCache>
            </c:numRef>
          </c:val>
          <c:smooth val="0"/>
          <c:extLst>
            <c:ext xmlns:c16="http://schemas.microsoft.com/office/drawing/2014/chart" uri="{C3380CC4-5D6E-409C-BE32-E72D297353CC}">
              <c16:uniqueId val="{00000000-A63F-4646-9D1D-889BB931B638}"/>
            </c:ext>
          </c:extLst>
        </c:ser>
        <c:ser>
          <c:idx val="1"/>
          <c:order val="1"/>
          <c:tx>
            <c:strRef>
              <c:f>'sid5 (Graf)'!$A$14</c:f>
              <c:strCache>
                <c:ptCount val="1"/>
                <c:pt idx="0">
                  <c:v>Industri</c:v>
                </c:pt>
              </c:strCache>
            </c:strRef>
          </c:tx>
          <c:spPr>
            <a:ln w="28575" cap="rnd">
              <a:solidFill>
                <a:schemeClr val="accent2"/>
              </a:solidFill>
              <a:prstDash val="sysDot"/>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(Graf)'!$B$14:$AP$14</c:f>
              <c:numCache>
                <c:formatCode>General</c:formatCode>
                <c:ptCount val="41"/>
                <c:pt idx="0">
                  <c:v>100</c:v>
                </c:pt>
                <c:pt idx="1">
                  <c:v>106.57192151770161</c:v>
                </c:pt>
                <c:pt idx="2">
                  <c:v>97.74870189904901</c:v>
                </c:pt>
                <c:pt idx="3">
                  <c:v>95.419450091702217</c:v>
                </c:pt>
                <c:pt idx="4">
                  <c:v>101.39569730131439</c:v>
                </c:pt>
                <c:pt idx="5">
                  <c:v>103.6469782839785</c:v>
                </c:pt>
                <c:pt idx="6">
                  <c:v>96.117920696427532</c:v>
                </c:pt>
                <c:pt idx="7">
                  <c:v>97.320931298305467</c:v>
                </c:pt>
                <c:pt idx="8">
                  <c:v>99.906646121420934</c:v>
                </c:pt>
                <c:pt idx="9">
                  <c:v>105.94243775416027</c:v>
                </c:pt>
                <c:pt idx="10">
                  <c:v>97.170983886868569</c:v>
                </c:pt>
                <c:pt idx="11">
                  <c:v>96.446225527392187</c:v>
                </c:pt>
                <c:pt idx="12">
                  <c:v>100.88379509452957</c:v>
                </c:pt>
                <c:pt idx="13">
                  <c:v>112.0305161120409</c:v>
                </c:pt>
                <c:pt idx="14">
                  <c:v>99.294506475681047</c:v>
                </c:pt>
                <c:pt idx="15">
                  <c:v>99.4467318619823</c:v>
                </c:pt>
                <c:pt idx="16">
                  <c:v>109.77801122882097</c:v>
                </c:pt>
                <c:pt idx="17">
                  <c:v>108.89345478993793</c:v>
                </c:pt>
                <c:pt idx="18">
                  <c:v>102.77774362318812</c:v>
                </c:pt>
                <c:pt idx="19">
                  <c:v>102.74342753686405</c:v>
                </c:pt>
                <c:pt idx="20">
                  <c:v>107.48864649012853</c:v>
                </c:pt>
                <c:pt idx="21">
                  <c:v>97.202652023786371</c:v>
                </c:pt>
                <c:pt idx="22">
                  <c:v>90.767488013391045</c:v>
                </c:pt>
                <c:pt idx="23">
                  <c:v>91.046827843564529</c:v>
                </c:pt>
                <c:pt idx="24">
                  <c:v>94.439471682207341</c:v>
                </c:pt>
                <c:pt idx="25">
                  <c:v>106.78120631730397</c:v>
                </c:pt>
                <c:pt idx="26">
                  <c:v>94.01757426938893</c:v>
                </c:pt>
                <c:pt idx="27">
                  <c:v>93.465317839731966</c:v>
                </c:pt>
                <c:pt idx="28">
                  <c:v>98.280092814630791</c:v>
                </c:pt>
                <c:pt idx="29">
                  <c:v>114.32074575399115</c:v>
                </c:pt>
                <c:pt idx="30">
                  <c:v>99.375628949925158</c:v>
                </c:pt>
                <c:pt idx="31">
                  <c:v>98.522008434726331</c:v>
                </c:pt>
                <c:pt idx="32">
                  <c:v>101.1933186379292</c:v>
                </c:pt>
                <c:pt idx="33">
                  <c:v>115.66695681148082</c:v>
                </c:pt>
                <c:pt idx="34">
                  <c:v>99.725998206757225</c:v>
                </c:pt>
                <c:pt idx="35">
                  <c:v>100.34010742894417</c:v>
                </c:pt>
                <c:pt idx="36">
                  <c:v>108.29297822762152</c:v>
                </c:pt>
                <c:pt idx="37">
                  <c:v>122.9037901945634</c:v>
                </c:pt>
                <c:pt idx="38">
                  <c:v>109.72947045708166</c:v>
                </c:pt>
                <c:pt idx="39">
                  <c:v>108.38301708211161</c:v>
                </c:pt>
                <c:pt idx="40">
                  <c:v>116.41530888223366</c:v>
                </c:pt>
              </c:numCache>
            </c:numRef>
          </c:val>
          <c:smooth val="0"/>
          <c:extLst>
            <c:ext xmlns:c16="http://schemas.microsoft.com/office/drawing/2014/chart" uri="{C3380CC4-5D6E-409C-BE32-E72D297353CC}">
              <c16:uniqueId val="{00000001-A63F-4646-9D1D-889BB931B638}"/>
            </c:ext>
          </c:extLst>
        </c:ser>
        <c:ser>
          <c:idx val="2"/>
          <c:order val="2"/>
          <c:tx>
            <c:strRef>
              <c:f>'sid5 (Graf)'!$A$15</c:f>
              <c:strCache>
                <c:ptCount val="1"/>
                <c:pt idx="0">
                  <c:v>Tjänster</c:v>
                </c:pt>
              </c:strCache>
            </c:strRef>
          </c:tx>
          <c:spPr>
            <a:ln w="28575" cap="rnd">
              <a:solidFill>
                <a:schemeClr val="accent3"/>
              </a:solidFill>
              <a:prstDash val="sysDash"/>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(Graf)'!$B$15:$AP$15</c:f>
              <c:numCache>
                <c:formatCode>General</c:formatCode>
                <c:ptCount val="41"/>
                <c:pt idx="0">
                  <c:v>100</c:v>
                </c:pt>
                <c:pt idx="1">
                  <c:v>103.61342284532019</c:v>
                </c:pt>
                <c:pt idx="2">
                  <c:v>100.83527602493425</c:v>
                </c:pt>
                <c:pt idx="3">
                  <c:v>101.95612851951782</c:v>
                </c:pt>
                <c:pt idx="4">
                  <c:v>102.43207985417172</c:v>
                </c:pt>
                <c:pt idx="5">
                  <c:v>106.18296051227202</c:v>
                </c:pt>
                <c:pt idx="6">
                  <c:v>103.61290052830493</c:v>
                </c:pt>
                <c:pt idx="7">
                  <c:v>105.75860614580968</c:v>
                </c:pt>
                <c:pt idx="8">
                  <c:v>107.76416204213804</c:v>
                </c:pt>
                <c:pt idx="9">
                  <c:v>111.99408739474751</c:v>
                </c:pt>
                <c:pt idx="10">
                  <c:v>109.28294746559877</c:v>
                </c:pt>
                <c:pt idx="11">
                  <c:v>110.58869982476924</c:v>
                </c:pt>
                <c:pt idx="12">
                  <c:v>114.22578476600226</c:v>
                </c:pt>
                <c:pt idx="13">
                  <c:v>118.3418379952803</c:v>
                </c:pt>
                <c:pt idx="14">
                  <c:v>115.54814543047854</c:v>
                </c:pt>
                <c:pt idx="15">
                  <c:v>117.7246721911859</c:v>
                </c:pt>
                <c:pt idx="16">
                  <c:v>121.04780705308566</c:v>
                </c:pt>
                <c:pt idx="17">
                  <c:v>123.89742553907632</c:v>
                </c:pt>
                <c:pt idx="18">
                  <c:v>122.36318494230008</c:v>
                </c:pt>
                <c:pt idx="19">
                  <c:v>125.06436803754754</c:v>
                </c:pt>
                <c:pt idx="20">
                  <c:v>128.61564996073716</c:v>
                </c:pt>
                <c:pt idx="21">
                  <c:v>135.11297356370582</c:v>
                </c:pt>
                <c:pt idx="22">
                  <c:v>131.1627913157854</c:v>
                </c:pt>
                <c:pt idx="23">
                  <c:v>133.97583614388472</c:v>
                </c:pt>
                <c:pt idx="24">
                  <c:v>136.79041222094068</c:v>
                </c:pt>
                <c:pt idx="25">
                  <c:v>143.0056504769139</c:v>
                </c:pt>
                <c:pt idx="26">
                  <c:v>140.15090417947312</c:v>
                </c:pt>
                <c:pt idx="27">
                  <c:v>141.2966932464264</c:v>
                </c:pt>
                <c:pt idx="28">
                  <c:v>144.65133560809122</c:v>
                </c:pt>
                <c:pt idx="29">
                  <c:v>147.69639457975219</c:v>
                </c:pt>
                <c:pt idx="30">
                  <c:v>144.98451704312981</c:v>
                </c:pt>
                <c:pt idx="31">
                  <c:v>147.11389840359999</c:v>
                </c:pt>
                <c:pt idx="32">
                  <c:v>151.32195676592062</c:v>
                </c:pt>
                <c:pt idx="33">
                  <c:v>146.67571012199562</c:v>
                </c:pt>
                <c:pt idx="34">
                  <c:v>143.48405700915296</c:v>
                </c:pt>
                <c:pt idx="35">
                  <c:v>146.32052851646282</c:v>
                </c:pt>
                <c:pt idx="36">
                  <c:v>153.75146953314166</c:v>
                </c:pt>
                <c:pt idx="37">
                  <c:v>158.7382958443259</c:v>
                </c:pt>
                <c:pt idx="38">
                  <c:v>156.45095900631313</c:v>
                </c:pt>
                <c:pt idx="39">
                  <c:v>160.78201999303602</c:v>
                </c:pt>
                <c:pt idx="40">
                  <c:v>169.55625526759414</c:v>
                </c:pt>
              </c:numCache>
            </c:numRef>
          </c:val>
          <c:smooth val="0"/>
          <c:extLst>
            <c:ext xmlns:c16="http://schemas.microsoft.com/office/drawing/2014/chart" uri="{C3380CC4-5D6E-409C-BE32-E72D297353CC}">
              <c16:uniqueId val="{00000002-A63F-4646-9D1D-889BB931B638}"/>
            </c:ext>
          </c:extLst>
        </c:ser>
        <c:ser>
          <c:idx val="3"/>
          <c:order val="3"/>
          <c:tx>
            <c:strRef>
              <c:f>'sid5 (Graf)'!$A$16</c:f>
              <c:strCache>
                <c:ptCount val="1"/>
                <c:pt idx="0">
                  <c:v>Övrigt</c:v>
                </c:pt>
              </c:strCache>
            </c:strRef>
          </c:tx>
          <c:spPr>
            <a:ln w="28575" cap="rnd">
              <a:solidFill>
                <a:schemeClr val="accent4"/>
              </a:solidFill>
              <a:prstDash val="dash"/>
              <a:round/>
            </a:ln>
            <a:effectLst/>
          </c:spPr>
          <c:marker>
            <c:symbol val="none"/>
          </c:marker>
          <c:cat>
            <c:strRef>
              <c:f>'sid5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'sid5 (Graf)'!$B$16:$AP$16</c:f>
              <c:numCache>
                <c:formatCode>General</c:formatCode>
                <c:ptCount val="41"/>
                <c:pt idx="0">
                  <c:v>100</c:v>
                </c:pt>
                <c:pt idx="1">
                  <c:v>114.17829316683233</c:v>
                </c:pt>
                <c:pt idx="2">
                  <c:v>108.4690936255659</c:v>
                </c:pt>
                <c:pt idx="3">
                  <c:v>115.96124560397497</c:v>
                </c:pt>
                <c:pt idx="4">
                  <c:v>105.83123506893284</c:v>
                </c:pt>
                <c:pt idx="5">
                  <c:v>120.02144768487418</c:v>
                </c:pt>
                <c:pt idx="6">
                  <c:v>115.1218365450638</c:v>
                </c:pt>
                <c:pt idx="7">
                  <c:v>122.90706009371122</c:v>
                </c:pt>
                <c:pt idx="8">
                  <c:v>109.44017609861891</c:v>
                </c:pt>
                <c:pt idx="9">
                  <c:v>125.92184087269307</c:v>
                </c:pt>
                <c:pt idx="10">
                  <c:v>120.62123642868639</c:v>
                </c:pt>
                <c:pt idx="11">
                  <c:v>128.1568135568973</c:v>
                </c:pt>
                <c:pt idx="12">
                  <c:v>117.05684542159025</c:v>
                </c:pt>
                <c:pt idx="13">
                  <c:v>136.10357822980413</c:v>
                </c:pt>
                <c:pt idx="14">
                  <c:v>133.58215042321808</c:v>
                </c:pt>
                <c:pt idx="15">
                  <c:v>141.57928106834211</c:v>
                </c:pt>
                <c:pt idx="16">
                  <c:v>129.48368633657051</c:v>
                </c:pt>
                <c:pt idx="17">
                  <c:v>147.80662607534293</c:v>
                </c:pt>
                <c:pt idx="18">
                  <c:v>141.13363511419544</c:v>
                </c:pt>
                <c:pt idx="19">
                  <c:v>151.02101223440047</c:v>
                </c:pt>
                <c:pt idx="20">
                  <c:v>139.34047610741911</c:v>
                </c:pt>
                <c:pt idx="21">
                  <c:v>161.28028424067395</c:v>
                </c:pt>
                <c:pt idx="22">
                  <c:v>155.00675807942153</c:v>
                </c:pt>
                <c:pt idx="23">
                  <c:v>164.68171551482831</c:v>
                </c:pt>
                <c:pt idx="24">
                  <c:v>151.66109113282812</c:v>
                </c:pt>
                <c:pt idx="25">
                  <c:v>172.95528538617501</c:v>
                </c:pt>
                <c:pt idx="26">
                  <c:v>165.106359658607</c:v>
                </c:pt>
                <c:pt idx="27">
                  <c:v>172.06474999101786</c:v>
                </c:pt>
                <c:pt idx="28">
                  <c:v>160.71043683846239</c:v>
                </c:pt>
                <c:pt idx="29">
                  <c:v>180.48333639960441</c:v>
                </c:pt>
                <c:pt idx="30">
                  <c:v>169.48609434876161</c:v>
                </c:pt>
                <c:pt idx="31">
                  <c:v>175.52877739786723</c:v>
                </c:pt>
                <c:pt idx="32">
                  <c:v>162.99073194999465</c:v>
                </c:pt>
                <c:pt idx="33">
                  <c:v>180.39123230769698</c:v>
                </c:pt>
                <c:pt idx="34">
                  <c:v>173.03356341363889</c:v>
                </c:pt>
                <c:pt idx="35">
                  <c:v>177.16539541255688</c:v>
                </c:pt>
                <c:pt idx="36">
                  <c:v>171.1644321228512</c:v>
                </c:pt>
                <c:pt idx="37">
                  <c:v>191.29015693920536</c:v>
                </c:pt>
                <c:pt idx="38">
                  <c:v>183.64252460230574</c:v>
                </c:pt>
                <c:pt idx="39">
                  <c:v>190.26113686091136</c:v>
                </c:pt>
                <c:pt idx="40">
                  <c:v>180.9721005445459</c:v>
                </c:pt>
              </c:numCache>
            </c:numRef>
          </c:val>
          <c:smooth val="0"/>
          <c:extLst>
            <c:ext xmlns:c16="http://schemas.microsoft.com/office/drawing/2014/chart" uri="{C3380CC4-5D6E-409C-BE32-E72D297353CC}">
              <c16:uniqueId val="{00000003-A63F-4646-9D1D-889BB931B638}"/>
            </c:ext>
          </c:extLst>
        </c:ser>
        <c:dLbls>
          <c:showLegendKey val="0"/>
          <c:showVal val="0"/>
          <c:showCatName val="0"/>
          <c:showSerName val="0"/>
          <c:showPercent val="0"/>
          <c:showBubbleSize val="0"/>
        </c:dLbls>
        <c:smooth val="0"/>
        <c:axId val="734920512"/>
        <c:axId val="734924120"/>
      </c:lineChart>
      <c:catAx>
        <c:axId val="73492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4120"/>
        <c:crosses val="autoZero"/>
        <c:auto val="1"/>
        <c:lblAlgn val="ctr"/>
        <c:lblOffset val="100"/>
        <c:noMultiLvlLbl val="0"/>
      </c:catAx>
      <c:valAx>
        <c:axId val="734924120"/>
        <c:scaling>
          <c:orientation val="minMax"/>
          <c:max val="240"/>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3492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'sid7'!$B$9</c:f>
              <c:strCache>
                <c:ptCount val="1"/>
                <c:pt idx="0">
                  <c:v>Stockholms län</c:v>
                </c:pt>
              </c:strCache>
            </c:strRef>
          </c:tx>
          <c:spPr>
            <a:ln w="28575" cap="rnd">
              <a:solidFill>
                <a:schemeClr val="accent1"/>
              </a:solidFill>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'sid7'!$R$44:$BF$44</c:f>
              <c:numCache>
                <c:formatCode>_-* #\ ##0_-;\-* #\ ##0_-;_-* "-"??_-;_-@_-</c:formatCode>
                <c:ptCount val="41"/>
                <c:pt idx="0">
                  <c:v>5773.75</c:v>
                </c:pt>
                <c:pt idx="1">
                  <c:v>5480</c:v>
                </c:pt>
                <c:pt idx="2">
                  <c:v>5440.5</c:v>
                </c:pt>
                <c:pt idx="3">
                  <c:v>5295.25</c:v>
                </c:pt>
                <c:pt idx="4">
                  <c:v>5203</c:v>
                </c:pt>
                <c:pt idx="5">
                  <c:v>5266.25</c:v>
                </c:pt>
                <c:pt idx="6">
                  <c:v>5232.5</c:v>
                </c:pt>
                <c:pt idx="7">
                  <c:v>5334</c:v>
                </c:pt>
                <c:pt idx="8">
                  <c:v>5308</c:v>
                </c:pt>
                <c:pt idx="9">
                  <c:v>5344.25</c:v>
                </c:pt>
                <c:pt idx="10">
                  <c:v>5426.25</c:v>
                </c:pt>
                <c:pt idx="11">
                  <c:v>5497.5</c:v>
                </c:pt>
                <c:pt idx="12">
                  <c:v>5568.25</c:v>
                </c:pt>
                <c:pt idx="13">
                  <c:v>5601.5</c:v>
                </c:pt>
                <c:pt idx="14">
                  <c:v>5675.25</c:v>
                </c:pt>
                <c:pt idx="15">
                  <c:v>5825.75</c:v>
                </c:pt>
                <c:pt idx="16">
                  <c:v>5939.25</c:v>
                </c:pt>
                <c:pt idx="17">
                  <c:v>6203</c:v>
                </c:pt>
                <c:pt idx="18">
                  <c:v>6168.75</c:v>
                </c:pt>
                <c:pt idx="19">
                  <c:v>6202</c:v>
                </c:pt>
                <c:pt idx="20">
                  <c:v>6230</c:v>
                </c:pt>
                <c:pt idx="21">
                  <c:v>6106.5</c:v>
                </c:pt>
                <c:pt idx="22">
                  <c:v>6150.25</c:v>
                </c:pt>
                <c:pt idx="23">
                  <c:v>6089.25</c:v>
                </c:pt>
                <c:pt idx="24">
                  <c:v>5893.5</c:v>
                </c:pt>
                <c:pt idx="25">
                  <c:v>5793.5</c:v>
                </c:pt>
                <c:pt idx="26">
                  <c:v>5701.25</c:v>
                </c:pt>
                <c:pt idx="27">
                  <c:v>5581</c:v>
                </c:pt>
                <c:pt idx="28">
                  <c:v>5720.5</c:v>
                </c:pt>
                <c:pt idx="29">
                  <c:v>5687.25</c:v>
                </c:pt>
                <c:pt idx="30">
                  <c:v>5751.25</c:v>
                </c:pt>
                <c:pt idx="31">
                  <c:v>5675.25</c:v>
                </c:pt>
                <c:pt idx="32">
                  <c:v>5868.75</c:v>
                </c:pt>
                <c:pt idx="33">
                  <c:v>5877.75</c:v>
                </c:pt>
                <c:pt idx="34">
                  <c:v>6036.5</c:v>
                </c:pt>
                <c:pt idx="35">
                  <c:v>6380.5</c:v>
                </c:pt>
                <c:pt idx="36">
                  <c:v>6374</c:v>
                </c:pt>
                <c:pt idx="37">
                  <c:v>6549.25</c:v>
                </c:pt>
                <c:pt idx="38">
                  <c:v>6613.25</c:v>
                </c:pt>
                <c:pt idx="39">
                  <c:v>6718.75</c:v>
                </c:pt>
                <c:pt idx="40">
                  <c:v>6766.5</c:v>
                </c:pt>
              </c:numCache>
            </c:numRef>
          </c:val>
          <c:smooth val="0"/>
          <c:extLst>
            <c:ext xmlns:c16="http://schemas.microsoft.com/office/drawing/2014/chart" uri="{C3380CC4-5D6E-409C-BE32-E72D297353CC}">
              <c16:uniqueId val="{00000000-F9BB-4EAE-AF40-7420974580B1}"/>
            </c:ext>
          </c:extLst>
        </c:ser>
        <c:ser>
          <c:idx val="1"/>
          <c:order val="1"/>
          <c:tx>
            <c:strRef>
              <c:f>'sid7'!$B$10</c:f>
              <c:strCache>
                <c:ptCount val="1"/>
                <c:pt idx="0">
                  <c:v>Stockholms stad</c:v>
                </c:pt>
              </c:strCache>
            </c:strRef>
          </c:tx>
          <c:spPr>
            <a:ln w="28575" cap="rnd">
              <a:solidFill>
                <a:schemeClr val="accent2"/>
              </a:solidFill>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'sid7'!$R$45:$BF$45</c:f>
              <c:numCache>
                <c:formatCode>General</c:formatCode>
                <c:ptCount val="41"/>
                <c:pt idx="0">
                  <c:v>3344.25</c:v>
                </c:pt>
                <c:pt idx="1">
                  <c:v>3169</c:v>
                </c:pt>
                <c:pt idx="2">
                  <c:v>3142.5</c:v>
                </c:pt>
                <c:pt idx="3">
                  <c:v>3047.25</c:v>
                </c:pt>
                <c:pt idx="4">
                  <c:v>3013</c:v>
                </c:pt>
                <c:pt idx="5">
                  <c:v>3050.5</c:v>
                </c:pt>
                <c:pt idx="6">
                  <c:v>3023.25</c:v>
                </c:pt>
                <c:pt idx="7">
                  <c:v>3110</c:v>
                </c:pt>
                <c:pt idx="8">
                  <c:v>3103</c:v>
                </c:pt>
                <c:pt idx="9">
                  <c:v>3122.75</c:v>
                </c:pt>
                <c:pt idx="10">
                  <c:v>3186</c:v>
                </c:pt>
                <c:pt idx="11">
                  <c:v>3210.75</c:v>
                </c:pt>
                <c:pt idx="12">
                  <c:v>3298.25</c:v>
                </c:pt>
                <c:pt idx="13">
                  <c:v>3315.75</c:v>
                </c:pt>
                <c:pt idx="14">
                  <c:v>3365</c:v>
                </c:pt>
                <c:pt idx="15">
                  <c:v>3493</c:v>
                </c:pt>
                <c:pt idx="16">
                  <c:v>3513.25</c:v>
                </c:pt>
                <c:pt idx="17">
                  <c:v>3675</c:v>
                </c:pt>
                <c:pt idx="18">
                  <c:v>3665.25</c:v>
                </c:pt>
                <c:pt idx="19">
                  <c:v>3666.5</c:v>
                </c:pt>
                <c:pt idx="20">
                  <c:v>3693.75</c:v>
                </c:pt>
                <c:pt idx="21">
                  <c:v>3634.75</c:v>
                </c:pt>
                <c:pt idx="22">
                  <c:v>3635.5</c:v>
                </c:pt>
                <c:pt idx="23">
                  <c:v>3574.5</c:v>
                </c:pt>
                <c:pt idx="24">
                  <c:v>3450.5</c:v>
                </c:pt>
                <c:pt idx="25">
                  <c:v>3368</c:v>
                </c:pt>
                <c:pt idx="26">
                  <c:v>3291.75</c:v>
                </c:pt>
                <c:pt idx="27">
                  <c:v>3202.25</c:v>
                </c:pt>
                <c:pt idx="28">
                  <c:v>3283.5</c:v>
                </c:pt>
                <c:pt idx="29">
                  <c:v>3261.25</c:v>
                </c:pt>
                <c:pt idx="30">
                  <c:v>3303.25</c:v>
                </c:pt>
                <c:pt idx="31">
                  <c:v>3286.5</c:v>
                </c:pt>
                <c:pt idx="32">
                  <c:v>3412.75</c:v>
                </c:pt>
                <c:pt idx="33">
                  <c:v>3416.5</c:v>
                </c:pt>
                <c:pt idx="34">
                  <c:v>3506</c:v>
                </c:pt>
                <c:pt idx="35">
                  <c:v>3681.75</c:v>
                </c:pt>
                <c:pt idx="36">
                  <c:v>3636.5</c:v>
                </c:pt>
                <c:pt idx="37">
                  <c:v>3728</c:v>
                </c:pt>
                <c:pt idx="38">
                  <c:v>3807.5</c:v>
                </c:pt>
                <c:pt idx="39">
                  <c:v>3877.5</c:v>
                </c:pt>
                <c:pt idx="40">
                  <c:v>3928.75</c:v>
                </c:pt>
              </c:numCache>
            </c:numRef>
          </c:val>
          <c:smooth val="0"/>
          <c:extLst>
            <c:ext xmlns:c16="http://schemas.microsoft.com/office/drawing/2014/chart" uri="{C3380CC4-5D6E-409C-BE32-E72D297353CC}">
              <c16:uniqueId val="{00000001-F9BB-4EAE-AF40-7420974580B1}"/>
            </c:ext>
          </c:extLst>
        </c:ser>
        <c:ser>
          <c:idx val="2"/>
          <c:order val="2"/>
          <c:tx>
            <c:strRef>
              <c:f>'sid7'!$B$11</c:f>
              <c:strCache>
                <c:ptCount val="1"/>
                <c:pt idx="0">
                  <c:v>Sverige exkl. Stockholms län</c:v>
                </c:pt>
              </c:strCache>
            </c:strRef>
          </c:tx>
          <c:spPr>
            <a:ln w="28575" cap="rnd">
              <a:solidFill>
                <a:schemeClr val="accent3"/>
              </a:solidFill>
              <a:prstDash val="sysDash"/>
              <a:round/>
            </a:ln>
            <a:effectLst/>
          </c:spPr>
          <c:marker>
            <c:symbol val="none"/>
          </c:marker>
          <c:cat>
            <c:strRef>
              <c:f>'sid7'!$R$42:$BF$42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'sid7'!$R$46:$BF$46</c:f>
              <c:numCache>
                <c:formatCode>General</c:formatCode>
                <c:ptCount val="41"/>
                <c:pt idx="0">
                  <c:v>10872.5</c:v>
                </c:pt>
                <c:pt idx="1">
                  <c:v>10424.5</c:v>
                </c:pt>
                <c:pt idx="2">
                  <c:v>10340</c:v>
                </c:pt>
                <c:pt idx="3">
                  <c:v>10148.5</c:v>
                </c:pt>
                <c:pt idx="4">
                  <c:v>9800.75</c:v>
                </c:pt>
                <c:pt idx="5">
                  <c:v>9803</c:v>
                </c:pt>
                <c:pt idx="6">
                  <c:v>9748</c:v>
                </c:pt>
                <c:pt idx="7">
                  <c:v>9798</c:v>
                </c:pt>
                <c:pt idx="8">
                  <c:v>9736</c:v>
                </c:pt>
                <c:pt idx="9">
                  <c:v>9760.25</c:v>
                </c:pt>
                <c:pt idx="10">
                  <c:v>9912.25</c:v>
                </c:pt>
                <c:pt idx="11">
                  <c:v>10095.5</c:v>
                </c:pt>
                <c:pt idx="12">
                  <c:v>10204</c:v>
                </c:pt>
                <c:pt idx="13">
                  <c:v>10107.5</c:v>
                </c:pt>
                <c:pt idx="14">
                  <c:v>10093.5</c:v>
                </c:pt>
                <c:pt idx="15">
                  <c:v>10330.5</c:v>
                </c:pt>
                <c:pt idx="16">
                  <c:v>10496.75</c:v>
                </c:pt>
                <c:pt idx="17">
                  <c:v>10883.25</c:v>
                </c:pt>
                <c:pt idx="18">
                  <c:v>10927.75</c:v>
                </c:pt>
                <c:pt idx="19">
                  <c:v>10996.25</c:v>
                </c:pt>
                <c:pt idx="20">
                  <c:v>11093.25</c:v>
                </c:pt>
                <c:pt idx="21">
                  <c:v>10850.75</c:v>
                </c:pt>
                <c:pt idx="22">
                  <c:v>10948.25</c:v>
                </c:pt>
                <c:pt idx="23">
                  <c:v>10939</c:v>
                </c:pt>
                <c:pt idx="24">
                  <c:v>10632.75</c:v>
                </c:pt>
                <c:pt idx="25">
                  <c:v>10692.25</c:v>
                </c:pt>
                <c:pt idx="26">
                  <c:v>10547.25</c:v>
                </c:pt>
                <c:pt idx="27">
                  <c:v>10324</c:v>
                </c:pt>
                <c:pt idx="28">
                  <c:v>10592</c:v>
                </c:pt>
                <c:pt idx="29">
                  <c:v>10473.5</c:v>
                </c:pt>
                <c:pt idx="30">
                  <c:v>10588.25</c:v>
                </c:pt>
                <c:pt idx="31">
                  <c:v>10440.75</c:v>
                </c:pt>
                <c:pt idx="32">
                  <c:v>10790.75</c:v>
                </c:pt>
                <c:pt idx="33">
                  <c:v>10908.25</c:v>
                </c:pt>
                <c:pt idx="34">
                  <c:v>11192</c:v>
                </c:pt>
                <c:pt idx="35">
                  <c:v>11985.5</c:v>
                </c:pt>
                <c:pt idx="36">
                  <c:v>12214.75</c:v>
                </c:pt>
                <c:pt idx="37">
                  <c:v>12660.5</c:v>
                </c:pt>
                <c:pt idx="38">
                  <c:v>12802.25</c:v>
                </c:pt>
                <c:pt idx="39">
                  <c:v>12958.5</c:v>
                </c:pt>
                <c:pt idx="40">
                  <c:v>12925</c:v>
                </c:pt>
              </c:numCache>
            </c:numRef>
          </c:val>
          <c:smooth val="0"/>
          <c:extLst>
            <c:ext xmlns:c16="http://schemas.microsoft.com/office/drawing/2014/chart" uri="{C3380CC4-5D6E-409C-BE32-E72D297353CC}">
              <c16:uniqueId val="{00000002-F9BB-4EAE-AF40-7420974580B1}"/>
            </c:ext>
          </c:extLst>
        </c:ser>
        <c:dLbls>
          <c:showLegendKey val="0"/>
          <c:showVal val="0"/>
          <c:showCatName val="0"/>
          <c:showSerName val="0"/>
          <c:showPercent val="0"/>
          <c:showBubbleSize val="0"/>
        </c:dLbls>
        <c:smooth val="0"/>
        <c:axId val="768894704"/>
        <c:axId val="768896016"/>
      </c:lineChart>
      <c:catAx>
        <c:axId val="7688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6016"/>
        <c:crosses val="autoZero"/>
        <c:auto val="1"/>
        <c:lblAlgn val="ctr"/>
        <c:lblOffset val="100"/>
        <c:noMultiLvlLbl val="0"/>
      </c:catAx>
      <c:valAx>
        <c:axId val="76889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'sid8'!$B$9</c:f>
              <c:strCache>
                <c:ptCount val="1"/>
                <c:pt idx="0">
                  <c:v>Stockholms län</c:v>
                </c:pt>
              </c:strCache>
            </c:strRef>
          </c:tx>
          <c:spPr>
            <a:ln w="28575" cap="rnd">
              <a:solidFill>
                <a:schemeClr val="accent1"/>
              </a:solidFill>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'sid8'!$Q$44:$BE$44</c:f>
              <c:numCache>
                <c:formatCode>_-* #\ ##0_-;\-* #\ ##0_-;_-* "-"??_-;_-@_-</c:formatCode>
                <c:ptCount val="41"/>
                <c:pt idx="0">
                  <c:v>563.5</c:v>
                </c:pt>
                <c:pt idx="1">
                  <c:v>578.75</c:v>
                </c:pt>
                <c:pt idx="2">
                  <c:v>601.5</c:v>
                </c:pt>
                <c:pt idx="3">
                  <c:v>617.5</c:v>
                </c:pt>
                <c:pt idx="4">
                  <c:v>634.25</c:v>
                </c:pt>
                <c:pt idx="5">
                  <c:v>635.5</c:v>
                </c:pt>
                <c:pt idx="6">
                  <c:v>626</c:v>
                </c:pt>
                <c:pt idx="7">
                  <c:v>630.25</c:v>
                </c:pt>
                <c:pt idx="8">
                  <c:v>603.5</c:v>
                </c:pt>
                <c:pt idx="9">
                  <c:v>604.5</c:v>
                </c:pt>
                <c:pt idx="10">
                  <c:v>595.5</c:v>
                </c:pt>
                <c:pt idx="11">
                  <c:v>585</c:v>
                </c:pt>
                <c:pt idx="12">
                  <c:v>562.75</c:v>
                </c:pt>
                <c:pt idx="13">
                  <c:v>543</c:v>
                </c:pt>
                <c:pt idx="14">
                  <c:v>522.75</c:v>
                </c:pt>
                <c:pt idx="15">
                  <c:v>501.75</c:v>
                </c:pt>
                <c:pt idx="16">
                  <c:v>502.75</c:v>
                </c:pt>
                <c:pt idx="17">
                  <c:v>502.25</c:v>
                </c:pt>
                <c:pt idx="18">
                  <c:v>515</c:v>
                </c:pt>
                <c:pt idx="19">
                  <c:v>525.75</c:v>
                </c:pt>
                <c:pt idx="20">
                  <c:v>534.75</c:v>
                </c:pt>
                <c:pt idx="21">
                  <c:v>558.5</c:v>
                </c:pt>
                <c:pt idx="22">
                  <c:v>548.5</c:v>
                </c:pt>
                <c:pt idx="23">
                  <c:v>540.25</c:v>
                </c:pt>
                <c:pt idx="24">
                  <c:v>522.75</c:v>
                </c:pt>
                <c:pt idx="25">
                  <c:v>527.75</c:v>
                </c:pt>
                <c:pt idx="26">
                  <c:v>585.75</c:v>
                </c:pt>
                <c:pt idx="27">
                  <c:v>609.5</c:v>
                </c:pt>
                <c:pt idx="28">
                  <c:v>652</c:v>
                </c:pt>
                <c:pt idx="29">
                  <c:v>672</c:v>
                </c:pt>
                <c:pt idx="30">
                  <c:v>665.5</c:v>
                </c:pt>
                <c:pt idx="31">
                  <c:v>685.5</c:v>
                </c:pt>
                <c:pt idx="32">
                  <c:v>701.5</c:v>
                </c:pt>
                <c:pt idx="33">
                  <c:v>701.5</c:v>
                </c:pt>
                <c:pt idx="34">
                  <c:v>672.5</c:v>
                </c:pt>
                <c:pt idx="35">
                  <c:v>648.25</c:v>
                </c:pt>
                <c:pt idx="36">
                  <c:v>624.75</c:v>
                </c:pt>
                <c:pt idx="37">
                  <c:v>591.25</c:v>
                </c:pt>
                <c:pt idx="38">
                  <c:v>596.75</c:v>
                </c:pt>
                <c:pt idx="39">
                  <c:v>581</c:v>
                </c:pt>
                <c:pt idx="40">
                  <c:v>580.75</c:v>
                </c:pt>
              </c:numCache>
            </c:numRef>
          </c:val>
          <c:smooth val="0"/>
          <c:extLst>
            <c:ext xmlns:c16="http://schemas.microsoft.com/office/drawing/2014/chart" uri="{C3380CC4-5D6E-409C-BE32-E72D297353CC}">
              <c16:uniqueId val="{00000000-A401-4B25-8B8C-AD722251F61F}"/>
            </c:ext>
          </c:extLst>
        </c:ser>
        <c:ser>
          <c:idx val="1"/>
          <c:order val="1"/>
          <c:tx>
            <c:strRef>
              <c:f>'sid8'!$B$10</c:f>
              <c:strCache>
                <c:ptCount val="1"/>
                <c:pt idx="0">
                  <c:v>Stockholms stad</c:v>
                </c:pt>
              </c:strCache>
            </c:strRef>
          </c:tx>
          <c:spPr>
            <a:ln w="28575" cap="rnd">
              <a:solidFill>
                <a:schemeClr val="accent2"/>
              </a:solidFill>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'sid8'!$Q$45:$BE$45</c:f>
              <c:numCache>
                <c:formatCode>_-* #\ ##0_-;\-* #\ ##0_-;_-* "-"??_-;_-@_-</c:formatCode>
                <c:ptCount val="41"/>
                <c:pt idx="0">
                  <c:v>375.25</c:v>
                </c:pt>
                <c:pt idx="1">
                  <c:v>387</c:v>
                </c:pt>
                <c:pt idx="2">
                  <c:v>401.5</c:v>
                </c:pt>
                <c:pt idx="3">
                  <c:v>410.5</c:v>
                </c:pt>
                <c:pt idx="4">
                  <c:v>416.25</c:v>
                </c:pt>
                <c:pt idx="5">
                  <c:v>407.25</c:v>
                </c:pt>
                <c:pt idx="6">
                  <c:v>395.75</c:v>
                </c:pt>
                <c:pt idx="7">
                  <c:v>398.25</c:v>
                </c:pt>
                <c:pt idx="8">
                  <c:v>376.5</c:v>
                </c:pt>
                <c:pt idx="9">
                  <c:v>378.5</c:v>
                </c:pt>
                <c:pt idx="10">
                  <c:v>372.5</c:v>
                </c:pt>
                <c:pt idx="11">
                  <c:v>368.5</c:v>
                </c:pt>
                <c:pt idx="12">
                  <c:v>354</c:v>
                </c:pt>
                <c:pt idx="13">
                  <c:v>339.75</c:v>
                </c:pt>
                <c:pt idx="14">
                  <c:v>326.5</c:v>
                </c:pt>
                <c:pt idx="15">
                  <c:v>310.75</c:v>
                </c:pt>
                <c:pt idx="16">
                  <c:v>317.75</c:v>
                </c:pt>
                <c:pt idx="17">
                  <c:v>318.5</c:v>
                </c:pt>
                <c:pt idx="18">
                  <c:v>331.25</c:v>
                </c:pt>
                <c:pt idx="19">
                  <c:v>334</c:v>
                </c:pt>
                <c:pt idx="20">
                  <c:v>337.75</c:v>
                </c:pt>
                <c:pt idx="21">
                  <c:v>355.25</c:v>
                </c:pt>
                <c:pt idx="22">
                  <c:v>345</c:v>
                </c:pt>
                <c:pt idx="23">
                  <c:v>345.75</c:v>
                </c:pt>
                <c:pt idx="24">
                  <c:v>330</c:v>
                </c:pt>
                <c:pt idx="25">
                  <c:v>323.5</c:v>
                </c:pt>
                <c:pt idx="26">
                  <c:v>361.25</c:v>
                </c:pt>
                <c:pt idx="27">
                  <c:v>367.25</c:v>
                </c:pt>
                <c:pt idx="28">
                  <c:v>391.25</c:v>
                </c:pt>
                <c:pt idx="29">
                  <c:v>401.25</c:v>
                </c:pt>
                <c:pt idx="30">
                  <c:v>394</c:v>
                </c:pt>
                <c:pt idx="31">
                  <c:v>408.75</c:v>
                </c:pt>
                <c:pt idx="32">
                  <c:v>425.25</c:v>
                </c:pt>
                <c:pt idx="33">
                  <c:v>432</c:v>
                </c:pt>
                <c:pt idx="34">
                  <c:v>416.25</c:v>
                </c:pt>
                <c:pt idx="35">
                  <c:v>402</c:v>
                </c:pt>
                <c:pt idx="36">
                  <c:v>384.5</c:v>
                </c:pt>
                <c:pt idx="37">
                  <c:v>363.25</c:v>
                </c:pt>
                <c:pt idx="38">
                  <c:v>364.25</c:v>
                </c:pt>
                <c:pt idx="39">
                  <c:v>354.75</c:v>
                </c:pt>
                <c:pt idx="40">
                  <c:v>350.75</c:v>
                </c:pt>
              </c:numCache>
            </c:numRef>
          </c:val>
          <c:smooth val="0"/>
          <c:extLst>
            <c:ext xmlns:c16="http://schemas.microsoft.com/office/drawing/2014/chart" uri="{C3380CC4-5D6E-409C-BE32-E72D297353CC}">
              <c16:uniqueId val="{00000001-A401-4B25-8B8C-AD722251F61F}"/>
            </c:ext>
          </c:extLst>
        </c:ser>
        <c:ser>
          <c:idx val="2"/>
          <c:order val="2"/>
          <c:tx>
            <c:strRef>
              <c:f>'sid8'!$B$11</c:f>
              <c:strCache>
                <c:ptCount val="1"/>
                <c:pt idx="0">
                  <c:v>Sverige exkl. Stockholms län</c:v>
                </c:pt>
              </c:strCache>
            </c:strRef>
          </c:tx>
          <c:spPr>
            <a:ln w="28575" cap="rnd">
              <a:solidFill>
                <a:schemeClr val="accent3"/>
              </a:solidFill>
              <a:prstDash val="sysDash"/>
              <a:round/>
            </a:ln>
            <a:effectLst/>
          </c:spPr>
          <c:marker>
            <c:symbol val="none"/>
          </c:marker>
          <c:cat>
            <c:strRef>
              <c:f>'sid8'!$Q$42:$BE$42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'sid8'!$Q$46:$BE$46</c:f>
              <c:numCache>
                <c:formatCode>_-* #\ ##0_-;\-* #\ ##0_-;_-* "-"??_-;_-@_-</c:formatCode>
                <c:ptCount val="41"/>
                <c:pt idx="0">
                  <c:v>1178.75</c:v>
                </c:pt>
                <c:pt idx="1">
                  <c:v>1197</c:v>
                </c:pt>
                <c:pt idx="2">
                  <c:v>1237</c:v>
                </c:pt>
                <c:pt idx="3">
                  <c:v>1250.25</c:v>
                </c:pt>
                <c:pt idx="4">
                  <c:v>1288.5</c:v>
                </c:pt>
                <c:pt idx="5">
                  <c:v>1335.75</c:v>
                </c:pt>
                <c:pt idx="6">
                  <c:v>1316</c:v>
                </c:pt>
                <c:pt idx="7">
                  <c:v>1295</c:v>
                </c:pt>
                <c:pt idx="8">
                  <c:v>1250.5</c:v>
                </c:pt>
                <c:pt idx="9">
                  <c:v>1208.5</c:v>
                </c:pt>
                <c:pt idx="10">
                  <c:v>1195.75</c:v>
                </c:pt>
                <c:pt idx="11">
                  <c:v>1203.5</c:v>
                </c:pt>
                <c:pt idx="12">
                  <c:v>1181.75</c:v>
                </c:pt>
                <c:pt idx="13">
                  <c:v>1177.25</c:v>
                </c:pt>
                <c:pt idx="14">
                  <c:v>1145</c:v>
                </c:pt>
                <c:pt idx="15">
                  <c:v>1104.75</c:v>
                </c:pt>
                <c:pt idx="16">
                  <c:v>1055</c:v>
                </c:pt>
                <c:pt idx="17">
                  <c:v>1023.25</c:v>
                </c:pt>
                <c:pt idx="18">
                  <c:v>1009.75</c:v>
                </c:pt>
                <c:pt idx="19">
                  <c:v>979</c:v>
                </c:pt>
                <c:pt idx="20">
                  <c:v>1020</c:v>
                </c:pt>
                <c:pt idx="21">
                  <c:v>1023.25</c:v>
                </c:pt>
                <c:pt idx="22">
                  <c:v>1040.75</c:v>
                </c:pt>
                <c:pt idx="23">
                  <c:v>1058.25</c:v>
                </c:pt>
                <c:pt idx="24">
                  <c:v>1061</c:v>
                </c:pt>
                <c:pt idx="25">
                  <c:v>1099</c:v>
                </c:pt>
                <c:pt idx="26">
                  <c:v>1146.25</c:v>
                </c:pt>
                <c:pt idx="27">
                  <c:v>1224.25</c:v>
                </c:pt>
                <c:pt idx="28">
                  <c:v>1257.75</c:v>
                </c:pt>
                <c:pt idx="29">
                  <c:v>1253.5</c:v>
                </c:pt>
                <c:pt idx="30">
                  <c:v>1269.75</c:v>
                </c:pt>
                <c:pt idx="31">
                  <c:v>1258.5</c:v>
                </c:pt>
                <c:pt idx="32">
                  <c:v>1302.25</c:v>
                </c:pt>
                <c:pt idx="33">
                  <c:v>1350.25</c:v>
                </c:pt>
                <c:pt idx="34">
                  <c:v>1287.5</c:v>
                </c:pt>
                <c:pt idx="35">
                  <c:v>1275.5</c:v>
                </c:pt>
                <c:pt idx="36">
                  <c:v>1210.75</c:v>
                </c:pt>
                <c:pt idx="37">
                  <c:v>1122.5</c:v>
                </c:pt>
                <c:pt idx="38">
                  <c:v>1134</c:v>
                </c:pt>
                <c:pt idx="39">
                  <c:v>1144.25</c:v>
                </c:pt>
                <c:pt idx="40">
                  <c:v>1116.5</c:v>
                </c:pt>
              </c:numCache>
            </c:numRef>
          </c:val>
          <c:smooth val="0"/>
          <c:extLst>
            <c:ext xmlns:c16="http://schemas.microsoft.com/office/drawing/2014/chart" uri="{C3380CC4-5D6E-409C-BE32-E72D297353CC}">
              <c16:uniqueId val="{00000002-A401-4B25-8B8C-AD722251F61F}"/>
            </c:ext>
          </c:extLst>
        </c:ser>
        <c:dLbls>
          <c:showLegendKey val="0"/>
          <c:showVal val="0"/>
          <c:showCatName val="0"/>
          <c:showSerName val="0"/>
          <c:showPercent val="0"/>
          <c:showBubbleSize val="0"/>
        </c:dLbls>
        <c:smooth val="0"/>
        <c:axId val="768894704"/>
        <c:axId val="768896016"/>
      </c:lineChart>
      <c:catAx>
        <c:axId val="76889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6016"/>
        <c:crosses val="autoZero"/>
        <c:auto val="1"/>
        <c:lblAlgn val="ctr"/>
        <c:lblOffset val="100"/>
        <c:noMultiLvlLbl val="0"/>
      </c:catAx>
      <c:valAx>
        <c:axId val="76889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68894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'sid9'!$J$20</c:f>
              <c:strCache>
                <c:ptCount val="1"/>
                <c:pt idx="0">
                  <c:v>Stockholms län</c:v>
                </c:pt>
              </c:strCache>
            </c:strRef>
          </c:tx>
          <c:spPr>
            <a:ln w="28575" cap="rnd">
              <a:solidFill>
                <a:schemeClr val="accent1"/>
              </a:solidFill>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'sid9'!$M$24:$BA$24</c:f>
              <c:numCache>
                <c:formatCode>General</c:formatCode>
                <c:ptCount val="41"/>
                <c:pt idx="0">
                  <c:v>100</c:v>
                </c:pt>
                <c:pt idx="1">
                  <c:v>101.16279069767442</c:v>
                </c:pt>
                <c:pt idx="2">
                  <c:v>101.99597143380333</c:v>
                </c:pt>
                <c:pt idx="3">
                  <c:v>101.8861014466215</c:v>
                </c:pt>
                <c:pt idx="4">
                  <c:v>102.08752975645486</c:v>
                </c:pt>
                <c:pt idx="5">
                  <c:v>103.97363120307637</c:v>
                </c:pt>
                <c:pt idx="6">
                  <c:v>104.24830617103095</c:v>
                </c:pt>
                <c:pt idx="7">
                  <c:v>104.78850027467497</c:v>
                </c:pt>
                <c:pt idx="8">
                  <c:v>103.3418787767808</c:v>
                </c:pt>
                <c:pt idx="9">
                  <c:v>105.41109686870537</c:v>
                </c:pt>
                <c:pt idx="10">
                  <c:v>106.28090093389488</c:v>
                </c:pt>
                <c:pt idx="11">
                  <c:v>106.74784837941769</c:v>
                </c:pt>
                <c:pt idx="12">
                  <c:v>105.87804431422816</c:v>
                </c:pt>
                <c:pt idx="13">
                  <c:v>107.22395165720565</c:v>
                </c:pt>
                <c:pt idx="14">
                  <c:v>108.29518403222853</c:v>
                </c:pt>
                <c:pt idx="15">
                  <c:v>108.77128731001648</c:v>
                </c:pt>
                <c:pt idx="16">
                  <c:v>107.44369163156931</c:v>
                </c:pt>
                <c:pt idx="17">
                  <c:v>109.99816883354697</c:v>
                </c:pt>
                <c:pt idx="18">
                  <c:v>110.48342794360008</c:v>
                </c:pt>
                <c:pt idx="19">
                  <c:v>110.76725874381981</c:v>
                </c:pt>
                <c:pt idx="20">
                  <c:v>110.67570042116829</c:v>
                </c:pt>
                <c:pt idx="21">
                  <c:v>112.79985350668376</c:v>
                </c:pt>
                <c:pt idx="22">
                  <c:v>113.23017762314595</c:v>
                </c:pt>
                <c:pt idx="23">
                  <c:v>113.00128181651712</c:v>
                </c:pt>
                <c:pt idx="24">
                  <c:v>113.23017762314595</c:v>
                </c:pt>
                <c:pt idx="25">
                  <c:v>115.40926570225234</c:v>
                </c:pt>
                <c:pt idx="26">
                  <c:v>115.1437465665629</c:v>
                </c:pt>
                <c:pt idx="27">
                  <c:v>115.09796740523714</c:v>
                </c:pt>
                <c:pt idx="28">
                  <c:v>115.76634316059329</c:v>
                </c:pt>
                <c:pt idx="29">
                  <c:v>117.08478300677531</c:v>
                </c:pt>
                <c:pt idx="30">
                  <c:v>116.8925105292071</c:v>
                </c:pt>
                <c:pt idx="31">
                  <c:v>116.73686138069951</c:v>
                </c:pt>
                <c:pt idx="32">
                  <c:v>117.95458707196484</c:v>
                </c:pt>
                <c:pt idx="33">
                  <c:v>116.16004394799488</c:v>
                </c:pt>
                <c:pt idx="34">
                  <c:v>116.78264054202528</c:v>
                </c:pt>
                <c:pt idx="35">
                  <c:v>116.01355063175242</c:v>
                </c:pt>
                <c:pt idx="36">
                  <c:v>114.46621497894158</c:v>
                </c:pt>
                <c:pt idx="37">
                  <c:v>116.52627723860098</c:v>
                </c:pt>
                <c:pt idx="38">
                  <c:v>119.27302691814685</c:v>
                </c:pt>
                <c:pt idx="39">
                  <c:v>119.0899102728438</c:v>
                </c:pt>
                <c:pt idx="40">
                  <c:v>118.87932613074528</c:v>
                </c:pt>
              </c:numCache>
            </c:numRef>
          </c:val>
          <c:smooth val="0"/>
          <c:extLst>
            <c:ext xmlns:c16="http://schemas.microsoft.com/office/drawing/2014/chart" uri="{C3380CC4-5D6E-409C-BE32-E72D297353CC}">
              <c16:uniqueId val="{00000000-DD72-4508-8948-F798F960E566}"/>
            </c:ext>
          </c:extLst>
        </c:ser>
        <c:ser>
          <c:idx val="1"/>
          <c:order val="1"/>
          <c:tx>
            <c:strRef>
              <c:f>'sid9'!$J$21</c:f>
              <c:strCache>
                <c:ptCount val="1"/>
                <c:pt idx="0">
                  <c:v>Stockholms stad</c:v>
                </c:pt>
              </c:strCache>
            </c:strRef>
          </c:tx>
          <c:spPr>
            <a:ln w="28575" cap="rnd">
              <a:solidFill>
                <a:schemeClr val="accent2"/>
              </a:solidFill>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'sid9'!$M$25:$BA$25</c:f>
              <c:numCache>
                <c:formatCode>General</c:formatCode>
                <c:ptCount val="41"/>
                <c:pt idx="0">
                  <c:v>100</c:v>
                </c:pt>
                <c:pt idx="1">
                  <c:v>100.944782699979</c:v>
                </c:pt>
                <c:pt idx="2">
                  <c:v>101.3646861221919</c:v>
                </c:pt>
                <c:pt idx="3">
                  <c:v>103.31723703548184</c:v>
                </c:pt>
                <c:pt idx="4">
                  <c:v>103.31723703548184</c:v>
                </c:pt>
                <c:pt idx="5">
                  <c:v>106.1725803065295</c:v>
                </c:pt>
                <c:pt idx="6">
                  <c:v>106.08859962208692</c:v>
                </c:pt>
                <c:pt idx="7">
                  <c:v>106.84442578207012</c:v>
                </c:pt>
                <c:pt idx="8">
                  <c:v>105.85765273986983</c:v>
                </c:pt>
                <c:pt idx="9">
                  <c:v>107.3063195465043</c:v>
                </c:pt>
                <c:pt idx="10">
                  <c:v>108.27209741759395</c:v>
                </c:pt>
                <c:pt idx="11">
                  <c:v>108.27209741759395</c:v>
                </c:pt>
                <c:pt idx="12">
                  <c:v>107.24333403317237</c:v>
                </c:pt>
                <c:pt idx="13">
                  <c:v>108.16712156204073</c:v>
                </c:pt>
                <c:pt idx="14">
                  <c:v>109.46882217090069</c:v>
                </c:pt>
                <c:pt idx="15">
                  <c:v>109.2378752886836</c:v>
                </c:pt>
                <c:pt idx="16">
                  <c:v>108.71299601091749</c:v>
                </c:pt>
                <c:pt idx="17">
                  <c:v>111.52634893974385</c:v>
                </c:pt>
                <c:pt idx="18">
                  <c:v>110.7915179508713</c:v>
                </c:pt>
                <c:pt idx="19">
                  <c:v>111.12744068864161</c:v>
                </c:pt>
                <c:pt idx="20">
                  <c:v>110.9804744908671</c:v>
                </c:pt>
                <c:pt idx="21">
                  <c:v>112.93302540415705</c:v>
                </c:pt>
                <c:pt idx="22">
                  <c:v>112.17719924417383</c:v>
                </c:pt>
                <c:pt idx="23">
                  <c:v>112.66008817971867</c:v>
                </c:pt>
                <c:pt idx="24">
                  <c:v>112.45013646861221</c:v>
                </c:pt>
                <c:pt idx="25">
                  <c:v>114.99055217300021</c:v>
                </c:pt>
                <c:pt idx="26">
                  <c:v>113.70984673525089</c:v>
                </c:pt>
                <c:pt idx="27">
                  <c:v>113.64686122191895</c:v>
                </c:pt>
                <c:pt idx="28">
                  <c:v>113.39491916859123</c:v>
                </c:pt>
                <c:pt idx="29">
                  <c:v>115.01154734411085</c:v>
                </c:pt>
                <c:pt idx="30">
                  <c:v>116.33424312408147</c:v>
                </c:pt>
                <c:pt idx="31">
                  <c:v>117.09006928406467</c:v>
                </c:pt>
                <c:pt idx="32">
                  <c:v>117.65693890405207</c:v>
                </c:pt>
                <c:pt idx="33">
                  <c:v>115.59941213520891</c:v>
                </c:pt>
                <c:pt idx="34">
                  <c:v>114.84358597522569</c:v>
                </c:pt>
                <c:pt idx="35">
                  <c:v>114.42368255301281</c:v>
                </c:pt>
                <c:pt idx="36">
                  <c:v>113.58387570858703</c:v>
                </c:pt>
                <c:pt idx="37">
                  <c:v>112.70207852193995</c:v>
                </c:pt>
                <c:pt idx="38">
                  <c:v>116.06130589964309</c:v>
                </c:pt>
                <c:pt idx="39">
                  <c:v>116.06130589964309</c:v>
                </c:pt>
                <c:pt idx="40">
                  <c:v>116.06130589964309</c:v>
                </c:pt>
              </c:numCache>
            </c:numRef>
          </c:val>
          <c:smooth val="0"/>
          <c:extLst>
            <c:ext xmlns:c16="http://schemas.microsoft.com/office/drawing/2014/chart" uri="{C3380CC4-5D6E-409C-BE32-E72D297353CC}">
              <c16:uniqueId val="{00000001-DD72-4508-8948-F798F960E566}"/>
            </c:ext>
          </c:extLst>
        </c:ser>
        <c:ser>
          <c:idx val="2"/>
          <c:order val="2"/>
          <c:tx>
            <c:strRef>
              <c:f>'sid9'!$J$22</c:f>
              <c:strCache>
                <c:ptCount val="1"/>
                <c:pt idx="0">
                  <c:v>Sverige exkl Stockholms län</c:v>
                </c:pt>
              </c:strCache>
            </c:strRef>
          </c:tx>
          <c:spPr>
            <a:ln w="28575" cap="rnd">
              <a:solidFill>
                <a:schemeClr val="accent3"/>
              </a:solidFill>
              <a:prstDash val="sysDash"/>
              <a:round/>
            </a:ln>
            <a:effectLst/>
          </c:spPr>
          <c:marker>
            <c:symbol val="none"/>
          </c:marker>
          <c:cat>
            <c:strRef>
              <c:f>'sid9'!$M$23:$BA$23</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'sid9'!$M$26:$BA$26</c:f>
              <c:numCache>
                <c:formatCode>General</c:formatCode>
                <c:ptCount val="41"/>
                <c:pt idx="0">
                  <c:v>100</c:v>
                </c:pt>
                <c:pt idx="1">
                  <c:v>102.72546933846994</c:v>
                </c:pt>
                <c:pt idx="2">
                  <c:v>104.11407871661444</c:v>
                </c:pt>
                <c:pt idx="3">
                  <c:v>101.53810769628842</c:v>
                </c:pt>
                <c:pt idx="4">
                  <c:v>100.43699508380531</c:v>
                </c:pt>
                <c:pt idx="5">
                  <c:v>102.9439668803726</c:v>
                </c:pt>
                <c:pt idx="6">
                  <c:v>104.87019521030389</c:v>
                </c:pt>
                <c:pt idx="7">
                  <c:v>102.44084754046517</c:v>
                </c:pt>
                <c:pt idx="8">
                  <c:v>101.50648305206566</c:v>
                </c:pt>
                <c:pt idx="9">
                  <c:v>104.28370180835465</c:v>
                </c:pt>
                <c:pt idx="10">
                  <c:v>106.8855475375902</c:v>
                </c:pt>
                <c:pt idx="11">
                  <c:v>103.69433343874881</c:v>
                </c:pt>
                <c:pt idx="12">
                  <c:v>103.02446597475779</c:v>
                </c:pt>
                <c:pt idx="13">
                  <c:v>105.38193945318115</c:v>
                </c:pt>
                <c:pt idx="14">
                  <c:v>107.56691487220769</c:v>
                </c:pt>
                <c:pt idx="15">
                  <c:v>105.2036914584711</c:v>
                </c:pt>
                <c:pt idx="16">
                  <c:v>104.58844837708077</c:v>
                </c:pt>
                <c:pt idx="17">
                  <c:v>107.32541758905212</c:v>
                </c:pt>
                <c:pt idx="18">
                  <c:v>108.29715665698761</c:v>
                </c:pt>
                <c:pt idx="19">
                  <c:v>106.69292470459708</c:v>
                </c:pt>
                <c:pt idx="20">
                  <c:v>106.82229824914469</c:v>
                </c:pt>
                <c:pt idx="21">
                  <c:v>109.30339533680247</c:v>
                </c:pt>
                <c:pt idx="22">
                  <c:v>111.1778742489147</c:v>
                </c:pt>
                <c:pt idx="23">
                  <c:v>108.99002386223155</c:v>
                </c:pt>
                <c:pt idx="24">
                  <c:v>108.68527729063048</c:v>
                </c:pt>
                <c:pt idx="25">
                  <c:v>110.96225167466866</c:v>
                </c:pt>
                <c:pt idx="26">
                  <c:v>112.23873731420521</c:v>
                </c:pt>
                <c:pt idx="27">
                  <c:v>110.22051001926228</c:v>
                </c:pt>
                <c:pt idx="28">
                  <c:v>108.90664980018975</c:v>
                </c:pt>
                <c:pt idx="29">
                  <c:v>111.16637437828824</c:v>
                </c:pt>
                <c:pt idx="30">
                  <c:v>112.75623149239571</c:v>
                </c:pt>
                <c:pt idx="31">
                  <c:v>110.82712819480781</c:v>
                </c:pt>
                <c:pt idx="32">
                  <c:v>108.30578155995745</c:v>
                </c:pt>
                <c:pt idx="33">
                  <c:v>108.64215277578127</c:v>
                </c:pt>
                <c:pt idx="34">
                  <c:v>109.8295144179628</c:v>
                </c:pt>
                <c:pt idx="35">
                  <c:v>109.01302360348446</c:v>
                </c:pt>
                <c:pt idx="36">
                  <c:v>105.54581260960815</c:v>
                </c:pt>
                <c:pt idx="37">
                  <c:v>109.29764540148923</c:v>
                </c:pt>
                <c:pt idx="38">
                  <c:v>110.72650432682633</c:v>
                </c:pt>
                <c:pt idx="39">
                  <c:v>108.76290141735906</c:v>
                </c:pt>
                <c:pt idx="40">
                  <c:v>108.59615329327545</c:v>
                </c:pt>
              </c:numCache>
            </c:numRef>
          </c:val>
          <c:smooth val="0"/>
          <c:extLst>
            <c:ext xmlns:c16="http://schemas.microsoft.com/office/drawing/2014/chart" uri="{C3380CC4-5D6E-409C-BE32-E72D297353CC}">
              <c16:uniqueId val="{00000002-DD72-4508-8948-F798F960E566}"/>
            </c:ext>
          </c:extLst>
        </c:ser>
        <c:dLbls>
          <c:showLegendKey val="0"/>
          <c:showVal val="0"/>
          <c:showCatName val="0"/>
          <c:showSerName val="0"/>
          <c:showPercent val="0"/>
          <c:showBubbleSize val="0"/>
        </c:dLbls>
        <c:smooth val="0"/>
        <c:axId val="679865912"/>
        <c:axId val="679866240"/>
      </c:lineChart>
      <c:catAx>
        <c:axId val="67986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79866240"/>
        <c:crosses val="autoZero"/>
        <c:auto val="1"/>
        <c:lblAlgn val="ctr"/>
        <c:lblOffset val="100"/>
        <c:noMultiLvlLbl val="0"/>
      </c:catAx>
      <c:valAx>
        <c:axId val="679866240"/>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79865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's12 Graf'!$A$5</c:f>
              <c:strCache>
                <c:ptCount val="1"/>
                <c:pt idx="0">
                  <c:v>Stockholms län</c:v>
                </c:pt>
              </c:strCache>
            </c:strRef>
          </c:tx>
          <c:spPr>
            <a:ln w="28575" cap="rnd">
              <a:solidFill>
                <a:schemeClr val="accent1"/>
              </a:solidFill>
              <a:prstDash val="solid"/>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Graf'!$B$2:$AP$2</c:f>
              <c:numCache>
                <c:formatCode>General</c:formatCode>
                <c:ptCount val="41"/>
                <c:pt idx="0">
                  <c:v>100</c:v>
                </c:pt>
                <c:pt idx="1">
                  <c:v>93.387160158622422</c:v>
                </c:pt>
                <c:pt idx="2">
                  <c:v>77.024757957915043</c:v>
                </c:pt>
                <c:pt idx="3">
                  <c:v>81.488692794112396</c:v>
                </c:pt>
                <c:pt idx="4">
                  <c:v>92.917366296309524</c:v>
                </c:pt>
                <c:pt idx="5">
                  <c:v>90.375477832160328</c:v>
                </c:pt>
                <c:pt idx="6">
                  <c:v>81.197527776785392</c:v>
                </c:pt>
                <c:pt idx="7">
                  <c:v>79.507698903218895</c:v>
                </c:pt>
                <c:pt idx="8">
                  <c:v>96.08802829480905</c:v>
                </c:pt>
                <c:pt idx="9">
                  <c:v>113.76513879461257</c:v>
                </c:pt>
                <c:pt idx="10">
                  <c:v>100.57518488085455</c:v>
                </c:pt>
                <c:pt idx="11">
                  <c:v>115.56393126362046</c:v>
                </c:pt>
                <c:pt idx="12">
                  <c:v>154.08345539637739</c:v>
                </c:pt>
                <c:pt idx="13">
                  <c:v>143.40323675467116</c:v>
                </c:pt>
                <c:pt idx="14">
                  <c:v>127.61601943481833</c:v>
                </c:pt>
                <c:pt idx="15">
                  <c:v>146.85791861669824</c:v>
                </c:pt>
                <c:pt idx="16">
                  <c:v>186.29916758958237</c:v>
                </c:pt>
                <c:pt idx="17">
                  <c:v>184.69686685005894</c:v>
                </c:pt>
                <c:pt idx="18">
                  <c:v>165.3620806687864</c:v>
                </c:pt>
                <c:pt idx="19">
                  <c:v>172.19463398949662</c:v>
                </c:pt>
                <c:pt idx="20">
                  <c:v>182.52474009503055</c:v>
                </c:pt>
                <c:pt idx="21">
                  <c:v>156.30559822800186</c:v>
                </c:pt>
                <c:pt idx="22">
                  <c:v>141.77771426529958</c:v>
                </c:pt>
                <c:pt idx="23">
                  <c:v>150.11968132614055</c:v>
                </c:pt>
                <c:pt idx="24">
                  <c:v>182.27644600050016</c:v>
                </c:pt>
                <c:pt idx="25">
                  <c:v>167.0340466578543</c:v>
                </c:pt>
                <c:pt idx="26">
                  <c:v>141.49726697867172</c:v>
                </c:pt>
                <c:pt idx="27">
                  <c:v>151.2468293380015</c:v>
                </c:pt>
                <c:pt idx="28">
                  <c:v>172.64835125576079</c:v>
                </c:pt>
                <c:pt idx="29">
                  <c:v>141.53656532456861</c:v>
                </c:pt>
                <c:pt idx="30">
                  <c:v>121.78378764602908</c:v>
                </c:pt>
                <c:pt idx="31">
                  <c:v>130.809903183166</c:v>
                </c:pt>
                <c:pt idx="32">
                  <c:v>158.55810796327393</c:v>
                </c:pt>
                <c:pt idx="33">
                  <c:v>84.169911757350576</c:v>
                </c:pt>
                <c:pt idx="34">
                  <c:v>76.446000500160778</c:v>
                </c:pt>
                <c:pt idx="35">
                  <c:v>100.68057589939623</c:v>
                </c:pt>
                <c:pt idx="36">
                  <c:v>120.7923975563574</c:v>
                </c:pt>
                <c:pt idx="37">
                  <c:v>130.74738308742096</c:v>
                </c:pt>
                <c:pt idx="38">
                  <c:v>154.94980529455898</c:v>
                </c:pt>
                <c:pt idx="39">
                  <c:v>208.43306777178378</c:v>
                </c:pt>
                <c:pt idx="40">
                  <c:v>236.38133685827589</c:v>
                </c:pt>
              </c:numCache>
            </c:numRef>
          </c:val>
          <c:smooth val="0"/>
          <c:extLst>
            <c:ext xmlns:c16="http://schemas.microsoft.com/office/drawing/2014/chart" uri="{C3380CC4-5D6E-409C-BE32-E72D297353CC}">
              <c16:uniqueId val="{00000000-04F3-44FF-A693-7CDE9B6E3093}"/>
            </c:ext>
          </c:extLst>
        </c:ser>
        <c:ser>
          <c:idx val="1"/>
          <c:order val="1"/>
          <c:tx>
            <c:strRef>
              <c:f>'s12 Graf'!$A$6</c:f>
              <c:strCache>
                <c:ptCount val="1"/>
                <c:pt idx="0">
                  <c:v>Stockholms stad</c:v>
                </c:pt>
              </c:strCache>
            </c:strRef>
          </c:tx>
          <c:spPr>
            <a:ln w="28575" cap="rnd">
              <a:solidFill>
                <a:schemeClr val="accent2"/>
              </a:solidFill>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Graf'!$B$3:$AP$3</c:f>
              <c:numCache>
                <c:formatCode>General</c:formatCode>
                <c:ptCount val="41"/>
                <c:pt idx="0">
                  <c:v>100</c:v>
                </c:pt>
                <c:pt idx="1">
                  <c:v>93.21638695333894</c:v>
                </c:pt>
                <c:pt idx="2">
                  <c:v>77.88140877911232</c:v>
                </c:pt>
                <c:pt idx="3">
                  <c:v>81.02648916845159</c:v>
                </c:pt>
                <c:pt idx="4">
                  <c:v>90.280074831223061</c:v>
                </c:pt>
                <c:pt idx="5">
                  <c:v>85.299460456036655</c:v>
                </c:pt>
                <c:pt idx="6">
                  <c:v>80.993953854079109</c:v>
                </c:pt>
                <c:pt idx="7">
                  <c:v>83.675406013610612</c:v>
                </c:pt>
                <c:pt idx="8">
                  <c:v>92.790716590299056</c:v>
                </c:pt>
                <c:pt idx="9">
                  <c:v>116.8478702925467</c:v>
                </c:pt>
                <c:pt idx="10">
                  <c:v>102.10937288181547</c:v>
                </c:pt>
                <c:pt idx="11">
                  <c:v>117.34674511292465</c:v>
                </c:pt>
                <c:pt idx="12">
                  <c:v>150.54089960144239</c:v>
                </c:pt>
                <c:pt idx="13">
                  <c:v>133.52221890844021</c:v>
                </c:pt>
                <c:pt idx="14">
                  <c:v>126.96906433858418</c:v>
                </c:pt>
                <c:pt idx="15">
                  <c:v>144.63845131903588</c:v>
                </c:pt>
                <c:pt idx="16">
                  <c:v>192.70124447577476</c:v>
                </c:pt>
                <c:pt idx="17">
                  <c:v>182.85931187810104</c:v>
                </c:pt>
                <c:pt idx="18">
                  <c:v>162.47051487134993</c:v>
                </c:pt>
                <c:pt idx="19">
                  <c:v>181.93476669468319</c:v>
                </c:pt>
                <c:pt idx="20">
                  <c:v>182.52853618198085</c:v>
                </c:pt>
                <c:pt idx="21">
                  <c:v>153.36333812325464</c:v>
                </c:pt>
                <c:pt idx="22">
                  <c:v>146.12694195157661</c:v>
                </c:pt>
                <c:pt idx="23">
                  <c:v>154.12791801100778</c:v>
                </c:pt>
                <c:pt idx="24">
                  <c:v>179.3834557926416</c:v>
                </c:pt>
                <c:pt idx="25">
                  <c:v>163.23238348290542</c:v>
                </c:pt>
                <c:pt idx="26">
                  <c:v>142.95203752406258</c:v>
                </c:pt>
                <c:pt idx="27">
                  <c:v>157.27570967654475</c:v>
                </c:pt>
                <c:pt idx="28">
                  <c:v>177.76482390261097</c:v>
                </c:pt>
                <c:pt idx="29">
                  <c:v>141.26020117669387</c:v>
                </c:pt>
                <c:pt idx="30">
                  <c:v>124.48824661768295</c:v>
                </c:pt>
                <c:pt idx="31">
                  <c:v>136.98722988910882</c:v>
                </c:pt>
                <c:pt idx="32">
                  <c:v>167.00376867391483</c:v>
                </c:pt>
                <c:pt idx="33">
                  <c:v>83.79470216630969</c:v>
                </c:pt>
                <c:pt idx="34">
                  <c:v>77.45573841607245</c:v>
                </c:pt>
                <c:pt idx="35">
                  <c:v>98.365100452783125</c:v>
                </c:pt>
                <c:pt idx="36">
                  <c:v>118.95995445055986</c:v>
                </c:pt>
                <c:pt idx="37">
                  <c:v>128.30572350405336</c:v>
                </c:pt>
                <c:pt idx="38">
                  <c:v>151.83417834774829</c:v>
                </c:pt>
                <c:pt idx="39">
                  <c:v>193.63663476398341</c:v>
                </c:pt>
                <c:pt idx="40">
                  <c:v>227.54656616869559</c:v>
                </c:pt>
              </c:numCache>
            </c:numRef>
          </c:val>
          <c:smooth val="0"/>
          <c:extLst>
            <c:ext xmlns:c16="http://schemas.microsoft.com/office/drawing/2014/chart" uri="{C3380CC4-5D6E-409C-BE32-E72D297353CC}">
              <c16:uniqueId val="{00000001-04F3-44FF-A693-7CDE9B6E3093}"/>
            </c:ext>
          </c:extLst>
        </c:ser>
        <c:ser>
          <c:idx val="2"/>
          <c:order val="2"/>
          <c:tx>
            <c:strRef>
              <c:f>'s12 Graf'!$A$7</c:f>
              <c:strCache>
                <c:ptCount val="1"/>
                <c:pt idx="0">
                  <c:v>Sverige exkl Stockholms län</c:v>
                </c:pt>
              </c:strCache>
            </c:strRef>
          </c:tx>
          <c:spPr>
            <a:ln w="28575" cap="rnd">
              <a:solidFill>
                <a:schemeClr val="accent3"/>
              </a:solidFill>
              <a:prstDash val="sysDash"/>
              <a:round/>
            </a:ln>
            <a:effectLst/>
          </c:spPr>
          <c:marker>
            <c:symbol val="none"/>
          </c:marker>
          <c:cat>
            <c:strRef>
              <c:f>'s12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's12 Graf'!$B$4:$AP$4</c:f>
              <c:numCache>
                <c:formatCode>General</c:formatCode>
                <c:ptCount val="41"/>
                <c:pt idx="0">
                  <c:v>100</c:v>
                </c:pt>
                <c:pt idx="1">
                  <c:v>76.972510271341207</c:v>
                </c:pt>
                <c:pt idx="2">
                  <c:v>57.562056681293136</c:v>
                </c:pt>
                <c:pt idx="3">
                  <c:v>62.237025089378129</c:v>
                </c:pt>
                <c:pt idx="4">
                  <c:v>97.870165166976761</c:v>
                </c:pt>
                <c:pt idx="5">
                  <c:v>80.265689592765938</c:v>
                </c:pt>
                <c:pt idx="6">
                  <c:v>57.957670008953684</c:v>
                </c:pt>
                <c:pt idx="7">
                  <c:v>66.732919727960265</c:v>
                </c:pt>
                <c:pt idx="8">
                  <c:v>101.04967709570288</c:v>
                </c:pt>
                <c:pt idx="9">
                  <c:v>90.923118931653519</c:v>
                </c:pt>
                <c:pt idx="10">
                  <c:v>73.09194358541248</c:v>
                </c:pt>
                <c:pt idx="11">
                  <c:v>88.675806625729464</c:v>
                </c:pt>
                <c:pt idx="12">
                  <c:v>136.01986321812075</c:v>
                </c:pt>
                <c:pt idx="13">
                  <c:v>119.79717673057017</c:v>
                </c:pt>
                <c:pt idx="14">
                  <c:v>96.20643014535456</c:v>
                </c:pt>
                <c:pt idx="15">
                  <c:v>129.17568914825657</c:v>
                </c:pt>
                <c:pt idx="16">
                  <c:v>165.88517688297338</c:v>
                </c:pt>
                <c:pt idx="17">
                  <c:v>158.69492052807712</c:v>
                </c:pt>
                <c:pt idx="18">
                  <c:v>114.34558697460582</c:v>
                </c:pt>
                <c:pt idx="19">
                  <c:v>134.52186668529373</c:v>
                </c:pt>
                <c:pt idx="20">
                  <c:v>178.70736679007092</c:v>
                </c:pt>
                <c:pt idx="21">
                  <c:v>153.25984111965556</c:v>
                </c:pt>
                <c:pt idx="22">
                  <c:v>114.71770480768619</c:v>
                </c:pt>
                <c:pt idx="23">
                  <c:v>141.125370689053</c:v>
                </c:pt>
                <c:pt idx="24">
                  <c:v>191.84769839405121</c:v>
                </c:pt>
                <c:pt idx="25">
                  <c:v>166.29603053144268</c:v>
                </c:pt>
                <c:pt idx="26">
                  <c:v>114.26557529035986</c:v>
                </c:pt>
                <c:pt idx="27">
                  <c:v>137.34767616858335</c:v>
                </c:pt>
                <c:pt idx="28">
                  <c:v>175.95966395092617</c:v>
                </c:pt>
                <c:pt idx="29">
                  <c:v>138.11286727585616</c:v>
                </c:pt>
                <c:pt idx="30">
                  <c:v>95.419013570235649</c:v>
                </c:pt>
                <c:pt idx="31">
                  <c:v>112.86029070911943</c:v>
                </c:pt>
                <c:pt idx="32">
                  <c:v>168.68495081821473</c:v>
                </c:pt>
                <c:pt idx="33">
                  <c:v>89.463858214215406</c:v>
                </c:pt>
                <c:pt idx="34">
                  <c:v>73.359919226299724</c:v>
                </c:pt>
                <c:pt idx="35">
                  <c:v>124.90839932180573</c:v>
                </c:pt>
                <c:pt idx="36">
                  <c:v>154.46382646354706</c:v>
                </c:pt>
                <c:pt idx="37">
                  <c:v>151.93837830286327</c:v>
                </c:pt>
                <c:pt idx="38">
                  <c:v>132.1532668262667</c:v>
                </c:pt>
                <c:pt idx="39">
                  <c:v>182.31170266134103</c:v>
                </c:pt>
                <c:pt idx="40">
                  <c:v>236.55771953999633</c:v>
                </c:pt>
              </c:numCache>
            </c:numRef>
          </c:val>
          <c:smooth val="0"/>
          <c:extLst>
            <c:ext xmlns:c16="http://schemas.microsoft.com/office/drawing/2014/chart" uri="{C3380CC4-5D6E-409C-BE32-E72D297353CC}">
              <c16:uniqueId val="{00000002-04F3-44FF-A693-7CDE9B6E3093}"/>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3"/>
          <c:tx>
            <c:strRef>
              <c:f>'s13 Graf'!$C$32</c:f>
              <c:strCache>
                <c:ptCount val="1"/>
                <c:pt idx="0">
                  <c:v>Stockholms län</c:v>
                </c:pt>
              </c:strCache>
            </c:strRef>
          </c:tx>
          <c:spPr>
            <a:ln w="28575" cap="rnd">
              <a:solidFill>
                <a:schemeClr val="accent1"/>
              </a:solidFill>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Graf'!$B$5:$AP$5</c:f>
              <c:numCache>
                <c:formatCode>General</c:formatCode>
                <c:ptCount val="41"/>
                <c:pt idx="0">
                  <c:v>100</c:v>
                </c:pt>
                <c:pt idx="1">
                  <c:v>80.526049570055633</c:v>
                </c:pt>
                <c:pt idx="2">
                  <c:v>75.543753161355582</c:v>
                </c:pt>
                <c:pt idx="3">
                  <c:v>171.52250885179566</c:v>
                </c:pt>
                <c:pt idx="4">
                  <c:v>107.53667172483561</c:v>
                </c:pt>
                <c:pt idx="5">
                  <c:v>88.720283257460792</c:v>
                </c:pt>
                <c:pt idx="6">
                  <c:v>70.080930703085485</c:v>
                </c:pt>
                <c:pt idx="7">
                  <c:v>82.068791097622665</c:v>
                </c:pt>
                <c:pt idx="8">
                  <c:v>80.75366717248356</c:v>
                </c:pt>
                <c:pt idx="9">
                  <c:v>87.556904400606982</c:v>
                </c:pt>
                <c:pt idx="10">
                  <c:v>64.618108244815375</c:v>
                </c:pt>
                <c:pt idx="11">
                  <c:v>83.156297420333829</c:v>
                </c:pt>
                <c:pt idx="12">
                  <c:v>110.95093576125443</c:v>
                </c:pt>
                <c:pt idx="13">
                  <c:v>61.734951947395047</c:v>
                </c:pt>
                <c:pt idx="14">
                  <c:v>54.729387961557919</c:v>
                </c:pt>
                <c:pt idx="15">
                  <c:v>78.224582701062218</c:v>
                </c:pt>
                <c:pt idx="16">
                  <c:v>70.030349013657059</c:v>
                </c:pt>
                <c:pt idx="17">
                  <c:v>49.342438037430455</c:v>
                </c:pt>
                <c:pt idx="18">
                  <c:v>62.139605462822459</c:v>
                </c:pt>
                <c:pt idx="19">
                  <c:v>96.838644410723319</c:v>
                </c:pt>
                <c:pt idx="20">
                  <c:v>64.390490642387448</c:v>
                </c:pt>
                <c:pt idx="21">
                  <c:v>45.042994436014162</c:v>
                </c:pt>
                <c:pt idx="22">
                  <c:v>56.044511886697009</c:v>
                </c:pt>
                <c:pt idx="23">
                  <c:v>58.320687910976218</c:v>
                </c:pt>
                <c:pt idx="24">
                  <c:v>64.94688922610014</c:v>
                </c:pt>
                <c:pt idx="25">
                  <c:v>84.420839656044507</c:v>
                </c:pt>
                <c:pt idx="26">
                  <c:v>67.855336368234703</c:v>
                </c:pt>
                <c:pt idx="27">
                  <c:v>73.090541224076887</c:v>
                </c:pt>
                <c:pt idx="28">
                  <c:v>189.42842690945878</c:v>
                </c:pt>
                <c:pt idx="29">
                  <c:v>120.81436519979766</c:v>
                </c:pt>
                <c:pt idx="30">
                  <c:v>64.871016691957507</c:v>
                </c:pt>
                <c:pt idx="31">
                  <c:v>156.72736469398077</c:v>
                </c:pt>
                <c:pt idx="32">
                  <c:v>675.84724329792618</c:v>
                </c:pt>
                <c:pt idx="33">
                  <c:v>521.6742539200809</c:v>
                </c:pt>
                <c:pt idx="34">
                  <c:v>153.46484572584725</c:v>
                </c:pt>
                <c:pt idx="35">
                  <c:v>193.22205361659078</c:v>
                </c:pt>
                <c:pt idx="36">
                  <c:v>103.69246332827518</c:v>
                </c:pt>
                <c:pt idx="37">
                  <c:v>86.241780475467877</c:v>
                </c:pt>
                <c:pt idx="38">
                  <c:v>55.235204855842191</c:v>
                </c:pt>
                <c:pt idx="39">
                  <c:v>75.821952453211935</c:v>
                </c:pt>
                <c:pt idx="40">
                  <c:v>56.449165402124436</c:v>
                </c:pt>
              </c:numCache>
            </c:numRef>
          </c:val>
          <c:smooth val="0"/>
          <c:extLst>
            <c:ext xmlns:c16="http://schemas.microsoft.com/office/drawing/2014/chart" uri="{C3380CC4-5D6E-409C-BE32-E72D297353CC}">
              <c16:uniqueId val="{00000000-88CC-4FD2-9A9E-40FA4F310EFE}"/>
            </c:ext>
          </c:extLst>
        </c:ser>
        <c:ser>
          <c:idx val="4"/>
          <c:order val="4"/>
          <c:tx>
            <c:strRef>
              <c:f>'s13 Graf'!$C$33</c:f>
              <c:strCache>
                <c:ptCount val="1"/>
                <c:pt idx="0">
                  <c:v>Stockholms stad</c:v>
                </c:pt>
              </c:strCache>
            </c:strRef>
          </c:tx>
          <c:spPr>
            <a:ln w="28575" cap="rnd">
              <a:solidFill>
                <a:schemeClr val="accent2"/>
              </a:solidFill>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Graf'!$B$6:$AP$6</c:f>
              <c:numCache>
                <c:formatCode>General</c:formatCode>
                <c:ptCount val="41"/>
                <c:pt idx="0">
                  <c:v>100</c:v>
                </c:pt>
                <c:pt idx="1">
                  <c:v>166.63385826771653</c:v>
                </c:pt>
                <c:pt idx="2">
                  <c:v>115.45275590551181</c:v>
                </c:pt>
                <c:pt idx="3">
                  <c:v>414.96062992125979</c:v>
                </c:pt>
                <c:pt idx="4">
                  <c:v>194.09448818897638</c:v>
                </c:pt>
                <c:pt idx="5">
                  <c:v>115.05905511811024</c:v>
                </c:pt>
                <c:pt idx="6">
                  <c:v>154.13385826771653</c:v>
                </c:pt>
                <c:pt idx="7">
                  <c:v>208.36614173228347</c:v>
                </c:pt>
                <c:pt idx="8">
                  <c:v>129.03543307086613</c:v>
                </c:pt>
                <c:pt idx="9">
                  <c:v>188.87795275590551</c:v>
                </c:pt>
                <c:pt idx="10">
                  <c:v>152.55905511811022</c:v>
                </c:pt>
                <c:pt idx="11">
                  <c:v>147.73622047244095</c:v>
                </c:pt>
                <c:pt idx="12">
                  <c:v>255.41338582677167</c:v>
                </c:pt>
                <c:pt idx="13">
                  <c:v>119.19291338582678</c:v>
                </c:pt>
                <c:pt idx="14">
                  <c:v>123.12992125984252</c:v>
                </c:pt>
                <c:pt idx="15">
                  <c:v>93.602362204724415</c:v>
                </c:pt>
                <c:pt idx="16">
                  <c:v>150.49212598425197</c:v>
                </c:pt>
                <c:pt idx="17">
                  <c:v>117.81496062992125</c:v>
                </c:pt>
                <c:pt idx="18">
                  <c:v>119.58661417322836</c:v>
                </c:pt>
                <c:pt idx="19">
                  <c:v>249.21259842519686</c:v>
                </c:pt>
                <c:pt idx="20">
                  <c:v>113.48425196850394</c:v>
                </c:pt>
                <c:pt idx="21">
                  <c:v>88.287401574803141</c:v>
                </c:pt>
                <c:pt idx="22">
                  <c:v>108.16929133858268</c:v>
                </c:pt>
                <c:pt idx="23">
                  <c:v>102.65748031496062</c:v>
                </c:pt>
                <c:pt idx="24">
                  <c:v>137.6968503937008</c:v>
                </c:pt>
                <c:pt idx="25">
                  <c:v>94.29133858267717</c:v>
                </c:pt>
                <c:pt idx="26">
                  <c:v>118.30708661417322</c:v>
                </c:pt>
                <c:pt idx="27">
                  <c:v>111.12204724409449</c:v>
                </c:pt>
                <c:pt idx="28">
                  <c:v>156.98818897637796</c:v>
                </c:pt>
                <c:pt idx="29">
                  <c:v>219.78346456692913</c:v>
                </c:pt>
                <c:pt idx="30">
                  <c:v>109.74409448818898</c:v>
                </c:pt>
                <c:pt idx="31">
                  <c:v>427.46062992125979</c:v>
                </c:pt>
                <c:pt idx="32">
                  <c:v>2035.8267716535433</c:v>
                </c:pt>
                <c:pt idx="33">
                  <c:v>1606.8897637795274</c:v>
                </c:pt>
                <c:pt idx="34">
                  <c:v>373.22834645669292</c:v>
                </c:pt>
                <c:pt idx="35">
                  <c:v>564.17322834645665</c:v>
                </c:pt>
                <c:pt idx="36">
                  <c:v>243.99606299212599</c:v>
                </c:pt>
                <c:pt idx="37">
                  <c:v>275.49212598425197</c:v>
                </c:pt>
                <c:pt idx="38">
                  <c:v>128.14960629921259</c:v>
                </c:pt>
                <c:pt idx="39">
                  <c:v>176.27952755905511</c:v>
                </c:pt>
                <c:pt idx="40">
                  <c:v>141.53543307086613</c:v>
                </c:pt>
              </c:numCache>
            </c:numRef>
          </c:val>
          <c:smooth val="0"/>
          <c:extLst>
            <c:ext xmlns:c16="http://schemas.microsoft.com/office/drawing/2014/chart" uri="{C3380CC4-5D6E-409C-BE32-E72D297353CC}">
              <c16:uniqueId val="{00000001-88CC-4FD2-9A9E-40FA4F310EFE}"/>
            </c:ext>
          </c:extLst>
        </c:ser>
        <c:ser>
          <c:idx val="5"/>
          <c:order val="5"/>
          <c:tx>
            <c:strRef>
              <c:f>'s13 Graf'!$C$34</c:f>
              <c:strCache>
                <c:ptCount val="1"/>
                <c:pt idx="0">
                  <c:v>Sverige, exkl Stockholms län</c:v>
                </c:pt>
              </c:strCache>
            </c:strRef>
          </c:tx>
          <c:spPr>
            <a:ln w="28575" cap="rnd">
              <a:solidFill>
                <a:schemeClr val="accent3"/>
              </a:solidFill>
              <a:prstDash val="sysDash"/>
              <a:round/>
            </a:ln>
            <a:effectLst/>
          </c:spPr>
          <c:marker>
            <c:symbol val="none"/>
          </c:marker>
          <c:cat>
            <c:strRef>
              <c:f>'s13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's13 Graf'!$B$7:$AP$7</c:f>
              <c:numCache>
                <c:formatCode>General</c:formatCode>
                <c:ptCount val="41"/>
                <c:pt idx="0">
                  <c:v>100</c:v>
                </c:pt>
                <c:pt idx="1">
                  <c:v>85.154819708668313</c:v>
                </c:pt>
                <c:pt idx="2">
                  <c:v>97.596115577489456</c:v>
                </c:pt>
                <c:pt idx="3">
                  <c:v>151.56411685107059</c:v>
                </c:pt>
                <c:pt idx="4">
                  <c:v>103.08843429117249</c:v>
                </c:pt>
                <c:pt idx="5">
                  <c:v>95.892700788028336</c:v>
                </c:pt>
                <c:pt idx="6">
                  <c:v>69.290774496537452</c:v>
                </c:pt>
                <c:pt idx="7">
                  <c:v>89.747671734458336</c:v>
                </c:pt>
                <c:pt idx="8">
                  <c:v>78.770994189286</c:v>
                </c:pt>
                <c:pt idx="9">
                  <c:v>72.633925017909746</c:v>
                </c:pt>
                <c:pt idx="10">
                  <c:v>60.757780784844385</c:v>
                </c:pt>
                <c:pt idx="11">
                  <c:v>63.058186738836262</c:v>
                </c:pt>
                <c:pt idx="12">
                  <c:v>98.487622383188736</c:v>
                </c:pt>
                <c:pt idx="13">
                  <c:v>51.993950489532757</c:v>
                </c:pt>
                <c:pt idx="14">
                  <c:v>44.20122582185784</c:v>
                </c:pt>
                <c:pt idx="15">
                  <c:v>52.527262596513566</c:v>
                </c:pt>
                <c:pt idx="16">
                  <c:v>61.79256547003105</c:v>
                </c:pt>
                <c:pt idx="17">
                  <c:v>55.926132293242063</c:v>
                </c:pt>
                <c:pt idx="18">
                  <c:v>41.128711295072833</c:v>
                </c:pt>
                <c:pt idx="19">
                  <c:v>60.694101727294438</c:v>
                </c:pt>
                <c:pt idx="20">
                  <c:v>54.143118681843504</c:v>
                </c:pt>
                <c:pt idx="21">
                  <c:v>47.122502586961716</c:v>
                </c:pt>
                <c:pt idx="22">
                  <c:v>49.383109129984874</c:v>
                </c:pt>
                <c:pt idx="23">
                  <c:v>54.166998328424739</c:v>
                </c:pt>
                <c:pt idx="24">
                  <c:v>45.761362731831568</c:v>
                </c:pt>
                <c:pt idx="25">
                  <c:v>49.605985831409697</c:v>
                </c:pt>
                <c:pt idx="26">
                  <c:v>34.689166600334318</c:v>
                </c:pt>
                <c:pt idx="27">
                  <c:v>63.289023322454831</c:v>
                </c:pt>
                <c:pt idx="28">
                  <c:v>67.173445833001679</c:v>
                </c:pt>
                <c:pt idx="29">
                  <c:v>50.226856642521689</c:v>
                </c:pt>
                <c:pt idx="30">
                  <c:v>46.000159197643875</c:v>
                </c:pt>
                <c:pt idx="31">
                  <c:v>59.356841518745519</c:v>
                </c:pt>
                <c:pt idx="32">
                  <c:v>176.51834752845659</c:v>
                </c:pt>
                <c:pt idx="33">
                  <c:v>207.36289102921276</c:v>
                </c:pt>
                <c:pt idx="34">
                  <c:v>59.500119398232911</c:v>
                </c:pt>
                <c:pt idx="35">
                  <c:v>53.418769402212853</c:v>
                </c:pt>
                <c:pt idx="36">
                  <c:v>37.785560773700553</c:v>
                </c:pt>
                <c:pt idx="37">
                  <c:v>33.988696967284881</c:v>
                </c:pt>
                <c:pt idx="38">
                  <c:v>22.685664252169069</c:v>
                </c:pt>
                <c:pt idx="39">
                  <c:v>24.054763989492955</c:v>
                </c:pt>
                <c:pt idx="40">
                  <c:v>22.757303191912758</c:v>
                </c:pt>
              </c:numCache>
            </c:numRef>
          </c:val>
          <c:smooth val="0"/>
          <c:extLst>
            <c:ext xmlns:c16="http://schemas.microsoft.com/office/drawing/2014/chart" uri="{C3380CC4-5D6E-409C-BE32-E72D297353CC}">
              <c16:uniqueId val="{00000002-88CC-4FD2-9A9E-40FA4F310EFE}"/>
            </c:ext>
          </c:extLst>
        </c:ser>
        <c:dLbls>
          <c:showLegendKey val="0"/>
          <c:showVal val="0"/>
          <c:showCatName val="0"/>
          <c:showSerName val="0"/>
          <c:showPercent val="0"/>
          <c:showBubbleSize val="0"/>
        </c:dLbls>
        <c:smooth val="0"/>
        <c:axId val="464037336"/>
        <c:axId val="464042256"/>
        <c:extLst>
          <c:ext xmlns:c15="http://schemas.microsoft.com/office/drawing/2012/chart" uri="{02D57815-91ED-43cb-92C2-25804820EDAC}">
            <c15:filteredLineSeries>
              <c15:ser>
                <c:idx val="0"/>
                <c:order val="0"/>
                <c:tx>
                  <c:strRef>
                    <c:extLst>
                      <c:ext uri="{02D57815-91ED-43cb-92C2-25804820EDAC}">
                        <c15:formulaRef>
                          <c15:sqref>'s13 Graf'!$A$2</c15:sqref>
                        </c15:formulaRef>
                      </c:ext>
                    </c:extLst>
                    <c:strCache>
                      <c:ptCount val="1"/>
                      <c:pt idx="0">
                        <c:v>Stockholm County</c:v>
                      </c:pt>
                    </c:strCache>
                  </c:strRef>
                </c:tx>
                <c:spPr>
                  <a:ln w="28575" cap="rnd">
                    <a:solidFill>
                      <a:schemeClr val="accent1"/>
                    </a:solidFill>
                    <a:prstDash val="solid"/>
                    <a:round/>
                  </a:ln>
                  <a:effectLst/>
                </c:spPr>
                <c:marker>
                  <c:symbol val="none"/>
                </c:marker>
                <c:cat>
                  <c:strRef>
                    <c:extLst>
                      <c:ex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c:ext uri="{02D57815-91ED-43cb-92C2-25804820EDAC}">
                        <c15:formulaRef>
                          <c15:sqref>'s13 Graf'!$B$2:$AP$2</c15:sqref>
                        </c15:formulaRef>
                      </c:ext>
                    </c:extLst>
                    <c:numCache>
                      <c:formatCode>General</c:formatCode>
                      <c:ptCount val="41"/>
                      <c:pt idx="0">
                        <c:v>3954</c:v>
                      </c:pt>
                      <c:pt idx="1">
                        <c:v>3184</c:v>
                      </c:pt>
                      <c:pt idx="2">
                        <c:v>2987</c:v>
                      </c:pt>
                      <c:pt idx="3">
                        <c:v>6782</c:v>
                      </c:pt>
                      <c:pt idx="4">
                        <c:v>4252</c:v>
                      </c:pt>
                      <c:pt idx="5">
                        <c:v>3508</c:v>
                      </c:pt>
                      <c:pt idx="6">
                        <c:v>2771</c:v>
                      </c:pt>
                      <c:pt idx="7">
                        <c:v>3245</c:v>
                      </c:pt>
                      <c:pt idx="8">
                        <c:v>3193</c:v>
                      </c:pt>
                      <c:pt idx="9">
                        <c:v>3462</c:v>
                      </c:pt>
                      <c:pt idx="10">
                        <c:v>2555</c:v>
                      </c:pt>
                      <c:pt idx="11">
                        <c:v>3288</c:v>
                      </c:pt>
                      <c:pt idx="12">
                        <c:v>4387</c:v>
                      </c:pt>
                      <c:pt idx="13">
                        <c:v>2441</c:v>
                      </c:pt>
                      <c:pt idx="14">
                        <c:v>2164</c:v>
                      </c:pt>
                      <c:pt idx="15">
                        <c:v>3093</c:v>
                      </c:pt>
                      <c:pt idx="16">
                        <c:v>2769</c:v>
                      </c:pt>
                      <c:pt idx="17">
                        <c:v>1951</c:v>
                      </c:pt>
                      <c:pt idx="18">
                        <c:v>2457</c:v>
                      </c:pt>
                      <c:pt idx="19">
                        <c:v>3829</c:v>
                      </c:pt>
                      <c:pt idx="20">
                        <c:v>2546</c:v>
                      </c:pt>
                      <c:pt idx="21">
                        <c:v>1781</c:v>
                      </c:pt>
                      <c:pt idx="22">
                        <c:v>2216</c:v>
                      </c:pt>
                      <c:pt idx="23">
                        <c:v>2306</c:v>
                      </c:pt>
                      <c:pt idx="24">
                        <c:v>2568</c:v>
                      </c:pt>
                      <c:pt idx="25">
                        <c:v>3338</c:v>
                      </c:pt>
                      <c:pt idx="26">
                        <c:v>2683</c:v>
                      </c:pt>
                      <c:pt idx="27">
                        <c:v>2890</c:v>
                      </c:pt>
                      <c:pt idx="28">
                        <c:v>7490</c:v>
                      </c:pt>
                      <c:pt idx="29">
                        <c:v>4777</c:v>
                      </c:pt>
                      <c:pt idx="30">
                        <c:v>2565</c:v>
                      </c:pt>
                      <c:pt idx="31">
                        <c:v>6197</c:v>
                      </c:pt>
                      <c:pt idx="32">
                        <c:v>26723</c:v>
                      </c:pt>
                      <c:pt idx="33">
                        <c:v>20627</c:v>
                      </c:pt>
                      <c:pt idx="34">
                        <c:v>6068</c:v>
                      </c:pt>
                      <c:pt idx="35">
                        <c:v>7640</c:v>
                      </c:pt>
                      <c:pt idx="36">
                        <c:v>4100</c:v>
                      </c:pt>
                      <c:pt idx="37">
                        <c:v>3410</c:v>
                      </c:pt>
                      <c:pt idx="38">
                        <c:v>2184</c:v>
                      </c:pt>
                      <c:pt idx="39">
                        <c:v>2998</c:v>
                      </c:pt>
                      <c:pt idx="40">
                        <c:v>2232</c:v>
                      </c:pt>
                    </c:numCache>
                  </c:numRef>
                </c:val>
                <c:smooth val="0"/>
                <c:extLst>
                  <c:ext xmlns:c16="http://schemas.microsoft.com/office/drawing/2014/chart" uri="{C3380CC4-5D6E-409C-BE32-E72D297353CC}">
                    <c16:uniqueId val="{00000003-88CC-4FD2-9A9E-40FA4F310EFE}"/>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's13 Graf'!$A$3</c15:sqref>
                        </c15:formulaRef>
                      </c:ext>
                    </c:extLst>
                    <c:strCache>
                      <c:ptCount val="1"/>
                      <c:pt idx="0">
                        <c:v>City of Stockholm</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xmlns:c15="http://schemas.microsoft.com/office/drawing/2012/chart">
                      <c:ext xmlns:c15="http://schemas.microsoft.com/office/drawing/2012/chart" uri="{02D57815-91ED-43cb-92C2-25804820EDAC}">
                        <c15:formulaRef>
                          <c15:sqref>'s13 Graf'!$B$3:$AP$3</c15:sqref>
                        </c15:formulaRef>
                      </c:ext>
                    </c:extLst>
                    <c:numCache>
                      <c:formatCode>General</c:formatCode>
                      <c:ptCount val="41"/>
                      <c:pt idx="0">
                        <c:v>1016</c:v>
                      </c:pt>
                      <c:pt idx="1">
                        <c:v>1693</c:v>
                      </c:pt>
                      <c:pt idx="2">
                        <c:v>1173</c:v>
                      </c:pt>
                      <c:pt idx="3">
                        <c:v>4216</c:v>
                      </c:pt>
                      <c:pt idx="4">
                        <c:v>1972</c:v>
                      </c:pt>
                      <c:pt idx="5">
                        <c:v>1169</c:v>
                      </c:pt>
                      <c:pt idx="6">
                        <c:v>1566</c:v>
                      </c:pt>
                      <c:pt idx="7">
                        <c:v>2117</c:v>
                      </c:pt>
                      <c:pt idx="8">
                        <c:v>1311</c:v>
                      </c:pt>
                      <c:pt idx="9">
                        <c:v>1919</c:v>
                      </c:pt>
                      <c:pt idx="10">
                        <c:v>1550</c:v>
                      </c:pt>
                      <c:pt idx="11">
                        <c:v>1501</c:v>
                      </c:pt>
                      <c:pt idx="12">
                        <c:v>2595</c:v>
                      </c:pt>
                      <c:pt idx="13">
                        <c:v>1211</c:v>
                      </c:pt>
                      <c:pt idx="14">
                        <c:v>1251</c:v>
                      </c:pt>
                      <c:pt idx="15">
                        <c:v>951</c:v>
                      </c:pt>
                      <c:pt idx="16">
                        <c:v>1529</c:v>
                      </c:pt>
                      <c:pt idx="17">
                        <c:v>1197</c:v>
                      </c:pt>
                      <c:pt idx="18">
                        <c:v>1215</c:v>
                      </c:pt>
                      <c:pt idx="19">
                        <c:v>2532</c:v>
                      </c:pt>
                      <c:pt idx="20">
                        <c:v>1153</c:v>
                      </c:pt>
                      <c:pt idx="21">
                        <c:v>897</c:v>
                      </c:pt>
                      <c:pt idx="22">
                        <c:v>1099</c:v>
                      </c:pt>
                      <c:pt idx="23">
                        <c:v>1043</c:v>
                      </c:pt>
                      <c:pt idx="24">
                        <c:v>1399</c:v>
                      </c:pt>
                      <c:pt idx="25">
                        <c:v>958</c:v>
                      </c:pt>
                      <c:pt idx="26">
                        <c:v>1202</c:v>
                      </c:pt>
                      <c:pt idx="27">
                        <c:v>1129</c:v>
                      </c:pt>
                      <c:pt idx="28">
                        <c:v>1595</c:v>
                      </c:pt>
                      <c:pt idx="29">
                        <c:v>2233</c:v>
                      </c:pt>
                      <c:pt idx="30">
                        <c:v>1115</c:v>
                      </c:pt>
                      <c:pt idx="31">
                        <c:v>4343</c:v>
                      </c:pt>
                      <c:pt idx="32">
                        <c:v>20684</c:v>
                      </c:pt>
                      <c:pt idx="33">
                        <c:v>16326</c:v>
                      </c:pt>
                      <c:pt idx="34">
                        <c:v>3792</c:v>
                      </c:pt>
                      <c:pt idx="35">
                        <c:v>5732</c:v>
                      </c:pt>
                      <c:pt idx="36">
                        <c:v>2479</c:v>
                      </c:pt>
                      <c:pt idx="37">
                        <c:v>2799</c:v>
                      </c:pt>
                      <c:pt idx="38">
                        <c:v>1302</c:v>
                      </c:pt>
                      <c:pt idx="39">
                        <c:v>1791</c:v>
                      </c:pt>
                      <c:pt idx="40">
                        <c:v>1438</c:v>
                      </c:pt>
                    </c:numCache>
                  </c:numRef>
                </c:val>
                <c:smooth val="0"/>
                <c:extLst xmlns:c15="http://schemas.microsoft.com/office/drawing/2012/chart">
                  <c:ext xmlns:c16="http://schemas.microsoft.com/office/drawing/2014/chart" uri="{C3380CC4-5D6E-409C-BE32-E72D297353CC}">
                    <c16:uniqueId val="{00000004-88CC-4FD2-9A9E-40FA4F310EFE}"/>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's13 Graf'!$A$4</c15:sqref>
                        </c15:formulaRef>
                      </c:ext>
                    </c:extLst>
                    <c:strCache>
                      <c:ptCount val="1"/>
                      <c:pt idx="0">
                        <c:v>Sweden, excl. Stockholm County</c:v>
                      </c:pt>
                    </c:strCache>
                  </c:strRef>
                </c:tx>
                <c:spPr>
                  <a:ln w="28575" cap="rnd">
                    <a:solidFill>
                      <a:schemeClr val="accent3"/>
                    </a:solidFill>
                    <a:prstDash val="sysDash"/>
                    <a:round/>
                  </a:ln>
                  <a:effectLst/>
                </c:spPr>
                <c:marker>
                  <c:symbol val="none"/>
                </c:marker>
                <c:cat>
                  <c:strRef>
                    <c:extLst xmlns:c15="http://schemas.microsoft.com/office/drawing/2012/chart">
                      <c:ext xmlns:c15="http://schemas.microsoft.com/office/drawing/2012/chart" uri="{02D57815-91ED-43cb-92C2-25804820EDAC}">
                        <c15:formulaRef>
                          <c15:sqref>'s13 Graf'!$B$1:$AP$1</c15:sqref>
                        </c15:formulaRef>
                      </c:ext>
                    </c:extLst>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extLst xmlns:c15="http://schemas.microsoft.com/office/drawing/2012/chart">
                      <c:ext xmlns:c15="http://schemas.microsoft.com/office/drawing/2012/chart" uri="{02D57815-91ED-43cb-92C2-25804820EDAC}">
                        <c15:formulaRef>
                          <c15:sqref>'s13 Graf'!$B$4:$AP$4</c15:sqref>
                        </c15:formulaRef>
                      </c:ext>
                    </c:extLst>
                    <c:numCache>
                      <c:formatCode>General</c:formatCode>
                      <c:ptCount val="41"/>
                      <c:pt idx="0">
                        <c:v>12563</c:v>
                      </c:pt>
                      <c:pt idx="1">
                        <c:v>10698</c:v>
                      </c:pt>
                      <c:pt idx="2">
                        <c:v>12261</c:v>
                      </c:pt>
                      <c:pt idx="3">
                        <c:v>19041</c:v>
                      </c:pt>
                      <c:pt idx="4">
                        <c:v>12951</c:v>
                      </c:pt>
                      <c:pt idx="5">
                        <c:v>12047</c:v>
                      </c:pt>
                      <c:pt idx="6">
                        <c:v>8705</c:v>
                      </c:pt>
                      <c:pt idx="7">
                        <c:v>11275</c:v>
                      </c:pt>
                      <c:pt idx="8">
                        <c:v>9896</c:v>
                      </c:pt>
                      <c:pt idx="9">
                        <c:v>9125</c:v>
                      </c:pt>
                      <c:pt idx="10">
                        <c:v>7633</c:v>
                      </c:pt>
                      <c:pt idx="11">
                        <c:v>7922</c:v>
                      </c:pt>
                      <c:pt idx="12">
                        <c:v>12373</c:v>
                      </c:pt>
                      <c:pt idx="13">
                        <c:v>6532</c:v>
                      </c:pt>
                      <c:pt idx="14">
                        <c:v>5553</c:v>
                      </c:pt>
                      <c:pt idx="15">
                        <c:v>6599</c:v>
                      </c:pt>
                      <c:pt idx="16">
                        <c:v>7763</c:v>
                      </c:pt>
                      <c:pt idx="17">
                        <c:v>7026</c:v>
                      </c:pt>
                      <c:pt idx="18">
                        <c:v>5167</c:v>
                      </c:pt>
                      <c:pt idx="19">
                        <c:v>7625</c:v>
                      </c:pt>
                      <c:pt idx="20">
                        <c:v>6802</c:v>
                      </c:pt>
                      <c:pt idx="21">
                        <c:v>5920</c:v>
                      </c:pt>
                      <c:pt idx="22">
                        <c:v>6204</c:v>
                      </c:pt>
                      <c:pt idx="23">
                        <c:v>6805</c:v>
                      </c:pt>
                      <c:pt idx="24">
                        <c:v>5749</c:v>
                      </c:pt>
                      <c:pt idx="25">
                        <c:v>6232</c:v>
                      </c:pt>
                      <c:pt idx="26">
                        <c:v>4358</c:v>
                      </c:pt>
                      <c:pt idx="27">
                        <c:v>7951</c:v>
                      </c:pt>
                      <c:pt idx="28">
                        <c:v>8439</c:v>
                      </c:pt>
                      <c:pt idx="29">
                        <c:v>6310</c:v>
                      </c:pt>
                      <c:pt idx="30">
                        <c:v>5779</c:v>
                      </c:pt>
                      <c:pt idx="31">
                        <c:v>7457</c:v>
                      </c:pt>
                      <c:pt idx="32">
                        <c:v>22176</c:v>
                      </c:pt>
                      <c:pt idx="33">
                        <c:v>26051</c:v>
                      </c:pt>
                      <c:pt idx="34">
                        <c:v>7475</c:v>
                      </c:pt>
                      <c:pt idx="35">
                        <c:v>6711</c:v>
                      </c:pt>
                      <c:pt idx="36">
                        <c:v>4747</c:v>
                      </c:pt>
                      <c:pt idx="37">
                        <c:v>4270</c:v>
                      </c:pt>
                      <c:pt idx="38">
                        <c:v>2850</c:v>
                      </c:pt>
                      <c:pt idx="39">
                        <c:v>3022</c:v>
                      </c:pt>
                      <c:pt idx="40">
                        <c:v>2859</c:v>
                      </c:pt>
                    </c:numCache>
                  </c:numRef>
                </c:val>
                <c:smooth val="0"/>
                <c:extLst xmlns:c15="http://schemas.microsoft.com/office/drawing/2012/chart">
                  <c:ext xmlns:c16="http://schemas.microsoft.com/office/drawing/2014/chart" uri="{C3380CC4-5D6E-409C-BE32-E72D297353CC}">
                    <c16:uniqueId val="{00000005-88CC-4FD2-9A9E-40FA4F310EFE}"/>
                  </c:ext>
                </c:extLst>
              </c15:ser>
            </c15:filteredLineSeries>
          </c:ext>
        </c:extLst>
      </c:lineChart>
      <c:catAx>
        <c:axId val="464037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42256"/>
        <c:crosses val="autoZero"/>
        <c:auto val="1"/>
        <c:lblAlgn val="ctr"/>
        <c:lblOffset val="100"/>
        <c:noMultiLvlLbl val="0"/>
      </c:catAx>
      <c:valAx>
        <c:axId val="46404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64037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's14 Graf'!$A$12</c:f>
              <c:strCache>
                <c:ptCount val="1"/>
                <c:pt idx="0">
                  <c:v>Stockholms län</c:v>
                </c:pt>
              </c:strCache>
            </c:strRef>
          </c:tx>
          <c:spPr>
            <a:ln w="28575" cap="rnd">
              <a:solidFill>
                <a:schemeClr val="accent1"/>
              </a:solidFill>
              <a:prstDash val="solid"/>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Graf'!$B$2:$AP$2</c:f>
              <c:numCache>
                <c:formatCode>General</c:formatCode>
                <c:ptCount val="41"/>
                <c:pt idx="0">
                  <c:v>4.2588369000000004</c:v>
                </c:pt>
                <c:pt idx="1">
                  <c:v>4.1948384000000001</c:v>
                </c:pt>
                <c:pt idx="2">
                  <c:v>4.392404</c:v>
                </c:pt>
                <c:pt idx="3">
                  <c:v>4.5016341999999998</c:v>
                </c:pt>
                <c:pt idx="4">
                  <c:v>4.6292494</c:v>
                </c:pt>
                <c:pt idx="5">
                  <c:v>4.5555227</c:v>
                </c:pt>
                <c:pt idx="6">
                  <c:v>4.7247424000000002</c:v>
                </c:pt>
                <c:pt idx="7">
                  <c:v>4.6097934</c:v>
                </c:pt>
                <c:pt idx="8">
                  <c:v>4.5007831999999999</c:v>
                </c:pt>
                <c:pt idx="9">
                  <c:v>4.3178970000000003</c:v>
                </c:pt>
                <c:pt idx="10">
                  <c:v>4.3824063000000004</c:v>
                </c:pt>
                <c:pt idx="11">
                  <c:v>4.2950401999999999</c:v>
                </c:pt>
                <c:pt idx="12">
                  <c:v>4.2899685999999999</c:v>
                </c:pt>
                <c:pt idx="13">
                  <c:v>4.1887970000000001</c:v>
                </c:pt>
                <c:pt idx="14">
                  <c:v>4.3094977999999999</c:v>
                </c:pt>
                <c:pt idx="15">
                  <c:v>4.2415718</c:v>
                </c:pt>
                <c:pt idx="16">
                  <c:v>4.2044724000000002</c:v>
                </c:pt>
                <c:pt idx="17">
                  <c:v>4.0447385999999996</c:v>
                </c:pt>
                <c:pt idx="18">
                  <c:v>4.1116827999999996</c:v>
                </c:pt>
                <c:pt idx="19">
                  <c:v>4.0602428000000002</c:v>
                </c:pt>
                <c:pt idx="20">
                  <c:v>4.1098575999999998</c:v>
                </c:pt>
                <c:pt idx="21">
                  <c:v>4.0587103999999998</c:v>
                </c:pt>
                <c:pt idx="22">
                  <c:v>4.1498752000000003</c:v>
                </c:pt>
                <c:pt idx="23">
                  <c:v>4.1113540999999998</c:v>
                </c:pt>
                <c:pt idx="24">
                  <c:v>4.1237532999999997</c:v>
                </c:pt>
                <c:pt idx="25">
                  <c:v>3.9941073</c:v>
                </c:pt>
                <c:pt idx="26">
                  <c:v>4.0514922999999996</c:v>
                </c:pt>
                <c:pt idx="27">
                  <c:v>3.9456418000000002</c:v>
                </c:pt>
                <c:pt idx="28">
                  <c:v>3.9718501000000002</c:v>
                </c:pt>
                <c:pt idx="29">
                  <c:v>3.9415374999999999</c:v>
                </c:pt>
                <c:pt idx="30">
                  <c:v>4.1184161000000001</c:v>
                </c:pt>
                <c:pt idx="31">
                  <c:v>4.2165383434877999</c:v>
                </c:pt>
                <c:pt idx="32">
                  <c:v>4.4373239955990433</c:v>
                </c:pt>
                <c:pt idx="33">
                  <c:v>5.6580664387922353</c:v>
                </c:pt>
                <c:pt idx="34">
                  <c:v>6.2807537363684247</c:v>
                </c:pt>
                <c:pt idx="35">
                  <c:v>5.9981591904955511</c:v>
                </c:pt>
                <c:pt idx="36">
                  <c:v>5.8985698631676549</c:v>
                </c:pt>
                <c:pt idx="37">
                  <c:v>5.497893153717742</c:v>
                </c:pt>
                <c:pt idx="38">
                  <c:v>5.3035859957813578</c:v>
                </c:pt>
                <c:pt idx="39">
                  <c:v>4.7975268725080156</c:v>
                </c:pt>
                <c:pt idx="40">
                  <c:v>4.6207160181817271</c:v>
                </c:pt>
              </c:numCache>
            </c:numRef>
          </c:val>
          <c:smooth val="0"/>
          <c:extLst>
            <c:ext xmlns:c16="http://schemas.microsoft.com/office/drawing/2014/chart" uri="{C3380CC4-5D6E-409C-BE32-E72D297353CC}">
              <c16:uniqueId val="{00000000-A151-40F6-9ABB-DB25442CDA6F}"/>
            </c:ext>
          </c:extLst>
        </c:ser>
        <c:ser>
          <c:idx val="1"/>
          <c:order val="1"/>
          <c:tx>
            <c:strRef>
              <c:f>'s14 Graf'!$A$13</c:f>
              <c:strCache>
                <c:ptCount val="1"/>
                <c:pt idx="0">
                  <c:v>Stockholms stad</c:v>
                </c:pt>
              </c:strCache>
            </c:strRef>
          </c:tx>
          <c:spPr>
            <a:ln w="28575" cap="rnd">
              <a:solidFill>
                <a:schemeClr val="accent2"/>
              </a:solidFill>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Graf'!$B$3:$AP$3</c:f>
              <c:numCache>
                <c:formatCode>General</c:formatCode>
                <c:ptCount val="41"/>
                <c:pt idx="0">
                  <c:v>4.5286613999999998</c:v>
                </c:pt>
                <c:pt idx="1">
                  <c:v>4.4162812999999996</c:v>
                </c:pt>
                <c:pt idx="2">
                  <c:v>4.5916031000000004</c:v>
                </c:pt>
                <c:pt idx="3">
                  <c:v>4.6700434</c:v>
                </c:pt>
                <c:pt idx="4">
                  <c:v>4.8052821999999997</c:v>
                </c:pt>
                <c:pt idx="5">
                  <c:v>4.7439273999999996</c:v>
                </c:pt>
                <c:pt idx="6">
                  <c:v>4.9113774000000001</c:v>
                </c:pt>
                <c:pt idx="7">
                  <c:v>4.7926213999999998</c:v>
                </c:pt>
                <c:pt idx="8">
                  <c:v>4.6656051999999999</c:v>
                </c:pt>
                <c:pt idx="9">
                  <c:v>4.4994598999999997</c:v>
                </c:pt>
                <c:pt idx="10">
                  <c:v>4.5792039999999998</c:v>
                </c:pt>
                <c:pt idx="11">
                  <c:v>4.4575085999999997</c:v>
                </c:pt>
                <c:pt idx="12">
                  <c:v>4.4611543999999999</c:v>
                </c:pt>
                <c:pt idx="13">
                  <c:v>4.3589561999999997</c:v>
                </c:pt>
                <c:pt idx="14">
                  <c:v>4.4695399</c:v>
                </c:pt>
                <c:pt idx="15">
                  <c:v>4.3587458999999997</c:v>
                </c:pt>
                <c:pt idx="16">
                  <c:v>4.3086187000000002</c:v>
                </c:pt>
                <c:pt idx="17">
                  <c:v>4.1393345000000004</c:v>
                </c:pt>
                <c:pt idx="18">
                  <c:v>4.2012191999999997</c:v>
                </c:pt>
                <c:pt idx="19">
                  <c:v>4.1040339000000001</c:v>
                </c:pt>
                <c:pt idx="20">
                  <c:v>4.1696761000000002</c:v>
                </c:pt>
                <c:pt idx="21">
                  <c:v>4.1328072999999996</c:v>
                </c:pt>
                <c:pt idx="22">
                  <c:v>4.2201846999999999</c:v>
                </c:pt>
                <c:pt idx="23">
                  <c:v>4.1878292999999998</c:v>
                </c:pt>
                <c:pt idx="24">
                  <c:v>4.2047445999999997</c:v>
                </c:pt>
                <c:pt idx="25">
                  <c:v>4.0764649000000004</c:v>
                </c:pt>
                <c:pt idx="26">
                  <c:v>4.1055859999999997</c:v>
                </c:pt>
                <c:pt idx="27">
                  <c:v>3.9596222000000001</c:v>
                </c:pt>
                <c:pt idx="28">
                  <c:v>4.0029009000000002</c:v>
                </c:pt>
                <c:pt idx="29">
                  <c:v>4.0014609999999999</c:v>
                </c:pt>
                <c:pt idx="30">
                  <c:v>4.1799569999999999</c:v>
                </c:pt>
                <c:pt idx="31">
                  <c:v>4.2140906088929091</c:v>
                </c:pt>
                <c:pt idx="32">
                  <c:v>4.5255583454946056</c:v>
                </c:pt>
                <c:pt idx="33">
                  <c:v>6.0030819013952721</c:v>
                </c:pt>
                <c:pt idx="34">
                  <c:v>6.6885445398152692</c:v>
                </c:pt>
                <c:pt idx="35">
                  <c:v>6.3044842486507813</c:v>
                </c:pt>
                <c:pt idx="36">
                  <c:v>6.1554125812059413</c:v>
                </c:pt>
                <c:pt idx="37">
                  <c:v>5.7279270470121979</c:v>
                </c:pt>
                <c:pt idx="38">
                  <c:v>5.4002000653767501</c:v>
                </c:pt>
                <c:pt idx="39">
                  <c:v>4.8380393660463161</c:v>
                </c:pt>
                <c:pt idx="40">
                  <c:v>4.6512704381017498</c:v>
                </c:pt>
              </c:numCache>
            </c:numRef>
          </c:val>
          <c:smooth val="0"/>
          <c:extLst>
            <c:ext xmlns:c16="http://schemas.microsoft.com/office/drawing/2014/chart" uri="{C3380CC4-5D6E-409C-BE32-E72D297353CC}">
              <c16:uniqueId val="{00000001-A151-40F6-9ABB-DB25442CDA6F}"/>
            </c:ext>
          </c:extLst>
        </c:ser>
        <c:ser>
          <c:idx val="2"/>
          <c:order val="2"/>
          <c:tx>
            <c:strRef>
              <c:f>'s14 Graf'!$A$14</c:f>
              <c:strCache>
                <c:ptCount val="1"/>
                <c:pt idx="0">
                  <c:v>Sverige, exkl Stockholms län</c:v>
                </c:pt>
              </c:strCache>
            </c:strRef>
          </c:tx>
          <c:spPr>
            <a:ln w="28575" cap="rnd">
              <a:solidFill>
                <a:schemeClr val="accent3"/>
              </a:solidFill>
              <a:prstDash val="sysDash"/>
              <a:round/>
            </a:ln>
            <a:effectLst/>
          </c:spPr>
          <c:marker>
            <c:symbol val="none"/>
          </c:marker>
          <c:cat>
            <c:strRef>
              <c:f>'s14 Graf'!$B$1:$AP$1</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's14 Graf'!$B$4:$AP$4</c:f>
              <c:numCache>
                <c:formatCode>General</c:formatCode>
                <c:ptCount val="41"/>
                <c:pt idx="0">
                  <c:v>6.0456019000000003</c:v>
                </c:pt>
                <c:pt idx="1">
                  <c:v>5.5939731999999998</c:v>
                </c:pt>
                <c:pt idx="2">
                  <c:v>5.7258559</c:v>
                </c:pt>
                <c:pt idx="3">
                  <c:v>6.0335168000000001</c:v>
                </c:pt>
                <c:pt idx="4">
                  <c:v>6.2174649999999998</c:v>
                </c:pt>
                <c:pt idx="5">
                  <c:v>5.7224785999999996</c:v>
                </c:pt>
                <c:pt idx="6">
                  <c:v>5.8275926</c:v>
                </c:pt>
                <c:pt idx="7">
                  <c:v>5.9484181999999999</c:v>
                </c:pt>
                <c:pt idx="8">
                  <c:v>5.9195342000000002</c:v>
                </c:pt>
                <c:pt idx="9">
                  <c:v>5.3220879999999999</c:v>
                </c:pt>
                <c:pt idx="10">
                  <c:v>5.3195185</c:v>
                </c:pt>
                <c:pt idx="11">
                  <c:v>5.4982362</c:v>
                </c:pt>
                <c:pt idx="12">
                  <c:v>5.5895922000000002</c:v>
                </c:pt>
                <c:pt idx="13">
                  <c:v>5.1568560000000003</c:v>
                </c:pt>
                <c:pt idx="14">
                  <c:v>5.2397707000000002</c:v>
                </c:pt>
                <c:pt idx="15">
                  <c:v>5.4336295999999997</c:v>
                </c:pt>
                <c:pt idx="16">
                  <c:v>5.4879313999999999</c:v>
                </c:pt>
                <c:pt idx="17">
                  <c:v>5.0269994999999996</c:v>
                </c:pt>
                <c:pt idx="18">
                  <c:v>5.0341008</c:v>
                </c:pt>
                <c:pt idx="19">
                  <c:v>5.2427443</c:v>
                </c:pt>
                <c:pt idx="20">
                  <c:v>5.3860716999999996</c:v>
                </c:pt>
                <c:pt idx="21">
                  <c:v>5.0377263000000001</c:v>
                </c:pt>
                <c:pt idx="22">
                  <c:v>5.0206745000000002</c:v>
                </c:pt>
                <c:pt idx="23">
                  <c:v>5.1138281000000001</c:v>
                </c:pt>
                <c:pt idx="24">
                  <c:v>5.1361729</c:v>
                </c:pt>
                <c:pt idx="25">
                  <c:v>4.7593595000000004</c:v>
                </c:pt>
                <c:pt idx="26">
                  <c:v>4.7247968</c:v>
                </c:pt>
                <c:pt idx="27">
                  <c:v>4.7531942999999997</c:v>
                </c:pt>
                <c:pt idx="28">
                  <c:v>4.8384573</c:v>
                </c:pt>
                <c:pt idx="29">
                  <c:v>4.6251347000000003</c:v>
                </c:pt>
                <c:pt idx="30">
                  <c:v>4.8062633000000003</c:v>
                </c:pt>
                <c:pt idx="31">
                  <c:v>5.0511827428797478</c:v>
                </c:pt>
                <c:pt idx="32">
                  <c:v>5.2630687673629737</c:v>
                </c:pt>
                <c:pt idx="33">
                  <c:v>5.9293216268375231</c:v>
                </c:pt>
                <c:pt idx="34">
                  <c:v>6.2756123658226581</c:v>
                </c:pt>
                <c:pt idx="35">
                  <c:v>6.0408138788818055</c:v>
                </c:pt>
                <c:pt idx="36">
                  <c:v>6.0177602726913726</c:v>
                </c:pt>
                <c:pt idx="37">
                  <c:v>5.5018985989458047</c:v>
                </c:pt>
                <c:pt idx="38">
                  <c:v>5.1920597182686734</c:v>
                </c:pt>
                <c:pt idx="39">
                  <c:v>4.9119294596723746</c:v>
                </c:pt>
                <c:pt idx="40">
                  <c:v>4.8258265814735166</c:v>
                </c:pt>
              </c:numCache>
            </c:numRef>
          </c:val>
          <c:smooth val="0"/>
          <c:extLst>
            <c:ext xmlns:c16="http://schemas.microsoft.com/office/drawing/2014/chart" uri="{C3380CC4-5D6E-409C-BE32-E72D297353CC}">
              <c16:uniqueId val="{00000002-A151-40F6-9ABB-DB25442CDA6F}"/>
            </c:ext>
          </c:extLst>
        </c:ser>
        <c:dLbls>
          <c:showLegendKey val="0"/>
          <c:showVal val="0"/>
          <c:showCatName val="0"/>
          <c:showSerName val="0"/>
          <c:showPercent val="0"/>
          <c:showBubbleSize val="0"/>
        </c:dLbls>
        <c:smooth val="0"/>
        <c:axId val="758167848"/>
        <c:axId val="758165880"/>
      </c:lineChart>
      <c:catAx>
        <c:axId val="75816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5880"/>
        <c:crosses val="autoZero"/>
        <c:auto val="1"/>
        <c:lblAlgn val="ctr"/>
        <c:lblOffset val="100"/>
        <c:noMultiLvlLbl val="0"/>
      </c:catAx>
      <c:valAx>
        <c:axId val="75816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58167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's16 Graf'!$A$3</c:f>
              <c:strCache>
                <c:ptCount val="1"/>
                <c:pt idx="0">
                  <c:v>Stockholms län</c:v>
                </c:pt>
              </c:strCache>
            </c:strRef>
          </c:tx>
          <c:spPr>
            <a:ln w="28575" cap="rnd">
              <a:solidFill>
                <a:schemeClr val="accent1"/>
              </a:solidFill>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Graf'!$B$13:$AP$13</c:f>
              <c:numCache>
                <c:formatCode>General</c:formatCode>
                <c:ptCount val="41"/>
                <c:pt idx="0">
                  <c:v>100</c:v>
                </c:pt>
                <c:pt idx="1">
                  <c:v>100.45641614026164</c:v>
                </c:pt>
                <c:pt idx="2">
                  <c:v>100.95926927694977</c:v>
                </c:pt>
                <c:pt idx="3">
                  <c:v>101.30437950885374</c:v>
                </c:pt>
                <c:pt idx="4">
                  <c:v>101.72631320253818</c:v>
                </c:pt>
                <c:pt idx="5">
                  <c:v>102.15481951725528</c:v>
                </c:pt>
                <c:pt idx="6">
                  <c:v>102.66029217681874</c:v>
                </c:pt>
                <c:pt idx="7">
                  <c:v>103.02069089677698</c:v>
                </c:pt>
                <c:pt idx="8">
                  <c:v>103.42157315208141</c:v>
                </c:pt>
                <c:pt idx="9">
                  <c:v>103.89113453440838</c:v>
                </c:pt>
                <c:pt idx="10">
                  <c:v>104.42051629367042</c:v>
                </c:pt>
                <c:pt idx="11">
                  <c:v>104.68775525464382</c:v>
                </c:pt>
                <c:pt idx="12">
                  <c:v>105.02405436414892</c:v>
                </c:pt>
                <c:pt idx="13">
                  <c:v>105.4252223855852</c:v>
                </c:pt>
                <c:pt idx="14">
                  <c:v>105.93140946047831</c:v>
                </c:pt>
                <c:pt idx="15">
                  <c:v>106.27828191686206</c:v>
                </c:pt>
                <c:pt idx="16">
                  <c:v>106.64873007912388</c:v>
                </c:pt>
                <c:pt idx="17">
                  <c:v>107.08981010364262</c:v>
                </c:pt>
                <c:pt idx="18">
                  <c:v>107.676440344653</c:v>
                </c:pt>
                <c:pt idx="19">
                  <c:v>108.07008319128376</c:v>
                </c:pt>
                <c:pt idx="20">
                  <c:v>108.4890163405837</c:v>
                </c:pt>
                <c:pt idx="21">
                  <c:v>108.96977022974168</c:v>
                </c:pt>
                <c:pt idx="22">
                  <c:v>109.52429940860699</c:v>
                </c:pt>
                <c:pt idx="23">
                  <c:v>109.93151614650087</c:v>
                </c:pt>
                <c:pt idx="24">
                  <c:v>110.28724735297213</c:v>
                </c:pt>
                <c:pt idx="25">
                  <c:v>110.7659532515185</c:v>
                </c:pt>
                <c:pt idx="26">
                  <c:v>111.27752225522821</c:v>
                </c:pt>
                <c:pt idx="27">
                  <c:v>111.64520801154876</c:v>
                </c:pt>
                <c:pt idx="28">
                  <c:v>112.04647128836231</c:v>
                </c:pt>
                <c:pt idx="29">
                  <c:v>112.49012320806774</c:v>
                </c:pt>
                <c:pt idx="30">
                  <c:v>112.9621136025155</c:v>
                </c:pt>
                <c:pt idx="31">
                  <c:v>113.21487374614156</c:v>
                </c:pt>
                <c:pt idx="32">
                  <c:v>113.50959388346172</c:v>
                </c:pt>
                <c:pt idx="33">
                  <c:v>113.62266201629915</c:v>
                </c:pt>
                <c:pt idx="34">
                  <c:v>113.8265085236893</c:v>
                </c:pt>
                <c:pt idx="35">
                  <c:v>113.92495495611347</c:v>
                </c:pt>
                <c:pt idx="36">
                  <c:v>114.10065349951586</c:v>
                </c:pt>
                <c:pt idx="37">
                  <c:v>114.4307133818088</c:v>
                </c:pt>
                <c:pt idx="38">
                  <c:v>114.70462021919215</c:v>
                </c:pt>
                <c:pt idx="39">
                  <c:v>115.02748832050005</c:v>
                </c:pt>
                <c:pt idx="40">
                  <c:v>115.32211320244292</c:v>
                </c:pt>
              </c:numCache>
            </c:numRef>
          </c:val>
          <c:smooth val="0"/>
          <c:extLst>
            <c:ext xmlns:c16="http://schemas.microsoft.com/office/drawing/2014/chart" uri="{C3380CC4-5D6E-409C-BE32-E72D297353CC}">
              <c16:uniqueId val="{00000000-A91B-4D56-980C-D36C489DEBA9}"/>
            </c:ext>
          </c:extLst>
        </c:ser>
        <c:ser>
          <c:idx val="1"/>
          <c:order val="1"/>
          <c:tx>
            <c:strRef>
              <c:f>'s16 Graf'!$A$4</c:f>
              <c:strCache>
                <c:ptCount val="1"/>
                <c:pt idx="0">
                  <c:v>Stockholms stad</c:v>
                </c:pt>
              </c:strCache>
            </c:strRef>
          </c:tx>
          <c:spPr>
            <a:ln w="28575" cap="rnd">
              <a:solidFill>
                <a:schemeClr val="accent2"/>
              </a:solidFill>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Graf'!$B$14:$AP$14</c:f>
              <c:numCache>
                <c:formatCode>General</c:formatCode>
                <c:ptCount val="41"/>
                <c:pt idx="0">
                  <c:v>100</c:v>
                </c:pt>
                <c:pt idx="1">
                  <c:v>100.43898398992791</c:v>
                </c:pt>
                <c:pt idx="2">
                  <c:v>101.08300379777017</c:v>
                </c:pt>
                <c:pt idx="3">
                  <c:v>101.50828033694987</c:v>
                </c:pt>
                <c:pt idx="4">
                  <c:v>102.01718384455981</c:v>
                </c:pt>
                <c:pt idx="5">
                  <c:v>102.46042981497246</c:v>
                </c:pt>
                <c:pt idx="6">
                  <c:v>102.9976697333728</c:v>
                </c:pt>
                <c:pt idx="7">
                  <c:v>103.4048616526578</c:v>
                </c:pt>
                <c:pt idx="8">
                  <c:v>103.86538592233289</c:v>
                </c:pt>
                <c:pt idx="9">
                  <c:v>104.26693359719216</c:v>
                </c:pt>
                <c:pt idx="10">
                  <c:v>104.81891766429646</c:v>
                </c:pt>
                <c:pt idx="11">
                  <c:v>105.05079244039851</c:v>
                </c:pt>
                <c:pt idx="12">
                  <c:v>105.38714333270748</c:v>
                </c:pt>
                <c:pt idx="13">
                  <c:v>105.66221385696564</c:v>
                </c:pt>
                <c:pt idx="14">
                  <c:v>106.1468125569464</c:v>
                </c:pt>
                <c:pt idx="15">
                  <c:v>106.37857214438668</c:v>
                </c:pt>
                <c:pt idx="16">
                  <c:v>106.65709832849733</c:v>
                </c:pt>
                <c:pt idx="17">
                  <c:v>106.90913112040556</c:v>
                </c:pt>
                <c:pt idx="18">
                  <c:v>107.46146075349512</c:v>
                </c:pt>
                <c:pt idx="19">
                  <c:v>107.77270051754266</c:v>
                </c:pt>
                <c:pt idx="20">
                  <c:v>108.18956828441463</c:v>
                </c:pt>
                <c:pt idx="21">
                  <c:v>108.55033917301452</c:v>
                </c:pt>
                <c:pt idx="22">
                  <c:v>109.12743436838025</c:v>
                </c:pt>
                <c:pt idx="23">
                  <c:v>109.40169857200615</c:v>
                </c:pt>
                <c:pt idx="24">
                  <c:v>109.6662869280451</c:v>
                </c:pt>
                <c:pt idx="25">
                  <c:v>110.05090186962717</c:v>
                </c:pt>
                <c:pt idx="26">
                  <c:v>110.58468612817504</c:v>
                </c:pt>
                <c:pt idx="27">
                  <c:v>110.82923165706953</c:v>
                </c:pt>
                <c:pt idx="28">
                  <c:v>111.18378235793494</c:v>
                </c:pt>
                <c:pt idx="29">
                  <c:v>111.55503541475406</c:v>
                </c:pt>
                <c:pt idx="30">
                  <c:v>112.03790628480857</c:v>
                </c:pt>
                <c:pt idx="31">
                  <c:v>112.20216531646356</c:v>
                </c:pt>
                <c:pt idx="32">
                  <c:v>112.41307575612717</c:v>
                </c:pt>
                <c:pt idx="33">
                  <c:v>112.33751199401941</c:v>
                </c:pt>
                <c:pt idx="34">
                  <c:v>112.51616960839311</c:v>
                </c:pt>
                <c:pt idx="35">
                  <c:v>112.37241415852955</c:v>
                </c:pt>
                <c:pt idx="36">
                  <c:v>112.34085246521015</c:v>
                </c:pt>
                <c:pt idx="37">
                  <c:v>112.40328471987846</c:v>
                </c:pt>
                <c:pt idx="38">
                  <c:v>112.57906261770842</c:v>
                </c:pt>
                <c:pt idx="39">
                  <c:v>112.74320646070166</c:v>
                </c:pt>
                <c:pt idx="40">
                  <c:v>112.91483756670863</c:v>
                </c:pt>
              </c:numCache>
            </c:numRef>
          </c:val>
          <c:smooth val="0"/>
          <c:extLst>
            <c:ext xmlns:c16="http://schemas.microsoft.com/office/drawing/2014/chart" uri="{C3380CC4-5D6E-409C-BE32-E72D297353CC}">
              <c16:uniqueId val="{00000001-A91B-4D56-980C-D36C489DEBA9}"/>
            </c:ext>
          </c:extLst>
        </c:ser>
        <c:ser>
          <c:idx val="2"/>
          <c:order val="2"/>
          <c:tx>
            <c:strRef>
              <c:f>'s16 Graf'!$A$5</c:f>
              <c:strCache>
                <c:ptCount val="1"/>
                <c:pt idx="0">
                  <c:v>Sverige exkl Stockholms län</c:v>
                </c:pt>
              </c:strCache>
            </c:strRef>
          </c:tx>
          <c:spPr>
            <a:ln w="28575" cap="rnd">
              <a:solidFill>
                <a:schemeClr val="accent3"/>
              </a:solidFill>
              <a:prstDash val="sysDot"/>
              <a:round/>
            </a:ln>
            <a:effectLst/>
          </c:spPr>
          <c:marker>
            <c:symbol val="none"/>
          </c:marker>
          <c:cat>
            <c:strRef>
              <c:f>'s16 Graf'!$B$12:$AP$12</c:f>
              <c:strCache>
                <c:ptCount val="41"/>
                <c:pt idx="0">
                  <c:v>2012</c:v>
                </c:pt>
                <c:pt idx="4">
                  <c:v>2013</c:v>
                </c:pt>
                <c:pt idx="8">
                  <c:v>2014</c:v>
                </c:pt>
                <c:pt idx="12">
                  <c:v>2015</c:v>
                </c:pt>
                <c:pt idx="16">
                  <c:v>2016</c:v>
                </c:pt>
                <c:pt idx="20">
                  <c:v>2017</c:v>
                </c:pt>
                <c:pt idx="24">
                  <c:v>2018</c:v>
                </c:pt>
                <c:pt idx="28">
                  <c:v>2019</c:v>
                </c:pt>
                <c:pt idx="32">
                  <c:v>2020</c:v>
                </c:pt>
                <c:pt idx="36">
                  <c:v>2021</c:v>
                </c:pt>
                <c:pt idx="40">
                  <c:v>2022</c:v>
                </c:pt>
              </c:strCache>
            </c:strRef>
          </c:cat>
          <c:val>
            <c:numRef>
              <c:f>'s16 Graf'!$B$15:$AP$15</c:f>
              <c:numCache>
                <c:formatCode>General</c:formatCode>
                <c:ptCount val="41"/>
                <c:pt idx="0">
                  <c:v>100</c:v>
                </c:pt>
                <c:pt idx="1">
                  <c:v>100.13129616493502</c:v>
                </c:pt>
                <c:pt idx="2">
                  <c:v>100.33548806881596</c:v>
                </c:pt>
                <c:pt idx="3">
                  <c:v>100.45153170295318</c:v>
                </c:pt>
                <c:pt idx="4">
                  <c:v>100.56936020771568</c:v>
                </c:pt>
                <c:pt idx="5">
                  <c:v>100.75829958079879</c:v>
                </c:pt>
                <c:pt idx="6">
                  <c:v>101.00703211982864</c:v>
                </c:pt>
                <c:pt idx="7">
                  <c:v>101.16730538893007</c:v>
                </c:pt>
                <c:pt idx="8">
                  <c:v>101.35106593285046</c:v>
                </c:pt>
                <c:pt idx="9">
                  <c:v>101.58720972527325</c:v>
                </c:pt>
                <c:pt idx="10">
                  <c:v>101.90076552019379</c:v>
                </c:pt>
                <c:pt idx="11">
                  <c:v>102.07987458309073</c:v>
                </c:pt>
                <c:pt idx="12">
                  <c:v>102.25485951310353</c:v>
                </c:pt>
                <c:pt idx="13">
                  <c:v>102.4900297397307</c:v>
                </c:pt>
                <c:pt idx="14">
                  <c:v>102.82611276542175</c:v>
                </c:pt>
                <c:pt idx="15">
                  <c:v>103.03000719086513</c:v>
                </c:pt>
                <c:pt idx="16">
                  <c:v>103.25423832403894</c:v>
                </c:pt>
                <c:pt idx="17">
                  <c:v>103.54755206345918</c:v>
                </c:pt>
                <c:pt idx="18">
                  <c:v>104.0312520029088</c:v>
                </c:pt>
                <c:pt idx="19">
                  <c:v>104.47027608973788</c:v>
                </c:pt>
                <c:pt idx="20">
                  <c:v>104.7399538151204</c:v>
                </c:pt>
                <c:pt idx="21">
                  <c:v>104.99786762047269</c:v>
                </c:pt>
                <c:pt idx="22">
                  <c:v>105.39040394056164</c:v>
                </c:pt>
                <c:pt idx="23">
                  <c:v>105.63322747608206</c:v>
                </c:pt>
                <c:pt idx="24">
                  <c:v>105.83571563982068</c:v>
                </c:pt>
                <c:pt idx="25">
                  <c:v>106.08974870373771</c:v>
                </c:pt>
                <c:pt idx="26">
                  <c:v>106.42537199002528</c:v>
                </c:pt>
                <c:pt idx="27">
                  <c:v>106.63332293961702</c:v>
                </c:pt>
                <c:pt idx="28">
                  <c:v>106.85632359379915</c:v>
                </c:pt>
                <c:pt idx="29">
                  <c:v>107.0831103371864</c:v>
                </c:pt>
                <c:pt idx="30">
                  <c:v>107.38529434274437</c:v>
                </c:pt>
                <c:pt idx="31">
                  <c:v>107.50475897891337</c:v>
                </c:pt>
                <c:pt idx="32">
                  <c:v>107.63491931708687</c:v>
                </c:pt>
                <c:pt idx="33">
                  <c:v>107.72433863106373</c:v>
                </c:pt>
                <c:pt idx="34">
                  <c:v>107.94819115531701</c:v>
                </c:pt>
                <c:pt idx="35">
                  <c:v>108.00231870920319</c:v>
                </c:pt>
                <c:pt idx="36">
                  <c:v>108.09456406833675</c:v>
                </c:pt>
                <c:pt idx="37">
                  <c:v>108.26374816881739</c:v>
                </c:pt>
                <c:pt idx="38">
                  <c:v>108.54024085476914</c:v>
                </c:pt>
                <c:pt idx="39">
                  <c:v>108.67681050109702</c:v>
                </c:pt>
                <c:pt idx="40">
                  <c:v>108.81162232029395</c:v>
                </c:pt>
              </c:numCache>
            </c:numRef>
          </c:val>
          <c:smooth val="0"/>
          <c:extLst>
            <c:ext xmlns:c16="http://schemas.microsoft.com/office/drawing/2014/chart" uri="{C3380CC4-5D6E-409C-BE32-E72D297353CC}">
              <c16:uniqueId val="{00000002-A91B-4D56-980C-D36C489DEBA9}"/>
            </c:ext>
          </c:extLst>
        </c:ser>
        <c:dLbls>
          <c:showLegendKey val="0"/>
          <c:showVal val="0"/>
          <c:showCatName val="0"/>
          <c:showSerName val="0"/>
          <c:showPercent val="0"/>
          <c:showBubbleSize val="0"/>
        </c:dLbls>
        <c:smooth val="0"/>
        <c:axId val="772784184"/>
        <c:axId val="772785824"/>
      </c:lineChart>
      <c:catAx>
        <c:axId val="772784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5824"/>
        <c:crosses val="autoZero"/>
        <c:auto val="1"/>
        <c:lblAlgn val="ctr"/>
        <c:lblOffset val="100"/>
        <c:noMultiLvlLbl val="0"/>
      </c:catAx>
      <c:valAx>
        <c:axId val="772785824"/>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72784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24198A5-9F51-4395-A9D1-A450078D54B5}" type="datetimeFigureOut">
              <a:rPr lang="sv-SE" smtClean="0"/>
              <a:t>2022-07-07</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746FB2-947D-4403-805A-8A78101255B7}" type="slidenum">
              <a:rPr lang="sv-SE" smtClean="0"/>
              <a:t>‹#›</a:t>
            </a:fld>
            <a:endParaRPr lang="sv-SE"/>
          </a:p>
        </p:txBody>
      </p:sp>
    </p:spTree>
    <p:extLst>
      <p:ext uri="{BB962C8B-B14F-4D97-AF65-F5344CB8AC3E}">
        <p14:creationId xmlns:p14="http://schemas.microsoft.com/office/powerpoint/2010/main" val="184742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142CCA-F011-46CA-B4AE-D8CB4AFC968E}" type="datetimeFigureOut">
              <a:rPr lang="en-GB" smtClean="0"/>
              <a:t>07/07/2022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41C740-7330-441A-80F0-A683365F9479}" type="slidenum">
              <a:rPr lang="en-GB" smtClean="0"/>
              <a:t>‹#›</a:t>
            </a:fld>
            <a:endParaRPr lang="en-GB" dirty="0"/>
          </a:p>
        </p:txBody>
      </p:sp>
    </p:spTree>
    <p:extLst>
      <p:ext uri="{BB962C8B-B14F-4D97-AF65-F5344CB8AC3E}">
        <p14:creationId xmlns:p14="http://schemas.microsoft.com/office/powerpoint/2010/main" val="330171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241C740-7330-441A-80F0-A683365F9479}" type="slidenum">
              <a:rPr lang="en-GB" smtClean="0"/>
              <a:t>1</a:t>
            </a:fld>
            <a:endParaRPr lang="en-GB" dirty="0"/>
          </a:p>
        </p:txBody>
      </p:sp>
    </p:spTree>
    <p:extLst>
      <p:ext uri="{BB962C8B-B14F-4D97-AF65-F5344CB8AC3E}">
        <p14:creationId xmlns:p14="http://schemas.microsoft.com/office/powerpoint/2010/main" val="2643048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p>
        </p:txBody>
      </p:sp>
      <p:sp>
        <p:nvSpPr>
          <p:cNvPr id="4" name="Platshållare för bildnummer 3"/>
          <p:cNvSpPr>
            <a:spLocks noGrp="1"/>
          </p:cNvSpPr>
          <p:nvPr>
            <p:ph type="sldNum" sz="quarter" idx="5"/>
          </p:nvPr>
        </p:nvSpPr>
        <p:spPr/>
        <p:txBody>
          <a:bodyPr/>
          <a:lstStyle/>
          <a:p>
            <a:fld id="{0241C740-7330-441A-80F0-A683365F9479}" type="slidenum">
              <a:rPr lang="en-US" smtClean="0"/>
              <a:t>2</a:t>
            </a:fld>
            <a:endParaRPr lang="en-US" dirty="0"/>
          </a:p>
        </p:txBody>
      </p:sp>
    </p:spTree>
    <p:extLst>
      <p:ext uri="{BB962C8B-B14F-4D97-AF65-F5344CB8AC3E}">
        <p14:creationId xmlns:p14="http://schemas.microsoft.com/office/powerpoint/2010/main" val="3782146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1" cy="2072175"/>
          </a:xfrm>
        </p:spPr>
        <p:txBody>
          <a:bodyPr anchor="b"/>
          <a:lstStyle>
            <a:lvl1pPr algn="l">
              <a:defRPr sz="6000">
                <a:solidFill>
                  <a:schemeClr val="bg1"/>
                </a:solidFill>
              </a:defRPr>
            </a:lvl1pPr>
          </a:lstStyle>
          <a:p>
            <a:r>
              <a:rPr lang="en-US" noProof="0" dirty="0"/>
              <a:t>Click to edit Master </a:t>
            </a:r>
            <a:r>
              <a:rPr lang="en-US" noProof="0"/>
              <a:t>title style</a:t>
            </a:r>
            <a:endParaRPr lang="en-US" noProof="0" dirty="0"/>
          </a:p>
        </p:txBody>
      </p:sp>
      <p:sp>
        <p:nvSpPr>
          <p:cNvPr id="3" name="Subtitle 2"/>
          <p:cNvSpPr>
            <a:spLocks noGrp="1"/>
          </p:cNvSpPr>
          <p:nvPr>
            <p:ph type="subTitle" idx="1" hasCustomPrompt="1"/>
          </p:nvPr>
        </p:nvSpPr>
        <p:spPr>
          <a:xfrm>
            <a:off x="1882774" y="3974122"/>
            <a:ext cx="8426451"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en-US"/>
              <a:t>subtitle style</a:t>
            </a:r>
            <a:endParaRPr lang="en-US" dirty="0"/>
          </a:p>
        </p:txBody>
      </p:sp>
      <p:sp>
        <p:nvSpPr>
          <p:cNvPr id="7" name="Text Placeholder 5">
            <a:extLst>
              <a:ext uri="{FF2B5EF4-FFF2-40B4-BE49-F238E27FC236}">
                <a16:creationId xmlns:a16="http://schemas.microsoft.com/office/drawing/2014/main" id="{E7C98A5A-7BCD-421C-A388-7040FF5BD54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6" name="textruta 3">
            <a:extLst>
              <a:ext uri="{FF2B5EF4-FFF2-40B4-BE49-F238E27FC236}">
                <a16:creationId xmlns:a16="http://schemas.microsoft.com/office/drawing/2014/main" id="{D6992F92-5969-411B-954B-8A2E3E431F86}"/>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3726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ubtit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882775"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1882775"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0" y="1640329"/>
            <a:ext cx="4137025" cy="516477"/>
          </a:xfrm>
        </p:spPr>
        <p:txBody>
          <a:bodyPr anchor="t"/>
          <a:lstStyle>
            <a:lvl1pPr marL="0" indent="0">
              <a:buNone/>
              <a:defRPr sz="2000" b="1">
                <a:latin typeface="Futura Std Book" panose="020B05020202040203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340281"/>
            <a:ext cx="4137024" cy="34902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6C3B6-65F2-46A0-A0ED-778F3FE52B05}" type="datetime1">
              <a:rPr lang="en-US" smtClean="0"/>
              <a:t>7/7/2022</a:t>
            </a:fld>
            <a:endParaRPr lang="en-US" dirty="0"/>
          </a:p>
        </p:txBody>
      </p:sp>
      <p:sp>
        <p:nvSpPr>
          <p:cNvPr id="8" name="Footer Placeholder 7"/>
          <p:cNvSpPr>
            <a:spLocks noGrp="1"/>
          </p:cNvSpPr>
          <p:nvPr>
            <p:ph type="ftr" sz="quarter" idx="11"/>
          </p:nvPr>
        </p:nvSpPr>
        <p:spPr/>
        <p:txBody>
          <a:bodyPr/>
          <a:lstStyle/>
          <a:p>
            <a:r>
              <a:rPr lang="en-US"/>
              <a:t>Stockholm – The Capital of Scandinavia</a:t>
            </a:r>
            <a:endParaRPr lang="en-US" dirty="0"/>
          </a:p>
        </p:txBody>
      </p:sp>
      <p:sp>
        <p:nvSpPr>
          <p:cNvPr id="9" name="Slide Number Placeholder 8"/>
          <p:cNvSpPr>
            <a:spLocks noGrp="1"/>
          </p:cNvSpPr>
          <p:nvPr>
            <p:ph type="sldNum" sz="quarter" idx="12"/>
          </p:nvPr>
        </p:nvSpPr>
        <p:spPr/>
        <p:txBody>
          <a:bodyPr/>
          <a:lstStyle/>
          <a:p>
            <a:fld id="{0B1617BE-BA58-4B59-88D5-A8C7B239E913}" type="slidenum">
              <a:rPr lang="en-US" smtClean="0"/>
              <a:t>‹#›</a:t>
            </a:fld>
            <a:endParaRPr lang="en-US" dirty="0"/>
          </a:p>
        </p:txBody>
      </p:sp>
      <p:sp>
        <p:nvSpPr>
          <p:cNvPr id="10" name="Title 9">
            <a:extLst>
              <a:ext uri="{FF2B5EF4-FFF2-40B4-BE49-F238E27FC236}">
                <a16:creationId xmlns:a16="http://schemas.microsoft.com/office/drawing/2014/main" id="{B0A398B2-4A8D-4EDB-B284-2B3255E405C2}"/>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38179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D3C82396-10D6-4649-BEE6-6EA7ED5E71CE}"/>
              </a:ext>
            </a:extLst>
          </p:cNvPr>
          <p:cNvSpPr>
            <a:spLocks noGrp="1"/>
          </p:cNvSpPr>
          <p:nvPr>
            <p:ph type="pic" sz="quarter" idx="13" hasCustomPrompt="1"/>
          </p:nvPr>
        </p:nvSpPr>
        <p:spPr>
          <a:xfrm>
            <a:off x="6164960" y="0"/>
            <a:ext cx="6027040" cy="6858000"/>
          </a:xfrm>
          <a:noFill/>
        </p:spPr>
        <p:txBody>
          <a:bodyPr lIns="36000" tIns="36000" rIns="36000" bIns="36000"/>
          <a:lstStyle>
            <a:lvl1pPr marL="0" indent="0" algn="ctr">
              <a:buNone/>
              <a:defRPr sz="1200"/>
            </a:lvl1pPr>
          </a:lstStyle>
          <a:p>
            <a:r>
              <a:rPr lang="en-US" dirty="0"/>
              <a:t>Click icon to add picture</a:t>
            </a:r>
          </a:p>
        </p:txBody>
      </p:sp>
      <p:sp>
        <p:nvSpPr>
          <p:cNvPr id="3" name="Content Placeholder 2"/>
          <p:cNvSpPr>
            <a:spLocks noGrp="1"/>
          </p:cNvSpPr>
          <p:nvPr>
            <p:ph sz="half" idx="1" hasCustomPrompt="1"/>
          </p:nvPr>
        </p:nvSpPr>
        <p:spPr>
          <a:xfrm>
            <a:off x="730249"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FA1375-9856-43E1-B64F-22738AF44705}" type="datetime1">
              <a:rPr lang="en-US" smtClean="0"/>
              <a:t>7/7/2022</a:t>
            </a:fld>
            <a:endParaRPr lang="en-US" dirty="0"/>
          </a:p>
        </p:txBody>
      </p:sp>
      <p:sp>
        <p:nvSpPr>
          <p:cNvPr id="6" name="Footer Placeholder 5"/>
          <p:cNvSpPr>
            <a:spLocks noGrp="1"/>
          </p:cNvSpPr>
          <p:nvPr>
            <p:ph type="ftr" sz="quarter" idx="11"/>
          </p:nvPr>
        </p:nvSpPr>
        <p:spPr>
          <a:xfrm>
            <a:off x="6641003" y="6282587"/>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4" name="Title 3">
            <a:extLst>
              <a:ext uri="{FF2B5EF4-FFF2-40B4-BE49-F238E27FC236}">
                <a16:creationId xmlns:a16="http://schemas.microsoft.com/office/drawing/2014/main" id="{C32BEAF3-2FAB-4124-A633-4AB21F68452B}"/>
              </a:ext>
            </a:extLst>
          </p:cNvPr>
          <p:cNvSpPr>
            <a:spLocks noGrp="1"/>
          </p:cNvSpPr>
          <p:nvPr>
            <p:ph type="title" hasCustomPrompt="1"/>
          </p:nvPr>
        </p:nvSpPr>
        <p:spPr>
          <a:xfrm>
            <a:off x="730249" y="342899"/>
            <a:ext cx="4951380" cy="1113955"/>
          </a:xfrm>
        </p:spPr>
        <p:txBody>
          <a:bodyPr/>
          <a:lstStyle/>
          <a:p>
            <a:r>
              <a:rPr lang="en-US" dirty="0"/>
              <a:t>Click to edit Master title style</a:t>
            </a:r>
          </a:p>
        </p:txBody>
      </p:sp>
      <p:pic>
        <p:nvPicPr>
          <p:cNvPr id="8" name="Bildobjekt 7">
            <a:extLst>
              <a:ext uri="{FF2B5EF4-FFF2-40B4-BE49-F238E27FC236}">
                <a16:creationId xmlns:a16="http://schemas.microsoft.com/office/drawing/2014/main" id="{44383A4D-713F-426E-A17D-16867474EFE2}"/>
              </a:ext>
            </a:extLst>
          </p:cNvPr>
          <p:cNvPicPr>
            <a:picLocks noChangeAspect="1"/>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132601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515133" y="1628775"/>
            <a:ext cx="4951381" cy="39952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164BA-C3D4-45C7-9145-3ED20F0F0FA8}" type="datetime1">
              <a:rPr lang="en-US" smtClean="0"/>
              <a:t>7/7/2022</a:t>
            </a:fld>
            <a:endParaRPr lang="en-US" dirty="0"/>
          </a:p>
        </p:txBody>
      </p:sp>
      <p:sp>
        <p:nvSpPr>
          <p:cNvPr id="6" name="Footer Placeholder 5"/>
          <p:cNvSpPr>
            <a:spLocks noGrp="1"/>
          </p:cNvSpPr>
          <p:nvPr>
            <p:ph type="ftr" sz="quarter" idx="11"/>
          </p:nvPr>
        </p:nvSpPr>
        <p:spPr>
          <a:xfrm>
            <a:off x="6627474" y="6279602"/>
            <a:ext cx="3696797" cy="252000"/>
          </a:xfrm>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
        <p:nvSpPr>
          <p:cNvPr id="8" name="Picture Placeholder 8"/>
          <p:cNvSpPr>
            <a:spLocks noGrp="1"/>
          </p:cNvSpPr>
          <p:nvPr>
            <p:ph type="pic" sz="quarter" idx="13" hasCustomPrompt="1"/>
          </p:nvPr>
        </p:nvSpPr>
        <p:spPr>
          <a:xfrm>
            <a:off x="0" y="0"/>
            <a:ext cx="6024563" cy="6858000"/>
          </a:xfrm>
          <a:noFill/>
        </p:spPr>
        <p:txBody>
          <a:bodyPr lIns="36000" tIns="36000" rIns="36000" bIns="36000"/>
          <a:lstStyle>
            <a:lvl1pPr marL="0" indent="0">
              <a:buNone/>
              <a:defRPr/>
            </a:lvl1pPr>
          </a:lstStyle>
          <a:p>
            <a:r>
              <a:rPr lang="en-US" dirty="0"/>
              <a:t>Click icon to add picture</a:t>
            </a:r>
          </a:p>
        </p:txBody>
      </p:sp>
      <p:sp>
        <p:nvSpPr>
          <p:cNvPr id="4" name="Title 3">
            <a:extLst>
              <a:ext uri="{FF2B5EF4-FFF2-40B4-BE49-F238E27FC236}">
                <a16:creationId xmlns:a16="http://schemas.microsoft.com/office/drawing/2014/main" id="{C5D7110B-A7EB-4ECB-9B2B-0A816F9BF284}"/>
              </a:ext>
            </a:extLst>
          </p:cNvPr>
          <p:cNvSpPr>
            <a:spLocks noGrp="1"/>
          </p:cNvSpPr>
          <p:nvPr>
            <p:ph type="title" hasCustomPrompt="1"/>
          </p:nvPr>
        </p:nvSpPr>
        <p:spPr>
          <a:xfrm>
            <a:off x="6526244" y="333375"/>
            <a:ext cx="4951381" cy="1113955"/>
          </a:xfrm>
        </p:spPr>
        <p:txBody>
          <a:bodyPr/>
          <a:lstStyle/>
          <a:p>
            <a:r>
              <a:rPr lang="en-US" dirty="0"/>
              <a:t>Click to edit Master title style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37439" y="6152489"/>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854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13E99BA-A178-4890-B95A-C5C55C67D76D}"/>
              </a:ext>
            </a:extLst>
          </p:cNvPr>
          <p:cNvSpPr/>
          <p:nvPr userDrawn="1"/>
        </p:nvSpPr>
        <p:spPr>
          <a:xfrm>
            <a:off x="0" y="0"/>
            <a:ext cx="12192000" cy="6858000"/>
          </a:xfrm>
          <a:prstGeom prst="rect">
            <a:avLst/>
          </a:prstGeom>
          <a:solidFill>
            <a:schemeClr val="tx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4" name="Text Placeholder 5">
            <a:extLst>
              <a:ext uri="{FF2B5EF4-FFF2-40B4-BE49-F238E27FC236}">
                <a16:creationId xmlns:a16="http://schemas.microsoft.com/office/drawing/2014/main" id="{2FEBAAC9-09BA-4BAD-B3BB-628F3CD85071}"/>
              </a:ext>
            </a:extLst>
          </p:cNvPr>
          <p:cNvSpPr>
            <a:spLocks noGrp="1" noChangeAspect="1"/>
          </p:cNvSpPr>
          <p:nvPr>
            <p:ph type="body" sz="quarter" idx="14" hasCustomPrompt="1"/>
          </p:nvPr>
        </p:nvSpPr>
        <p:spPr>
          <a:xfrm>
            <a:off x="10310161" y="6152490"/>
            <a:ext cx="1544400" cy="379111"/>
          </a:xfrm>
          <a:blipFill>
            <a:blip r:embed="rId3"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Platshållare för text 4">
            <a:extLst>
              <a:ext uri="{FF2B5EF4-FFF2-40B4-BE49-F238E27FC236}">
                <a16:creationId xmlns:a16="http://schemas.microsoft.com/office/drawing/2014/main" id="{7F0EC390-3F45-408A-A32B-EBD8E8BAB9A9}"/>
              </a:ext>
            </a:extLst>
          </p:cNvPr>
          <p:cNvSpPr>
            <a:spLocks noGrp="1"/>
          </p:cNvSpPr>
          <p:nvPr>
            <p:ph type="body" sz="quarter" idx="15" hasCustomPrompt="1"/>
          </p:nvPr>
        </p:nvSpPr>
        <p:spPr>
          <a:xfrm>
            <a:off x="1882775" y="1632347"/>
            <a:ext cx="8426450" cy="3593306"/>
          </a:xfrm>
          <a:ln w="69850">
            <a:solidFill>
              <a:schemeClr val="bg1"/>
            </a:solidFill>
          </a:ln>
        </p:spPr>
        <p:txBody>
          <a:bodyPr lIns="540000" tIns="540000" rIns="540000" bIns="540000" anchor="ctr"/>
          <a:lstStyle>
            <a:lvl1pPr algn="ctr">
              <a:spcBef>
                <a:spcPts val="0"/>
              </a:spcBef>
              <a:spcAft>
                <a:spcPts val="1200"/>
              </a:spcAft>
              <a:defRPr sz="2400" b="1" cap="all" baseline="0">
                <a:solidFill>
                  <a:schemeClr val="bg1"/>
                </a:solidFill>
              </a:defRPr>
            </a:lvl1pPr>
            <a:lvl2pPr marL="0" indent="0" algn="ctr">
              <a:spcBef>
                <a:spcPts val="600"/>
              </a:spcBef>
              <a:spcAft>
                <a:spcPts val="0"/>
              </a:spcAft>
              <a:buNone/>
              <a:defRPr sz="1400">
                <a:solidFill>
                  <a:schemeClr val="bg1"/>
                </a:solidFill>
              </a:defRPr>
            </a:lvl2pPr>
            <a:lvl3pPr marL="0" indent="0" algn="ctr">
              <a:spcBef>
                <a:spcPts val="1800"/>
              </a:spcBef>
              <a:buNone/>
              <a:defRPr sz="800">
                <a:solidFill>
                  <a:schemeClr val="bg1"/>
                </a:solidFill>
              </a:defRPr>
            </a:lvl3pPr>
            <a:lvl4pPr algn="ctr">
              <a:defRPr>
                <a:solidFill>
                  <a:schemeClr val="bg1"/>
                </a:solidFill>
              </a:defRPr>
            </a:lvl4pPr>
            <a:lvl5pPr algn="ctr">
              <a:defRPr>
                <a:solidFill>
                  <a:schemeClr val="bg1"/>
                </a:solidFill>
              </a:defRPr>
            </a:lvl5pPr>
          </a:lstStyle>
          <a:p>
            <a:pPr lvl="0"/>
            <a:r>
              <a:rPr lang="sv-SE" dirty="0"/>
              <a:t>REDIGERA FORMAT FÖR BAKGRUNDSTEXT</a:t>
            </a:r>
          </a:p>
          <a:p>
            <a:pPr lvl="1"/>
            <a:r>
              <a:rPr lang="sv-SE" dirty="0"/>
              <a:t>Nivå två</a:t>
            </a:r>
          </a:p>
          <a:p>
            <a:pPr lvl="2"/>
            <a:r>
              <a:rPr lang="sv-SE" dirty="0"/>
              <a:t>Nivå tre</a:t>
            </a:r>
          </a:p>
        </p:txBody>
      </p:sp>
      <p:sp>
        <p:nvSpPr>
          <p:cNvPr id="7" name="textruta 3">
            <a:extLst>
              <a:ext uri="{FF2B5EF4-FFF2-40B4-BE49-F238E27FC236}">
                <a16:creationId xmlns:a16="http://schemas.microsoft.com/office/drawing/2014/main" id="{356153CF-8DF9-43CD-89DB-557BD920E077}"/>
              </a:ext>
            </a:extLst>
          </p:cNvPr>
          <p:cNvSpPr txBox="1"/>
          <p:nvPr userDrawn="1"/>
        </p:nvSpPr>
        <p:spPr>
          <a:xfrm>
            <a:off x="0" y="-308552"/>
            <a:ext cx="67056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
        <p:nvSpPr>
          <p:cNvPr id="8" name="Rectangle 81">
            <a:extLst>
              <a:ext uri="{FF2B5EF4-FFF2-40B4-BE49-F238E27FC236}">
                <a16:creationId xmlns:a16="http://schemas.microsoft.com/office/drawing/2014/main" id="{C8C78D9D-DECE-46CA-8895-8EC4D093CF7E}"/>
              </a:ext>
            </a:extLst>
          </p:cNvPr>
          <p:cNvSpPr/>
          <p:nvPr userDrawn="1"/>
        </p:nvSpPr>
        <p:spPr>
          <a:xfrm>
            <a:off x="8685226" y="-540485"/>
            <a:ext cx="3175175" cy="494643"/>
          </a:xfrm>
          <a:prstGeom prst="rect">
            <a:avLst/>
          </a:prstGeom>
          <a:noFill/>
        </p:spPr>
        <p:txBody>
          <a:bodyPr wrap="square" lIns="0" tIns="0" rIns="0" bIns="32659" rtlCol="0">
            <a:spAutoFit/>
          </a:bodyPr>
          <a:lstStyle/>
          <a:p>
            <a:r>
              <a:rPr lang="en-US" sz="1000" b="1" dirty="0"/>
              <a:t>Quote Slide - </a:t>
            </a:r>
            <a:r>
              <a:rPr lang="en-US" sz="1000" dirty="0"/>
              <a:t>Keep the text to a maximum of 3 rows and body text to a maximum of 2 rows.  </a:t>
            </a:r>
          </a:p>
          <a:p>
            <a:r>
              <a:rPr lang="en-US" sz="1000" dirty="0"/>
              <a:t>To insert body text press Tab or Increase List Level. </a:t>
            </a:r>
          </a:p>
        </p:txBody>
      </p:sp>
      <p:pic>
        <p:nvPicPr>
          <p:cNvPr id="9" name="Picture 9">
            <a:extLst>
              <a:ext uri="{FF2B5EF4-FFF2-40B4-BE49-F238E27FC236}">
                <a16:creationId xmlns:a16="http://schemas.microsoft.com/office/drawing/2014/main" id="{D1727756-5EF6-4E8A-805C-F0F0ACFE27DC}"/>
              </a:ext>
            </a:extLst>
          </p:cNvPr>
          <p:cNvPicPr>
            <a:picLocks noChangeAspect="1"/>
          </p:cNvPicPr>
          <p:nvPr userDrawn="1"/>
        </p:nvPicPr>
        <p:blipFill rotWithShape="1">
          <a:blip r:embed="rId4"/>
          <a:srcRect l="24551" t="27004" r="58760" b="42166"/>
          <a:stretch/>
        </p:blipFill>
        <p:spPr>
          <a:xfrm>
            <a:off x="11796901" y="-368377"/>
            <a:ext cx="366986" cy="262079"/>
          </a:xfrm>
          <a:prstGeom prst="rect">
            <a:avLst/>
          </a:prstGeom>
          <a:ln w="9525">
            <a:solidFill>
              <a:schemeClr val="tx2"/>
            </a:solidFill>
          </a:ln>
        </p:spPr>
      </p:pic>
    </p:spTree>
    <p:extLst>
      <p:ext uri="{BB962C8B-B14F-4D97-AF65-F5344CB8AC3E}">
        <p14:creationId xmlns:p14="http://schemas.microsoft.com/office/powerpoint/2010/main" val="3391289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White">
    <p:bg>
      <p:bgPr>
        <a:solidFill>
          <a:schemeClr val="accent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6" name="Text Placeholder 5"/>
          <p:cNvSpPr>
            <a:spLocks noGrp="1" noChangeAspect="1"/>
          </p:cNvSpPr>
          <p:nvPr>
            <p:ph type="body" sz="quarter" idx="11" hasCustomPrompt="1"/>
          </p:nvPr>
        </p:nvSpPr>
        <p:spPr>
          <a:xfrm>
            <a:off x="693738" y="685837"/>
            <a:ext cx="3182400" cy="7812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18957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and large logo Black">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1C585ED-4271-4292-B6A9-0051F505F743}"/>
              </a:ext>
            </a:extLst>
          </p:cNvPr>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4" name="Text Placeholder 5">
            <a:extLst>
              <a:ext uri="{FF2B5EF4-FFF2-40B4-BE49-F238E27FC236}">
                <a16:creationId xmlns:a16="http://schemas.microsoft.com/office/drawing/2014/main" id="{7FFC9DB0-05E3-4C79-B91F-8C6606C84710}"/>
              </a:ext>
            </a:extLst>
          </p:cNvPr>
          <p:cNvSpPr>
            <a:spLocks noGrp="1" noChangeAspect="1"/>
          </p:cNvSpPr>
          <p:nvPr>
            <p:ph type="body" sz="quarter" idx="14" hasCustomPrompt="1"/>
          </p:nvPr>
        </p:nvSpPr>
        <p:spPr>
          <a:xfrm>
            <a:off x="693738" y="685836"/>
            <a:ext cx="3182400" cy="781202"/>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745196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342076" y="6135988"/>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43852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White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solidFill>
            <a:schemeClr val="accent1"/>
          </a:solidFill>
        </p:spPr>
        <p:txBody>
          <a:bodyPr lIns="36000" tIns="36000" rIns="36000" bIns="36000" anchor="t" anchorCtr="0"/>
          <a:lstStyle>
            <a:lvl1pPr marL="0" indent="0" algn="ctr">
              <a:buNone/>
              <a:defRPr sz="1200">
                <a:solidFill>
                  <a:schemeClr val="bg1"/>
                </a:solidFill>
              </a:defRPr>
            </a:lvl1pPr>
          </a:lstStyle>
          <a:p>
            <a:r>
              <a:rPr lang="en-US" dirty="0"/>
              <a:t>Click icon to add picture</a:t>
            </a:r>
          </a:p>
        </p:txBody>
      </p:sp>
      <p:sp>
        <p:nvSpPr>
          <p:cNvPr id="9" name="Text Placeholder 5">
            <a:extLst>
              <a:ext uri="{FF2B5EF4-FFF2-40B4-BE49-F238E27FC236}">
                <a16:creationId xmlns:a16="http://schemas.microsoft.com/office/drawing/2014/main" id="{3F01EEE0-782A-45A6-BBAF-0859BEC834A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230807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lef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lstStyle>
          <a:p>
            <a:fld id="{067D24D2-37F8-44AE-B517-5FD12A2F2930}" type="datetime1">
              <a:rPr lang="en-US" smtClean="0"/>
              <a:pPr/>
              <a:t>7/7/2022</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B1617BE-BA58-4B59-88D5-A8C7B239E913}" type="slidenum">
              <a:rPr lang="en-US" smtClean="0"/>
              <a:pPr/>
              <a:t>‹#›</a:t>
            </a:fld>
            <a:endParaRPr lang="en-US" dirty="0"/>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337439"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71667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full slide Black logo right">
    <p:spTree>
      <p:nvGrpSpPr>
        <p:cNvPr id="1" name=""/>
        <p:cNvGrpSpPr/>
        <p:nvPr/>
      </p:nvGrpSpPr>
      <p:grpSpPr>
        <a:xfrm>
          <a:off x="0" y="0"/>
          <a:ext cx="0" cy="0"/>
          <a:chOff x="0" y="0"/>
          <a:chExt cx="0" cy="0"/>
        </a:xfrm>
      </p:grpSpPr>
      <p:sp>
        <p:nvSpPr>
          <p:cNvPr id="8" name="Picture Placeholder 8"/>
          <p:cNvSpPr>
            <a:spLocks noGrp="1"/>
          </p:cNvSpPr>
          <p:nvPr>
            <p:ph type="pic" sz="quarter" idx="13" hasCustomPrompt="1"/>
          </p:nvPr>
        </p:nvSpPr>
        <p:spPr>
          <a:xfrm>
            <a:off x="0" y="0"/>
            <a:ext cx="12192000" cy="6858000"/>
          </a:xfrm>
          <a:noFill/>
        </p:spPr>
        <p:txBody>
          <a:bodyPr lIns="36000" tIns="36000" rIns="36000" bIns="36000" anchor="t" anchorCtr="0"/>
          <a:lstStyle>
            <a:lvl1pPr marL="0" indent="0" algn="ctr">
              <a:buNone/>
              <a:defRPr sz="1200"/>
            </a:lvl1pPr>
          </a:lstStyle>
          <a:p>
            <a:r>
              <a:rPr lang="en-US" dirty="0"/>
              <a:t>Click icon to add picture</a:t>
            </a:r>
          </a:p>
        </p:txBody>
      </p:sp>
      <p:sp>
        <p:nvSpPr>
          <p:cNvPr id="10" name="Text Placeholder 5">
            <a:extLst>
              <a:ext uri="{FF2B5EF4-FFF2-40B4-BE49-F238E27FC236}">
                <a16:creationId xmlns:a16="http://schemas.microsoft.com/office/drawing/2014/main" id="{A327259E-9C8F-4656-8156-8483C37FEE64}"/>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0192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tx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tx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Bildobjekt 4">
            <a:extLst>
              <a:ext uri="{FF2B5EF4-FFF2-40B4-BE49-F238E27FC236}">
                <a16:creationId xmlns:a16="http://schemas.microsoft.com/office/drawing/2014/main" id="{FA437823-05E9-4468-B206-93FA8BF968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0161" y="6152490"/>
            <a:ext cx="1544400" cy="378542"/>
          </a:xfrm>
          <a:prstGeom prst="rect">
            <a:avLst/>
          </a:prstGeom>
        </p:spPr>
      </p:pic>
      <p:sp>
        <p:nvSpPr>
          <p:cNvPr id="6" name="textruta 3">
            <a:extLst>
              <a:ext uri="{FF2B5EF4-FFF2-40B4-BE49-F238E27FC236}">
                <a16:creationId xmlns:a16="http://schemas.microsoft.com/office/drawing/2014/main" id="{08C98C77-6E94-481B-9660-1D4BDB7F9E5B}"/>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578618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713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ogo – Blue">
    <p:bg>
      <p:bgPr>
        <a:solidFill>
          <a:schemeClr val="accent1"/>
        </a:solidFill>
        <a:effectLst/>
      </p:bgPr>
    </p:bg>
    <p:spTree>
      <p:nvGrpSpPr>
        <p:cNvPr id="1" name=""/>
        <p:cNvGrpSpPr/>
        <p:nvPr/>
      </p:nvGrpSpPr>
      <p:grpSpPr>
        <a:xfrm>
          <a:off x="0" y="0"/>
          <a:ext cx="0" cy="0"/>
          <a:chOff x="0" y="0"/>
          <a:chExt cx="0" cy="0"/>
        </a:xfrm>
      </p:grpSpPr>
      <p:sp>
        <p:nvSpPr>
          <p:cNvPr id="3" name="Text Placeholder 5"/>
          <p:cNvSpPr>
            <a:spLocks noGrp="1" noChangeAspect="1"/>
          </p:cNvSpPr>
          <p:nvPr>
            <p:ph type="body" sz="quarter" idx="13" hasCustomPrompt="1"/>
          </p:nvPr>
        </p:nvSpPr>
        <p:spPr>
          <a:xfrm>
            <a:off x="3123567" y="2698749"/>
            <a:ext cx="5944865" cy="1459314"/>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change background color</a:t>
            </a:r>
          </a:p>
        </p:txBody>
      </p:sp>
    </p:spTree>
    <p:extLst>
      <p:ext uri="{BB962C8B-B14F-4D97-AF65-F5344CB8AC3E}">
        <p14:creationId xmlns:p14="http://schemas.microsoft.com/office/powerpoint/2010/main" val="3480544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 White">
    <p:spTree>
      <p:nvGrpSpPr>
        <p:cNvPr id="1" name=""/>
        <p:cNvGrpSpPr/>
        <p:nvPr/>
      </p:nvGrpSpPr>
      <p:grpSpPr>
        <a:xfrm>
          <a:off x="0" y="0"/>
          <a:ext cx="0" cy="0"/>
          <a:chOff x="0" y="0"/>
          <a:chExt cx="0" cy="0"/>
        </a:xfrm>
      </p:grpSpPr>
      <p:sp>
        <p:nvSpPr>
          <p:cNvPr id="5" name="textruta 3">
            <a:extLst>
              <a:ext uri="{FF2B5EF4-FFF2-40B4-BE49-F238E27FC236}">
                <a16:creationId xmlns:a16="http://schemas.microsoft.com/office/drawing/2014/main" id="{0CEA7B61-A963-4F91-86B0-0A4B0A88AE54}"/>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a:latin typeface="+mj-lt"/>
              </a:rPr>
              <a:t>Right click on the background and choose Format Background to change background color</a:t>
            </a:r>
            <a:endParaRPr lang="en-US" sz="1200" dirty="0">
              <a:latin typeface="+mj-lt"/>
            </a:endParaRPr>
          </a:p>
        </p:txBody>
      </p:sp>
      <p:sp>
        <p:nvSpPr>
          <p:cNvPr id="4" name="Text Placeholder 5">
            <a:extLst>
              <a:ext uri="{FF2B5EF4-FFF2-40B4-BE49-F238E27FC236}">
                <a16:creationId xmlns:a16="http://schemas.microsoft.com/office/drawing/2014/main" id="{D957EFD0-8D8B-4B6E-A843-C8FB32239363}"/>
              </a:ext>
            </a:extLst>
          </p:cNvPr>
          <p:cNvSpPr>
            <a:spLocks noGrp="1" noChangeAspect="1"/>
          </p:cNvSpPr>
          <p:nvPr>
            <p:ph type="body" sz="quarter" idx="11" hasCustomPrompt="1"/>
          </p:nvPr>
        </p:nvSpPr>
        <p:spPr>
          <a:xfrm>
            <a:off x="3123567" y="2698749"/>
            <a:ext cx="5944865" cy="1459316"/>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Tree>
    <p:extLst>
      <p:ext uri="{BB962C8B-B14F-4D97-AF65-F5344CB8AC3E}">
        <p14:creationId xmlns:p14="http://schemas.microsoft.com/office/powerpoint/2010/main" val="382907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82774" y="1808163"/>
            <a:ext cx="8426452" cy="2072175"/>
          </a:xfrm>
        </p:spPr>
        <p:txBody>
          <a:bodyPr anchor="b"/>
          <a:lstStyle>
            <a:lvl1pPr algn="l">
              <a:defRPr sz="6000">
                <a:solidFill>
                  <a:schemeClr val="bg1"/>
                </a:solidFill>
              </a:defRPr>
            </a:lvl1pPr>
          </a:lstStyle>
          <a:p>
            <a:r>
              <a:rPr lang="en-US" noProof="0" dirty="0"/>
              <a:t>Click to edit Master title style</a:t>
            </a:r>
          </a:p>
        </p:txBody>
      </p:sp>
      <p:sp>
        <p:nvSpPr>
          <p:cNvPr id="3" name="Subtitle 2"/>
          <p:cNvSpPr>
            <a:spLocks noGrp="1"/>
          </p:cNvSpPr>
          <p:nvPr>
            <p:ph type="subTitle" idx="1" hasCustomPrompt="1"/>
          </p:nvPr>
        </p:nvSpPr>
        <p:spPr>
          <a:xfrm>
            <a:off x="1882774" y="3974122"/>
            <a:ext cx="8426452" cy="1283677"/>
          </a:xfrm>
        </p:spPr>
        <p:txBody>
          <a:bodyPr/>
          <a:lstStyle>
            <a:lvl1pPr marL="0" indent="0" algn="l">
              <a:buNone/>
              <a:defRPr sz="2800">
                <a:solidFill>
                  <a:schemeClr val="bg1"/>
                </a:solidFill>
                <a:latin typeface="Futura Std Book" panose="020B05020202040203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5">
            <a:extLst>
              <a:ext uri="{FF2B5EF4-FFF2-40B4-BE49-F238E27FC236}">
                <a16:creationId xmlns:a16="http://schemas.microsoft.com/office/drawing/2014/main" id="{BAFF53CB-3A20-4001-AB2A-716EFA975400}"/>
              </a:ext>
            </a:extLst>
          </p:cNvPr>
          <p:cNvSpPr>
            <a:spLocks noGrp="1" noChangeAspect="1"/>
          </p:cNvSpPr>
          <p:nvPr>
            <p:ph type="body" sz="quarter" idx="14" hasCustomPrompt="1"/>
          </p:nvPr>
        </p:nvSpPr>
        <p:spPr>
          <a:xfrm>
            <a:off x="10310161" y="6152490"/>
            <a:ext cx="1544400" cy="379113"/>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F56E23AE-002D-4DEB-AEF1-557C861066DF}"/>
              </a:ext>
            </a:extLst>
          </p:cNvPr>
          <p:cNvSpPr txBox="1"/>
          <p:nvPr userDrawn="1"/>
        </p:nvSpPr>
        <p:spPr>
          <a:xfrm>
            <a:off x="-1" y="-299801"/>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167586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a:t>Fifth level</a:t>
            </a:r>
            <a:endParaRPr lang="en-US" noProof="0" dirty="0"/>
          </a:p>
        </p:txBody>
      </p:sp>
      <p:sp>
        <p:nvSpPr>
          <p:cNvPr id="4" name="Date Placeholder 3"/>
          <p:cNvSpPr>
            <a:spLocks noGrp="1"/>
          </p:cNvSpPr>
          <p:nvPr>
            <p:ph type="dt" sz="half" idx="10"/>
          </p:nvPr>
        </p:nvSpPr>
        <p:spPr/>
        <p:txBody>
          <a:bodyPr/>
          <a:lstStyle/>
          <a:p>
            <a:fld id="{C0B651FB-F249-4DFD-8C6B-22C3D08DF8BB}" type="datetime1">
              <a:rPr lang="en-US" smtClean="0"/>
              <a:t>7/7/2022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2" name="Title 1">
            <a:extLst>
              <a:ext uri="{FF2B5EF4-FFF2-40B4-BE49-F238E27FC236}">
                <a16:creationId xmlns:a16="http://schemas.microsoft.com/office/drawing/2014/main" id="{24933570-62A5-4479-AA84-BDAB17DE5ACD}"/>
              </a:ext>
            </a:extLst>
          </p:cNvPr>
          <p:cNvSpPr>
            <a:spLocks noGrp="1"/>
          </p:cNvSpPr>
          <p:nvPr>
            <p:ph type="title" hasCustomPrompt="1"/>
          </p:nvPr>
        </p:nvSpPr>
        <p:spPr/>
        <p:txBody>
          <a:bodyPr/>
          <a:lstStyle/>
          <a:p>
            <a:r>
              <a:rPr lang="en-US" dirty="0"/>
              <a:t>Click to edit Master </a:t>
            </a:r>
            <a:r>
              <a:rPr lang="en-US"/>
              <a:t>title style</a:t>
            </a:r>
            <a:endParaRPr lang="en-US" dirty="0"/>
          </a:p>
        </p:txBody>
      </p:sp>
    </p:spTree>
    <p:extLst>
      <p:ext uri="{BB962C8B-B14F-4D97-AF65-F5344CB8AC3E}">
        <p14:creationId xmlns:p14="http://schemas.microsoft.com/office/powerpoint/2010/main" val="90504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7/7/2022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1198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1" y="2002631"/>
            <a:ext cx="8426452" cy="2304449"/>
          </a:xfrm>
        </p:spPr>
        <p:txBody>
          <a:bodyPr anchor="t" anchorCtr="0"/>
          <a:lstStyle>
            <a:lvl1pPr>
              <a:defRPr sz="4800"/>
            </a:lvl1pPr>
          </a:lstStyle>
          <a:p>
            <a:r>
              <a:rPr lang="en-US" noProof="0"/>
              <a:t>Click</a:t>
            </a:r>
            <a:r>
              <a:rPr lang="en-US"/>
              <a:t> to edit Master title style</a:t>
            </a:r>
            <a:endParaRPr lang="en-US" dirty="0"/>
          </a:p>
        </p:txBody>
      </p:sp>
      <p:sp>
        <p:nvSpPr>
          <p:cNvPr id="4" name="Date Placeholder 3"/>
          <p:cNvSpPr>
            <a:spLocks noGrp="1"/>
          </p:cNvSpPr>
          <p:nvPr>
            <p:ph type="dt" sz="half" idx="10"/>
          </p:nvPr>
        </p:nvSpPr>
        <p:spPr/>
        <p:txBody>
          <a:bodyPr/>
          <a:lstStyle/>
          <a:p>
            <a:fld id="{F94C7E1F-992A-4EE1-A2AA-130820D5E180}" type="datetime1">
              <a:rPr lang="en-US" smtClean="0"/>
              <a:t>7/7/2022</a:t>
            </a:fld>
            <a:endParaRPr lang="en-US" dirty="0"/>
          </a:p>
        </p:txBody>
      </p:sp>
      <p:sp>
        <p:nvSpPr>
          <p:cNvPr id="5" name="Footer Placeholder 4"/>
          <p:cNvSpPr>
            <a:spLocks noGrp="1"/>
          </p:cNvSpPr>
          <p:nvPr>
            <p:ph type="ftr" sz="quarter" idx="11"/>
          </p:nvPr>
        </p:nvSpPr>
        <p:spPr/>
        <p:txBody>
          <a:body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p>
            <a:fld id="{0B1617BE-BA58-4B59-88D5-A8C7B239E913}" type="slidenum">
              <a:rPr lang="en-US" smtClean="0"/>
              <a:t>‹#›</a:t>
            </a:fld>
            <a:endParaRPr lang="en-US" dirty="0"/>
          </a:p>
        </p:txBody>
      </p:sp>
      <p:sp>
        <p:nvSpPr>
          <p:cNvPr id="8" name="Text Placeholder 5">
            <a:extLst>
              <a:ext uri="{FF2B5EF4-FFF2-40B4-BE49-F238E27FC236}">
                <a16:creationId xmlns:a16="http://schemas.microsoft.com/office/drawing/2014/main" id="{E3B159D7-EB37-4CE2-BDDB-438035FEC757}"/>
              </a:ext>
            </a:extLst>
          </p:cNvPr>
          <p:cNvSpPr>
            <a:spLocks noGrp="1" noChangeAspect="1"/>
          </p:cNvSpPr>
          <p:nvPr>
            <p:ph type="body" sz="quarter" idx="13" hasCustomPrompt="1"/>
          </p:nvPr>
        </p:nvSpPr>
        <p:spPr>
          <a:xfrm>
            <a:off x="337439" y="330830"/>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7" name="textruta 3">
            <a:extLst>
              <a:ext uri="{FF2B5EF4-FFF2-40B4-BE49-F238E27FC236}">
                <a16:creationId xmlns:a16="http://schemas.microsoft.com/office/drawing/2014/main" id="{3C5EA1A0-2885-46AD-83A2-8133DBA105DA}"/>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a:t>
            </a:r>
            <a:r>
              <a:rPr lang="en-US" sz="1200" kern="1200" dirty="0">
                <a:solidFill>
                  <a:schemeClr val="tx1"/>
                </a:solidFill>
                <a:latin typeface="+mn-lt"/>
                <a:ea typeface="+mn-ea"/>
                <a:cs typeface="+mn-cs"/>
              </a:rPr>
              <a:t>or change color</a:t>
            </a:r>
            <a:endParaRPr lang="en-US" sz="1200" dirty="0">
              <a:latin typeface="+mj-lt"/>
            </a:endParaRPr>
          </a:p>
        </p:txBody>
      </p:sp>
    </p:spTree>
    <p:extLst>
      <p:ext uri="{BB962C8B-B14F-4D97-AF65-F5344CB8AC3E}">
        <p14:creationId xmlns:p14="http://schemas.microsoft.com/office/powerpoint/2010/main" val="388928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2772" y="2002631"/>
            <a:ext cx="8426452" cy="2304449"/>
          </a:xfrm>
        </p:spPr>
        <p:txBody>
          <a:bodyPr anchor="t" anchorCtr="0"/>
          <a:lstStyle>
            <a:lvl1pPr>
              <a:defRPr sz="48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7DDF7BE-A49D-45C5-B9F4-70A602BBC59A}" type="datetime1">
              <a:rPr lang="en-US" smtClean="0"/>
              <a:t>7/7/2022</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Stockholm – The Capital of Scandinavia</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1617BE-BA58-4B59-88D5-A8C7B239E913}" type="slidenum">
              <a:rPr lang="en-US" smtClean="0"/>
              <a:pPr/>
              <a:t>‹#›</a:t>
            </a:fld>
            <a:endParaRPr lang="en-US" dirty="0"/>
          </a:p>
        </p:txBody>
      </p:sp>
      <p:sp>
        <p:nvSpPr>
          <p:cNvPr id="11" name="Text Placeholder 5"/>
          <p:cNvSpPr>
            <a:spLocks noGrp="1" noChangeAspect="1"/>
          </p:cNvSpPr>
          <p:nvPr>
            <p:ph type="body" sz="quarter" idx="13" hasCustomPrompt="1"/>
          </p:nvPr>
        </p:nvSpPr>
        <p:spPr>
          <a:xfrm>
            <a:off x="337439" y="330829"/>
            <a:ext cx="1545336" cy="379341"/>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US"/>
              <a:t>  </a:t>
            </a:r>
            <a:endParaRPr lang="en-US" dirty="0"/>
          </a:p>
        </p:txBody>
      </p:sp>
      <p:sp>
        <p:nvSpPr>
          <p:cNvPr id="9" name="textruta 3">
            <a:extLst>
              <a:ext uri="{FF2B5EF4-FFF2-40B4-BE49-F238E27FC236}">
                <a16:creationId xmlns:a16="http://schemas.microsoft.com/office/drawing/2014/main" id="{33087D7D-7678-4F7E-9B5E-CB2D4939FDD2}"/>
              </a:ext>
            </a:extLst>
          </p:cNvPr>
          <p:cNvSpPr txBox="1"/>
          <p:nvPr userDrawn="1"/>
        </p:nvSpPr>
        <p:spPr>
          <a:xfrm>
            <a:off x="0" y="-308552"/>
            <a:ext cx="12192000" cy="276999"/>
          </a:xfrm>
          <a:prstGeom prst="rect">
            <a:avLst/>
          </a:prstGeom>
          <a:solidFill>
            <a:schemeClr val="bg1"/>
          </a:solidFill>
        </p:spPr>
        <p:txBody>
          <a:bodyPr wrap="square" rtlCol="0">
            <a:spAutoFit/>
          </a:bodyPr>
          <a:lstStyle/>
          <a:p>
            <a:r>
              <a:rPr lang="en-US" sz="1200" dirty="0">
                <a:latin typeface="+mj-lt"/>
              </a:rPr>
              <a:t>Right click on the background and choose Format Background to fill with picture or change color</a:t>
            </a:r>
          </a:p>
        </p:txBody>
      </p:sp>
    </p:spTree>
    <p:extLst>
      <p:ext uri="{BB962C8B-B14F-4D97-AF65-F5344CB8AC3E}">
        <p14:creationId xmlns:p14="http://schemas.microsoft.com/office/powerpoint/2010/main" val="169184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a:t>
            </a:r>
            <a:r>
              <a:rPr lang="en-US"/>
              <a:t>title style</a:t>
            </a:r>
            <a:endParaRPr lang="en-US" dirty="0"/>
          </a:p>
        </p:txBody>
      </p:sp>
      <p:sp>
        <p:nvSpPr>
          <p:cNvPr id="3" name="Content Placeholder 2"/>
          <p:cNvSpPr>
            <a:spLocks noGrp="1"/>
          </p:cNvSpPr>
          <p:nvPr>
            <p:ph sz="half" idx="1" hasCustomPrompt="1"/>
          </p:nvPr>
        </p:nvSpPr>
        <p:spPr>
          <a:xfrm>
            <a:off x="1882774" y="1628775"/>
            <a:ext cx="4137026"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6172200" y="1628775"/>
            <a:ext cx="4137025" cy="425091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EECDC1D-8FDB-42DB-94E9-5BAA0A0F6D47}"/>
              </a:ext>
            </a:extLst>
          </p:cNvPr>
          <p:cNvSpPr>
            <a:spLocks noGrp="1"/>
          </p:cNvSpPr>
          <p:nvPr>
            <p:ph type="dt" sz="half" idx="10"/>
          </p:nvPr>
        </p:nvSpPr>
        <p:spPr/>
        <p:txBody>
          <a:bodyPr/>
          <a:lstStyle/>
          <a:p>
            <a:fld id="{05668059-E414-4B4A-803F-F9221CB545D9}" type="datetime1">
              <a:rPr lang="en-US" smtClean="0"/>
              <a:t>7/7/2022</a:t>
            </a:fld>
            <a:endParaRPr lang="en-US" dirty="0"/>
          </a:p>
        </p:txBody>
      </p:sp>
      <p:sp>
        <p:nvSpPr>
          <p:cNvPr id="6" name="Footer Placeholder 5">
            <a:extLst>
              <a:ext uri="{FF2B5EF4-FFF2-40B4-BE49-F238E27FC236}">
                <a16:creationId xmlns:a16="http://schemas.microsoft.com/office/drawing/2014/main" id="{C73E3E0F-389E-4C9C-8426-EEFB93D0328D}"/>
              </a:ext>
            </a:extLst>
          </p:cNvPr>
          <p:cNvSpPr>
            <a:spLocks noGrp="1"/>
          </p:cNvSpPr>
          <p:nvPr>
            <p:ph type="ftr" sz="quarter" idx="11"/>
          </p:nvPr>
        </p:nvSpPr>
        <p:spPr/>
        <p:txBody>
          <a:bodyPr/>
          <a:lstStyle/>
          <a:p>
            <a:r>
              <a:rPr lang="en-US"/>
              <a:t>Stockholm – The Capital of Scandinavia</a:t>
            </a:r>
            <a:endParaRPr lang="en-US" dirty="0"/>
          </a:p>
        </p:txBody>
      </p:sp>
      <p:sp>
        <p:nvSpPr>
          <p:cNvPr id="7" name="Slide Number Placeholder 6">
            <a:extLst>
              <a:ext uri="{FF2B5EF4-FFF2-40B4-BE49-F238E27FC236}">
                <a16:creationId xmlns:a16="http://schemas.microsoft.com/office/drawing/2014/main" id="{BC7FD08B-5434-476C-816B-BF16F6697F6D}"/>
              </a:ext>
            </a:extLst>
          </p:cNvPr>
          <p:cNvSpPr>
            <a:spLocks noGrp="1"/>
          </p:cNvSpPr>
          <p:nvPr>
            <p:ph type="sldNum" sz="quarter" idx="12"/>
          </p:nvPr>
        </p:nvSpPr>
        <p:spPr/>
        <p:txBody>
          <a:bodyPr/>
          <a:lstStyle/>
          <a:p>
            <a:fld id="{0B1617BE-BA58-4B59-88D5-A8C7B239E913}" type="slidenum">
              <a:rPr lang="en-US" smtClean="0"/>
              <a:pPr/>
              <a:t>‹#›</a:t>
            </a:fld>
            <a:endParaRPr lang="en-US" dirty="0"/>
          </a:p>
        </p:txBody>
      </p:sp>
    </p:spTree>
    <p:extLst>
      <p:ext uri="{BB962C8B-B14F-4D97-AF65-F5344CB8AC3E}">
        <p14:creationId xmlns:p14="http://schemas.microsoft.com/office/powerpoint/2010/main" val="138633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1882774" y="1628775"/>
            <a:ext cx="5893899" cy="425091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4" name="Content Placeholder 3"/>
          <p:cNvSpPr>
            <a:spLocks noGrp="1"/>
          </p:cNvSpPr>
          <p:nvPr>
            <p:ph sz="half" idx="2" hasCustomPrompt="1"/>
          </p:nvPr>
        </p:nvSpPr>
        <p:spPr>
          <a:xfrm>
            <a:off x="7938089" y="1628775"/>
            <a:ext cx="3916472" cy="4251600"/>
          </a:xfrm>
          <a:solidFill>
            <a:schemeClr val="accent2"/>
          </a:solidFill>
        </p:spPr>
        <p:txBody>
          <a:bodyPr lIns="144000" tIns="144000" rIns="144000" bIns="144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70747B-206C-46CF-831B-A2BD37E9ED09}" type="datetime1">
              <a:rPr lang="en-US" smtClean="0"/>
              <a:t>7/7/2022</a:t>
            </a:fld>
            <a:endParaRPr lang="en-US" dirty="0"/>
          </a:p>
        </p:txBody>
      </p:sp>
      <p:sp>
        <p:nvSpPr>
          <p:cNvPr id="6" name="Footer Placeholder 5"/>
          <p:cNvSpPr>
            <a:spLocks noGrp="1"/>
          </p:cNvSpPr>
          <p:nvPr>
            <p:ph type="ftr" sz="quarter" idx="11"/>
          </p:nvPr>
        </p:nvSpPr>
        <p:spPr/>
        <p:txBody>
          <a:bodyPr/>
          <a:lstStyle/>
          <a:p>
            <a:r>
              <a:rPr lang="en-US"/>
              <a:t>Stockholm – The Capital of Scandinavia</a:t>
            </a:r>
            <a:endParaRPr lang="en-US" dirty="0"/>
          </a:p>
        </p:txBody>
      </p:sp>
      <p:sp>
        <p:nvSpPr>
          <p:cNvPr id="7" name="Slide Number Placeholder 6"/>
          <p:cNvSpPr>
            <a:spLocks noGrp="1"/>
          </p:cNvSpPr>
          <p:nvPr>
            <p:ph type="sldNum" sz="quarter" idx="12"/>
          </p:nvPr>
        </p:nvSpPr>
        <p:spPr/>
        <p:txBody>
          <a:bodyPr/>
          <a:lstStyle/>
          <a:p>
            <a:fld id="{0B1617BE-BA58-4B59-88D5-A8C7B239E913}" type="slidenum">
              <a:rPr lang="en-US" smtClean="0"/>
              <a:t>‹#›</a:t>
            </a:fld>
            <a:endParaRPr lang="en-US" dirty="0"/>
          </a:p>
        </p:txBody>
      </p:sp>
    </p:spTree>
    <p:extLst>
      <p:ext uri="{BB962C8B-B14F-4D97-AF65-F5344CB8AC3E}">
        <p14:creationId xmlns:p14="http://schemas.microsoft.com/office/powerpoint/2010/main" val="215373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2774" y="342899"/>
            <a:ext cx="8426449" cy="1113955"/>
          </a:xfrm>
          <a:prstGeom prst="rect">
            <a:avLst/>
          </a:prstGeom>
        </p:spPr>
        <p:txBody>
          <a:bodyPr vert="horz" lIns="0" tIns="0" rIns="0" bIns="0" rtlCol="0" anchor="b" anchorCtr="0">
            <a:noAutofit/>
          </a:bodyPr>
          <a:lstStyle/>
          <a:p>
            <a:r>
              <a:rPr lang="sv-SE" noProof="0"/>
              <a:t>Klicka här för att ändra format</a:t>
            </a:r>
            <a:endParaRPr lang="en-US" dirty="0"/>
          </a:p>
        </p:txBody>
      </p:sp>
      <p:sp>
        <p:nvSpPr>
          <p:cNvPr id="3" name="Text Placeholder 2"/>
          <p:cNvSpPr>
            <a:spLocks noGrp="1"/>
          </p:cNvSpPr>
          <p:nvPr>
            <p:ph type="body" idx="1"/>
          </p:nvPr>
        </p:nvSpPr>
        <p:spPr>
          <a:xfrm>
            <a:off x="1882774" y="1628775"/>
            <a:ext cx="8426450" cy="4083767"/>
          </a:xfrm>
          <a:prstGeom prst="rect">
            <a:avLst/>
          </a:prstGeom>
        </p:spPr>
        <p:txBody>
          <a:bodyPr vert="horz" lIns="0" tIns="0" rIns="0" bIns="0" rtlCol="0">
            <a:noAutofit/>
          </a:bodyPr>
          <a:lstStyle/>
          <a:p>
            <a:pPr lvl="0"/>
            <a:r>
              <a:rPr lang="en-US" dirty="0"/>
              <a:t>Edit Master </a:t>
            </a:r>
            <a:r>
              <a:rPr lang="en-US" noProof="0" dirty="0"/>
              <a:t>text</a:t>
            </a:r>
            <a:r>
              <a:rPr lang="en-US" dirty="0"/>
              <a: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37800" y="6279603"/>
            <a:ext cx="1070506"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58259EB8-5A42-4C32-9FF7-906656555CB5}" type="datetime1">
              <a:rPr lang="en-US" smtClean="0"/>
              <a:t>7/7/2022</a:t>
            </a:fld>
            <a:endParaRPr lang="en-US" dirty="0"/>
          </a:p>
        </p:txBody>
      </p:sp>
      <p:sp>
        <p:nvSpPr>
          <p:cNvPr id="5" name="Footer Placeholder 4"/>
          <p:cNvSpPr>
            <a:spLocks noGrp="1"/>
          </p:cNvSpPr>
          <p:nvPr>
            <p:ph type="ftr" sz="quarter" idx="3"/>
          </p:nvPr>
        </p:nvSpPr>
        <p:spPr>
          <a:xfrm>
            <a:off x="2576052" y="6279603"/>
            <a:ext cx="7729472" cy="235498"/>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r>
              <a:rPr lang="en-US"/>
              <a:t>Stockholm – The Capital of Scandinavia</a:t>
            </a:r>
            <a:endParaRPr lang="en-US" dirty="0"/>
          </a:p>
        </p:txBody>
      </p:sp>
      <p:sp>
        <p:nvSpPr>
          <p:cNvPr id="6" name="Slide Number Placeholder 5"/>
          <p:cNvSpPr>
            <a:spLocks noGrp="1"/>
          </p:cNvSpPr>
          <p:nvPr>
            <p:ph type="sldNum" sz="quarter" idx="4"/>
          </p:nvPr>
        </p:nvSpPr>
        <p:spPr>
          <a:xfrm>
            <a:off x="11440583" y="6279603"/>
            <a:ext cx="413978" cy="252000"/>
          </a:xfrm>
          <a:prstGeom prst="rect">
            <a:avLst/>
          </a:prstGeom>
        </p:spPr>
        <p:txBody>
          <a:bodyPr vert="horz" lIns="0" tIns="0" rIns="0" bIns="0" rtlCol="0" anchor="b" anchorCtr="0"/>
          <a:lstStyle>
            <a:lvl1pPr algn="r">
              <a:defRPr sz="900">
                <a:solidFill>
                  <a:schemeClr val="tx1"/>
                </a:solidFill>
                <a:latin typeface="Futura Std Book" panose="020B0502020204020303" pitchFamily="34" charset="0"/>
              </a:defRPr>
            </a:lvl1pPr>
          </a:lstStyle>
          <a:p>
            <a:fld id="{0B1617BE-BA58-4B59-88D5-A8C7B239E913}" type="slidenum">
              <a:rPr lang="en-US" smtClean="0"/>
              <a:pPr/>
              <a:t>‹#›</a:t>
            </a:fld>
            <a:endParaRPr lang="en-US" dirty="0"/>
          </a:p>
        </p:txBody>
      </p:sp>
      <p:pic>
        <p:nvPicPr>
          <p:cNvPr id="10" name="Bildobjekt 9">
            <a:extLst>
              <a:ext uri="{FF2B5EF4-FFF2-40B4-BE49-F238E27FC236}">
                <a16:creationId xmlns:a16="http://schemas.microsoft.com/office/drawing/2014/main" id="{FAD42CFA-F57F-4561-BF8C-9CEC01BC342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38374" y="6153061"/>
            <a:ext cx="1544400" cy="378542"/>
          </a:xfrm>
          <a:prstGeom prst="rect">
            <a:avLst/>
          </a:prstGeom>
        </p:spPr>
      </p:pic>
    </p:spTree>
    <p:extLst>
      <p:ext uri="{BB962C8B-B14F-4D97-AF65-F5344CB8AC3E}">
        <p14:creationId xmlns:p14="http://schemas.microsoft.com/office/powerpoint/2010/main" val="2847329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82" r:id="rId3"/>
    <p:sldLayoutId id="2147483650" r:id="rId4"/>
    <p:sldLayoutId id="2147483663" r:id="rId5"/>
    <p:sldLayoutId id="2147483651" r:id="rId6"/>
    <p:sldLayoutId id="2147483681" r:id="rId7"/>
    <p:sldLayoutId id="2147483652" r:id="rId8"/>
    <p:sldLayoutId id="2147483673" r:id="rId9"/>
    <p:sldLayoutId id="2147483653" r:id="rId10"/>
    <p:sldLayoutId id="2147483665" r:id="rId11"/>
    <p:sldLayoutId id="2147483666" r:id="rId12"/>
    <p:sldLayoutId id="2147483680" r:id="rId13"/>
    <p:sldLayoutId id="2147483677" r:id="rId14"/>
    <p:sldLayoutId id="2147483683" r:id="rId15"/>
    <p:sldLayoutId id="2147483674" r:id="rId16"/>
    <p:sldLayoutId id="2147483678" r:id="rId17"/>
    <p:sldLayoutId id="2147483676" r:id="rId18"/>
    <p:sldLayoutId id="2147483679" r:id="rId19"/>
    <p:sldLayoutId id="2147483655" r:id="rId20"/>
    <p:sldLayoutId id="2147483667" r:id="rId21"/>
    <p:sldLayoutId id="2147483675" r:id="rId22"/>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77800" indent="-1778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358775" indent="-180975" algn="l" defTabSz="914400" rtl="0" eaLnBrk="1" latinLnBrk="0" hangingPunct="1">
        <a:lnSpc>
          <a:spcPct val="100000"/>
        </a:lnSpc>
        <a:spcBef>
          <a:spcPts val="500"/>
        </a:spcBef>
        <a:buFont typeface="Garamond" panose="02020404030301010803" pitchFamily="18" charset="0"/>
        <a:buChar char="–"/>
        <a:defRPr sz="2000" kern="1200">
          <a:solidFill>
            <a:schemeClr val="tx1"/>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79388" indent="-1793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913" userDrawn="1">
          <p15:clr>
            <a:srgbClr val="F26B43"/>
          </p15:clr>
        </p15:guide>
        <p15:guide id="3" orient="horz" pos="210" userDrawn="1">
          <p15:clr>
            <a:srgbClr val="F26B43"/>
          </p15:clr>
        </p15:guide>
        <p15:guide id="4" orient="horz" pos="3861" userDrawn="1">
          <p15:clr>
            <a:srgbClr val="F26B43"/>
          </p15:clr>
        </p15:guide>
        <p15:guide id="5" orient="horz" pos="3952" userDrawn="1">
          <p15:clr>
            <a:srgbClr val="F26B43"/>
          </p15:clr>
        </p15:guide>
        <p15:guide id="6" orient="horz" pos="4110" userDrawn="1">
          <p15:clr>
            <a:srgbClr val="F26B43"/>
          </p15:clr>
        </p15:guide>
        <p15:guide id="7" pos="211" userDrawn="1">
          <p15:clr>
            <a:srgbClr val="F26B43"/>
          </p15:clr>
        </p15:guide>
        <p15:guide id="8" pos="7469" userDrawn="1">
          <p15:clr>
            <a:srgbClr val="F26B43"/>
          </p15:clr>
        </p15:guide>
        <p15:guide id="9" orient="horz" pos="640" userDrawn="1">
          <p15:clr>
            <a:srgbClr val="F26B43"/>
          </p15:clr>
        </p15:guide>
        <p15:guide id="10" pos="1186" userDrawn="1">
          <p15:clr>
            <a:srgbClr val="F26B43"/>
          </p15:clr>
        </p15:guide>
        <p15:guide id="11" pos="6494" userDrawn="1">
          <p15:clr>
            <a:srgbClr val="F26B43"/>
          </p15:clr>
        </p15:guide>
        <p15:guide id="12" orient="horz" pos="2160" userDrawn="1">
          <p15:clr>
            <a:srgbClr val="F26B43"/>
          </p15:clr>
        </p15:guide>
        <p15:guide id="13" orient="horz" pos="1026" userDrawn="1">
          <p15:clr>
            <a:srgbClr val="F26B43"/>
          </p15:clr>
        </p15:guide>
        <p15:guide id="14" orient="horz" pos="428" userDrawn="1">
          <p15:clr>
            <a:srgbClr val="F26B43"/>
          </p15:clr>
        </p15:guide>
        <p15:guide id="15" pos="3795" userDrawn="1">
          <p15:clr>
            <a:srgbClr val="F26B43"/>
          </p15:clr>
        </p15:guide>
        <p15:guide id="16" pos="3885" userDrawn="1">
          <p15:clr>
            <a:srgbClr val="F26B43"/>
          </p15:clr>
        </p15:guide>
        <p15:guide id="17" pos="452" userDrawn="1">
          <p15:clr>
            <a:srgbClr val="F26B43"/>
          </p15:clr>
        </p15:guide>
        <p15:guide id="18" pos="72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stockholmbusinessalliance.se/material/?cat=konjunkturrapporte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9">
            <a:extLst>
              <a:ext uri="{FF2B5EF4-FFF2-40B4-BE49-F238E27FC236}">
                <a16:creationId xmlns:a16="http://schemas.microsoft.com/office/drawing/2014/main" id="{F7D338E5-2F7F-4BEE-85CF-C4EFD9F4D1B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3" name="textruta 2">
            <a:extLst>
              <a:ext uri="{FF2B5EF4-FFF2-40B4-BE49-F238E27FC236}">
                <a16:creationId xmlns:a16="http://schemas.microsoft.com/office/drawing/2014/main" id="{45DC991A-0CE0-41C6-B5E2-A1BB8299CB27}"/>
              </a:ext>
            </a:extLst>
          </p:cNvPr>
          <p:cNvSpPr txBox="1"/>
          <p:nvPr/>
        </p:nvSpPr>
        <p:spPr>
          <a:xfrm>
            <a:off x="1" y="4248971"/>
            <a:ext cx="5473700" cy="2617417"/>
          </a:xfrm>
          <a:prstGeom prst="rect">
            <a:avLst/>
          </a:prstGeom>
          <a:solidFill>
            <a:srgbClr val="D6EDFC">
              <a:alpha val="50196"/>
            </a:srgbClr>
          </a:solidFill>
        </p:spPr>
        <p:txBody>
          <a:bodyPr wrap="square" lIns="432000" rtlCol="0" anchor="ctr">
            <a:noAutofit/>
          </a:bodyPr>
          <a:lstStyle/>
          <a:p>
            <a:r>
              <a:rPr lang="sv-SE" sz="3200" b="1" dirty="0">
                <a:solidFill>
                  <a:schemeClr val="bg1"/>
                </a:solidFill>
                <a:latin typeface="+mj-lt"/>
              </a:rPr>
              <a:t>Stockholmskonjunkturen</a:t>
            </a:r>
            <a:r>
              <a:rPr lang="sv-SE" sz="3200" dirty="0">
                <a:solidFill>
                  <a:schemeClr val="bg1"/>
                </a:solidFill>
                <a:latin typeface="+mj-lt"/>
              </a:rPr>
              <a:t> </a:t>
            </a:r>
          </a:p>
          <a:p>
            <a:r>
              <a:rPr lang="sv-SE" sz="2000" dirty="0">
                <a:solidFill>
                  <a:schemeClr val="bg1"/>
                </a:solidFill>
                <a:latin typeface="+mj-lt"/>
              </a:rPr>
              <a:t>Stockholms län och stad, 2022 kv1</a:t>
            </a:r>
          </a:p>
          <a:p>
            <a:endParaRPr lang="sv-SE" sz="2000" dirty="0">
              <a:solidFill>
                <a:schemeClr val="bg1"/>
              </a:solidFill>
              <a:latin typeface="+mj-lt"/>
            </a:endParaRPr>
          </a:p>
          <a:p>
            <a:r>
              <a:rPr lang="sv-SE" sz="2000" dirty="0">
                <a:solidFill>
                  <a:schemeClr val="bg1"/>
                </a:solidFill>
                <a:highlight>
                  <a:srgbClr val="FFFF00"/>
                </a:highlight>
                <a:latin typeface="+mj-lt"/>
              </a:rPr>
              <a:t>Juni, 2022</a:t>
            </a:r>
          </a:p>
          <a:p>
            <a:r>
              <a:rPr lang="sv-SE" sz="2000" dirty="0">
                <a:solidFill>
                  <a:schemeClr val="bg1"/>
                </a:solidFill>
                <a:latin typeface="+mj-lt"/>
              </a:rPr>
              <a:t>Stockholm Business Region</a:t>
            </a:r>
          </a:p>
        </p:txBody>
      </p:sp>
      <p:sp>
        <p:nvSpPr>
          <p:cNvPr id="5" name="Text Placeholder 5">
            <a:extLst>
              <a:ext uri="{FF2B5EF4-FFF2-40B4-BE49-F238E27FC236}">
                <a16:creationId xmlns:a16="http://schemas.microsoft.com/office/drawing/2014/main" id="{A8A177CB-7B08-4787-8ABC-81789830F7AA}"/>
              </a:ext>
            </a:extLst>
          </p:cNvPr>
          <p:cNvSpPr txBox="1">
            <a:spLocks noChangeAspect="1"/>
          </p:cNvSpPr>
          <p:nvPr/>
        </p:nvSpPr>
        <p:spPr>
          <a:xfrm>
            <a:off x="693738" y="685837"/>
            <a:ext cx="3182400" cy="781200"/>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1800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360000" indent="0" algn="l" defTabSz="914400" rtl="0" eaLnBrk="1" latinLnBrk="0" hangingPunct="1">
              <a:lnSpc>
                <a:spcPct val="100000"/>
              </a:lnSpc>
              <a:spcBef>
                <a:spcPts val="500"/>
              </a:spcBef>
              <a:buFont typeface="Garamond" panose="02020404030301010803" pitchFamily="18" charset="0"/>
              <a:buNone/>
              <a:defRPr sz="2000" kern="1200">
                <a:solidFill>
                  <a:schemeClr val="tx1"/>
                </a:solidFill>
                <a:latin typeface="+mn-lt"/>
                <a:ea typeface="+mn-ea"/>
                <a:cs typeface="+mn-cs"/>
              </a:defRPr>
            </a:lvl3pPr>
            <a:lvl4pPr marL="54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7200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endParaRPr lang="en-US" dirty="0"/>
          </a:p>
        </p:txBody>
      </p:sp>
    </p:spTree>
    <p:extLst>
      <p:ext uri="{BB962C8B-B14F-4D97-AF65-F5344CB8AC3E}">
        <p14:creationId xmlns:p14="http://schemas.microsoft.com/office/powerpoint/2010/main" val="245635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bransch</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245647067"/>
              </p:ext>
            </p:extLst>
          </p:nvPr>
        </p:nvGraphicFramePr>
        <p:xfrm>
          <a:off x="1882774" y="1621872"/>
          <a:ext cx="8426450" cy="4157040"/>
        </p:xfrm>
        <a:graphic>
          <a:graphicData uri="http://schemas.openxmlformats.org/drawingml/2006/table">
            <a:tbl>
              <a:tblPr firstRow="1" bandRow="1">
                <a:tableStyleId>{5C22544A-7EE6-4342-B048-85BDC9FD1C3A}</a:tableStyleId>
              </a:tblPr>
              <a:tblGrid>
                <a:gridCol w="2135553">
                  <a:extLst>
                    <a:ext uri="{9D8B030D-6E8A-4147-A177-3AD203B41FA5}">
                      <a16:colId xmlns:a16="http://schemas.microsoft.com/office/drawing/2014/main" val="452260278"/>
                    </a:ext>
                  </a:extLst>
                </a:gridCol>
                <a:gridCol w="1702965">
                  <a:extLst>
                    <a:ext uri="{9D8B030D-6E8A-4147-A177-3AD203B41FA5}">
                      <a16:colId xmlns:a16="http://schemas.microsoft.com/office/drawing/2014/main" val="1889858293"/>
                    </a:ext>
                  </a:extLst>
                </a:gridCol>
                <a:gridCol w="1672285">
                  <a:extLst>
                    <a:ext uri="{9D8B030D-6E8A-4147-A177-3AD203B41FA5}">
                      <a16:colId xmlns:a16="http://schemas.microsoft.com/office/drawing/2014/main" val="1671515360"/>
                    </a:ext>
                  </a:extLst>
                </a:gridCol>
                <a:gridCol w="1456808">
                  <a:extLst>
                    <a:ext uri="{9D8B030D-6E8A-4147-A177-3AD203B41FA5}">
                      <a16:colId xmlns:a16="http://schemas.microsoft.com/office/drawing/2014/main" val="2818758293"/>
                    </a:ext>
                  </a:extLst>
                </a:gridCol>
                <a:gridCol w="1458839">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r"/>
                      <a:r>
                        <a:rPr lang="sv-SE" sz="1000" b="1" dirty="0">
                          <a:solidFill>
                            <a:schemeClr val="bg1"/>
                          </a:solidFill>
                        </a:rPr>
                        <a:t>Antal                                 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l"/>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dirty="0">
                          <a:solidFill>
                            <a:schemeClr val="bg1"/>
                          </a:solidFill>
                        </a:rPr>
                        <a:t>Stockholms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dirty="0">
                          <a:solidFill>
                            <a:srgbClr val="FFFFFF"/>
                          </a:solidFill>
                          <a:effectLst/>
                          <a:latin typeface="Futura Std Book" panose="020B0502020204020303"/>
                        </a:rPr>
                        <a:t>2022 kv1</a:t>
                      </a: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- 1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rtl="0" fontAlgn="ctr"/>
                      <a:r>
                        <a:rPr lang="sv-SE" sz="1000" b="0" i="0" u="none" strike="noStrike">
                          <a:solidFill>
                            <a:srgbClr val="FFFFFF"/>
                          </a:solidFill>
                          <a:effectLst/>
                          <a:latin typeface="Futura Std Book" panose="020B0502020204020303"/>
                        </a:rPr>
                        <a:t>-5 år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err="1"/>
                        <a:t>Tillverkn</a:t>
                      </a:r>
                      <a:r>
                        <a:rPr lang="sv-SE" sz="800" dirty="0"/>
                        <a:t>. och utvinning, energi och miljö</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70 000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19,7</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Därav, </a:t>
                      </a:r>
                      <a:r>
                        <a:rPr lang="sv-SE" sz="800" dirty="0" err="1"/>
                        <a:t>tillverkn</a:t>
                      </a:r>
                      <a:r>
                        <a:rPr lang="sv-SE" sz="800" dirty="0"/>
                        <a:t>. av verkstadsvaror </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32 900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-3 900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-10,6</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23,2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Byggverksamhet</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69 600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11 700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20,2</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125 200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43 000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-6 700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-13,5</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-22,7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a:t>
                      </a:r>
                      <a:r>
                        <a:rPr lang="sv-SE" sz="800"/>
                        <a:t>och restaurang</a:t>
                      </a:r>
                      <a:endParaRPr lang="sv-SE" sz="800" dirty="0"/>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35 200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8,0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-29,3</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145 000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4 000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2,8</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53,4</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75 100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1,9</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0,0</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Finansiell verksamhet, företagstjänster</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338 700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12,6</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Offentlig förvaltning</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101 400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2 900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21,1</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139 400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11 600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9,1</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8,4</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140 400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6 600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Uppgift saknas</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1 289 100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47 300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3,8</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7,0</a:t>
                      </a:r>
                    </a:p>
                  </a:txBody>
                  <a:tcPr marL="9525" marR="9525" marT="9525" marB="0" anchor="ct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lnL w="12700" cmpd="sng">
                      <a:noFill/>
                    </a:lnL>
                  </a:tcPr>
                </a:tc>
                <a:tc>
                  <a:txBody>
                    <a:bodyPr/>
                    <a:lstStyle/>
                    <a:p>
                      <a:pPr algn="ctr" rtl="0" fontAlgn="ctr"/>
                      <a:r>
                        <a:rPr lang="sv-SE" sz="900" b="0" i="0" u="none" strike="noStrike">
                          <a:solidFill>
                            <a:srgbClr val="000000"/>
                          </a:solidFill>
                          <a:effectLst/>
                          <a:latin typeface="Futura Std Book" panose="020B0502020204020303"/>
                        </a:rPr>
                        <a:t>9 300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900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10,7</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126,8</a:t>
                      </a:r>
                    </a:p>
                  </a:txBody>
                  <a:tcPr marL="9525" marR="9525" marT="9525" marB="0" anchor="ct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lnL w="12700" cmpd="sng">
                      <a:noFill/>
                    </a:lnL>
                  </a:tcPr>
                </a:tc>
                <a:tc>
                  <a:txBody>
                    <a:bodyPr/>
                    <a:lstStyle/>
                    <a:p>
                      <a:pPr algn="ctr" rtl="0" fontAlgn="ctr"/>
                      <a:r>
                        <a:rPr lang="sv-SE" sz="9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9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3,9</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1325546280"/>
                  </a:ext>
                </a:extLst>
              </a:tr>
            </a:tbl>
          </a:graphicData>
        </a:graphic>
      </p:graphicFrame>
      <p:sp>
        <p:nvSpPr>
          <p:cNvPr id="4" name="textruta 3">
            <a:extLst>
              <a:ext uri="{FF2B5EF4-FFF2-40B4-BE49-F238E27FC236}">
                <a16:creationId xmlns:a16="http://schemas.microsoft.com/office/drawing/2014/main" id="{E2A516BB-0D10-45CD-BDB3-49F93ADE33A2}"/>
              </a:ext>
            </a:extLst>
          </p:cNvPr>
          <p:cNvSpPr txBox="1"/>
          <p:nvPr/>
        </p:nvSpPr>
        <p:spPr>
          <a:xfrm>
            <a:off x="1882774" y="5836208"/>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396632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Sysselsättning efter yrke</a:t>
            </a:r>
          </a:p>
        </p:txBody>
      </p:sp>
      <p:graphicFrame>
        <p:nvGraphicFramePr>
          <p:cNvPr id="6" name="Platshållare för innehåll 4">
            <a:extLst>
              <a:ext uri="{FF2B5EF4-FFF2-40B4-BE49-F238E27FC236}">
                <a16:creationId xmlns:a16="http://schemas.microsoft.com/office/drawing/2014/main" id="{DFBFA55F-03E7-4044-9A75-66E68F711984}"/>
              </a:ext>
            </a:extLst>
          </p:cNvPr>
          <p:cNvGraphicFramePr>
            <a:graphicFrameLocks noGrp="1"/>
          </p:cNvGraphicFramePr>
          <p:nvPr>
            <p:ph idx="1"/>
            <p:extLst>
              <p:ext uri="{D42A27DB-BD31-4B8C-83A1-F6EECF244321}">
                <p14:modId xmlns:p14="http://schemas.microsoft.com/office/powerpoint/2010/main" val="3754654883"/>
              </p:ext>
            </p:extLst>
          </p:nvPr>
        </p:nvGraphicFramePr>
        <p:xfrm>
          <a:off x="1882773" y="1628775"/>
          <a:ext cx="7322932" cy="3522065"/>
        </p:xfrm>
        <a:graphic>
          <a:graphicData uri="http://schemas.openxmlformats.org/drawingml/2006/table">
            <a:tbl>
              <a:tblPr firstRow="1" bandRow="1">
                <a:tableStyleId>{5C22544A-7EE6-4342-B048-85BDC9FD1C3A}</a:tableStyleId>
              </a:tblPr>
              <a:tblGrid>
                <a:gridCol w="3075121">
                  <a:extLst>
                    <a:ext uri="{9D8B030D-6E8A-4147-A177-3AD203B41FA5}">
                      <a16:colId xmlns:a16="http://schemas.microsoft.com/office/drawing/2014/main" val="452260278"/>
                    </a:ext>
                  </a:extLst>
                </a:gridCol>
                <a:gridCol w="1415937">
                  <a:extLst>
                    <a:ext uri="{9D8B030D-6E8A-4147-A177-3AD203B41FA5}">
                      <a16:colId xmlns:a16="http://schemas.microsoft.com/office/drawing/2014/main" val="1889858293"/>
                    </a:ext>
                  </a:extLst>
                </a:gridCol>
                <a:gridCol w="1415937">
                  <a:extLst>
                    <a:ext uri="{9D8B030D-6E8A-4147-A177-3AD203B41FA5}">
                      <a16:colId xmlns:a16="http://schemas.microsoft.com/office/drawing/2014/main" val="1671515360"/>
                    </a:ext>
                  </a:extLst>
                </a:gridCol>
                <a:gridCol w="1415937">
                  <a:extLst>
                    <a:ext uri="{9D8B030D-6E8A-4147-A177-3AD203B41FA5}">
                      <a16:colId xmlns:a16="http://schemas.microsoft.com/office/drawing/2014/main" val="2818758293"/>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Förändring -1 år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Stockholms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t>
                      </a: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Militärt arbete</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rtl="0" fontAlgn="ctr"/>
                      <a:r>
                        <a:rPr lang="sv-SE" sz="900" b="0" i="0" u="none" strike="noStrike" dirty="0" err="1">
                          <a:solidFill>
                            <a:srgbClr val="000000"/>
                          </a:solidFill>
                          <a:effectLst/>
                          <a:latin typeface="Futura Std Book" panose="020B0502020204020303"/>
                        </a:rPr>
                        <a:t>i.u</a:t>
                      </a:r>
                      <a:r>
                        <a:rPr lang="sv-SE" sz="900" b="0" i="0" u="none" strike="noStrike" dirty="0">
                          <a:solidFill>
                            <a:srgbClr val="000000"/>
                          </a:solidFill>
                          <a:effectLst/>
                          <a:latin typeface="Futura Std Book" panose="020B0502020204020303"/>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Chefsyrken</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114 700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fördjupad högskolekompetens</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538 800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45 600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högskolekompetens eller motsvarande</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232 200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-6 700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-2,8</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administration och kundtjänst</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76 200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Service-, omsorgs- och försäljningsarbete</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149 200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-5 700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-3,7</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lantbruk, trädgård, skogsbruk och fiske</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9 400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5,6</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byggverksamhet och tillverkning</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70 500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9 500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15,6</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inom maskinell tillverkning och transport med mera</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36 800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-7 300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-16,6</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Yrken med krav på kortare utbildning eller introduktion</a:t>
                      </a:r>
                    </a:p>
                  </a:txBody>
                  <a:tcPr anchor="ct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9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Uppgift saknas</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51 400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12 500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32,1</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i Sverige</a:t>
                      </a:r>
                    </a:p>
                  </a:txBody>
                  <a:tcPr anchor="ctr">
                    <a:lnL w="12700" cmpd="sng">
                      <a:noFill/>
                    </a:lnL>
                  </a:tcPr>
                </a:tc>
                <a:tc>
                  <a:txBody>
                    <a:bodyPr/>
                    <a:lstStyle/>
                    <a:p>
                      <a:pPr algn="ctr" rtl="0" fontAlgn="ctr"/>
                      <a:r>
                        <a:rPr lang="sv-SE" sz="900" b="0" i="0" u="none" strike="noStrike" dirty="0">
                          <a:solidFill>
                            <a:srgbClr val="000000"/>
                          </a:solidFill>
                          <a:effectLst/>
                          <a:latin typeface="Futura Std Book" panose="020B0502020204020303"/>
                        </a:rPr>
                        <a:t>1 289 100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47 300</a:t>
                      </a:r>
                    </a:p>
                  </a:txBody>
                  <a:tcPr marL="9525" marR="9525" marT="9525" marB="0" anchor="ctr"/>
                </a:tc>
                <a:tc>
                  <a:txBody>
                    <a:bodyPr/>
                    <a:lstStyle/>
                    <a:p>
                      <a:pPr algn="ctr" rtl="0" fontAlgn="ctr"/>
                      <a:r>
                        <a:rPr lang="sv-SE" sz="900" b="0" i="0" u="none" strike="noStrike">
                          <a:solidFill>
                            <a:srgbClr val="000000"/>
                          </a:solidFill>
                          <a:effectLst/>
                          <a:latin typeface="Futura Std Book" panose="020B0502020204020303"/>
                        </a:rPr>
                        <a:t>3,8</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Sysselsatta utomlands</a:t>
                      </a:r>
                    </a:p>
                  </a:txBody>
                  <a:tcPr anchor="ctr">
                    <a:lnL w="12700" cmpd="sng">
                      <a:noFill/>
                    </a:lnL>
                  </a:tcPr>
                </a:tc>
                <a:tc>
                  <a:txBody>
                    <a:bodyPr/>
                    <a:lstStyle/>
                    <a:p>
                      <a:pPr algn="ctr" rtl="0" fontAlgn="ctr"/>
                      <a:r>
                        <a:rPr lang="sv-SE" sz="900" b="0" i="0" u="none" strike="noStrike">
                          <a:solidFill>
                            <a:srgbClr val="000000"/>
                          </a:solidFill>
                          <a:effectLst/>
                          <a:latin typeface="Futura Std Book" panose="020B0502020204020303"/>
                        </a:rPr>
                        <a:t>9 300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900</a:t>
                      </a:r>
                    </a:p>
                  </a:txBody>
                  <a:tcPr marL="9525" marR="9525" marT="9525" marB="0" anchor="ctr"/>
                </a:tc>
                <a:tc>
                  <a:txBody>
                    <a:bodyPr/>
                    <a:lstStyle/>
                    <a:p>
                      <a:pPr algn="ctr" rtl="0" fontAlgn="ctr"/>
                      <a:r>
                        <a:rPr lang="sv-SE" sz="900" b="0" i="0" u="none" strike="noStrike" dirty="0">
                          <a:solidFill>
                            <a:srgbClr val="000000"/>
                          </a:solidFill>
                          <a:effectLst/>
                          <a:latin typeface="Futura Std Book" panose="020B0502020204020303"/>
                        </a:rPr>
                        <a:t>10,7</a:t>
                      </a:r>
                    </a:p>
                  </a:txBody>
                  <a:tcPr marL="9525" marR="9525" marT="9525" marB="0" anchor="ctr"/>
                </a:tc>
                <a:extLst>
                  <a:ext uri="{0D108BD9-81ED-4DB2-BD59-A6C34878D82A}">
                    <a16:rowId xmlns:a16="http://schemas.microsoft.com/office/drawing/2014/main" val="3055248050"/>
                  </a:ext>
                </a:extLst>
              </a:tr>
              <a:tr h="213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a:t>
                      </a:r>
                    </a:p>
                  </a:txBody>
                  <a:tcPr anchor="ctr">
                    <a:lnL w="12700" cmpd="sng">
                      <a:noFill/>
                    </a:lnL>
                  </a:tcPr>
                </a:tc>
                <a:tc>
                  <a:txBody>
                    <a:bodyPr/>
                    <a:lstStyle/>
                    <a:p>
                      <a:pPr algn="ctr" rtl="0" fontAlgn="ctr"/>
                      <a:r>
                        <a:rPr lang="sv-SE" sz="9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9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900" b="1"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2884210164"/>
                  </a:ext>
                </a:extLst>
              </a:tr>
            </a:tbl>
          </a:graphicData>
        </a:graphic>
      </p:graphicFrame>
      <p:sp>
        <p:nvSpPr>
          <p:cNvPr id="4" name="textruta 3">
            <a:extLst>
              <a:ext uri="{FF2B5EF4-FFF2-40B4-BE49-F238E27FC236}">
                <a16:creationId xmlns:a16="http://schemas.microsoft.com/office/drawing/2014/main" id="{4F037521-850E-4FAC-9772-69E7898F459E}"/>
              </a:ext>
            </a:extLst>
          </p:cNvPr>
          <p:cNvSpPr txBox="1"/>
          <p:nvPr/>
        </p:nvSpPr>
        <p:spPr>
          <a:xfrm>
            <a:off x="1882773" y="5153055"/>
            <a:ext cx="3474028" cy="215444"/>
          </a:xfrm>
          <a:prstGeom prst="rect">
            <a:avLst/>
          </a:prstGeom>
          <a:noFill/>
        </p:spPr>
        <p:txBody>
          <a:bodyPr wrap="none" rtlCol="0">
            <a:spAutoFit/>
          </a:bodyPr>
          <a:lstStyle/>
          <a:p>
            <a:r>
              <a:rPr lang="sv-SE" sz="800" dirty="0"/>
              <a:t>Källa: Statistiska centralbyrån (Arbetskraftsundersökningarna, AKU)</a:t>
            </a:r>
          </a:p>
        </p:txBody>
      </p:sp>
    </p:spTree>
    <p:extLst>
      <p:ext uri="{BB962C8B-B14F-4D97-AF65-F5344CB8AC3E}">
        <p14:creationId xmlns:p14="http://schemas.microsoft.com/office/powerpoint/2010/main" val="2640861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8" y="342899"/>
            <a:ext cx="8426449" cy="1113955"/>
          </a:xfrm>
        </p:spPr>
        <p:txBody>
          <a:bodyPr/>
          <a:lstStyle/>
          <a:p>
            <a:r>
              <a:rPr lang="sv-SE" dirty="0"/>
              <a:t>Lediga jobb</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8"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5"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6" y="1465908"/>
            <a:ext cx="4725915" cy="1972339"/>
          </a:xfrm>
        </p:spPr>
        <p:txBody>
          <a:bodyPr/>
          <a:lstStyle/>
          <a:p>
            <a:pPr lvl="4"/>
            <a:r>
              <a:rPr lang="sv-SE" sz="1400" dirty="0"/>
              <a:t>Antalet lediga jobb på Arbetsförmedlingen ökade i både Stockholms län och Stockholms stad under kvartalet.</a:t>
            </a:r>
          </a:p>
          <a:p>
            <a:pPr lvl="4"/>
            <a:r>
              <a:rPr lang="sv-SE" sz="1400" dirty="0"/>
              <a:t>Antalet lediga jobb ökade inom flera branscher. Störst var ökningen inom:</a:t>
            </a:r>
            <a:br>
              <a:rPr lang="sv-SE" sz="1400" dirty="0"/>
            </a:br>
            <a:r>
              <a:rPr lang="sv-SE" sz="1400" dirty="0"/>
              <a:t>- Hotell och restauranger</a:t>
            </a:r>
            <a:br>
              <a:rPr lang="sv-SE" sz="1400" dirty="0"/>
            </a:br>
            <a:r>
              <a:rPr lang="sv-SE" sz="1400" dirty="0"/>
              <a:t>- Transport</a:t>
            </a:r>
            <a:br>
              <a:rPr lang="sv-SE" sz="1400" dirty="0"/>
            </a:br>
            <a:r>
              <a:rPr lang="sv-SE" sz="1400" dirty="0"/>
              <a:t>- Finansiell verksamhet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6" y="3428999"/>
            <a:ext cx="1072730" cy="276999"/>
          </a:xfrm>
          <a:prstGeom prst="rect">
            <a:avLst/>
          </a:prstGeom>
          <a:noFill/>
        </p:spPr>
        <p:txBody>
          <a:bodyPr wrap="none" rtlCol="0">
            <a:spAutoFit/>
          </a:bodyPr>
          <a:lstStyle/>
          <a:p>
            <a:r>
              <a:rPr lang="sv-SE" sz="1200" b="1" dirty="0">
                <a:latin typeface="+mj-lt"/>
                <a:cs typeface="Arial" panose="020B0604020202020204" pitchFamily="34" charset="0"/>
              </a:rPr>
              <a:t>Lediga jobb</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243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696108" y="1465908"/>
            <a:ext cx="4725914" cy="492443"/>
          </a:xfrm>
          <a:prstGeom prst="rect">
            <a:avLst/>
          </a:prstGeom>
          <a:noFill/>
        </p:spPr>
        <p:txBody>
          <a:bodyPr wrap="square" rtlCol="0">
            <a:spAutoFit/>
          </a:bodyPr>
          <a:lstStyle/>
          <a:p>
            <a:r>
              <a:rPr lang="sv-SE" sz="1400" b="1" dirty="0"/>
              <a:t>Nyanmälda platser på Arbetsförmedlingen</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6789A64C-4FA8-48AA-8057-4BA62B99F157}"/>
              </a:ext>
            </a:extLst>
          </p:cNvPr>
          <p:cNvGraphicFramePr>
            <a:graphicFrameLocks noGrp="1"/>
          </p:cNvGraphicFramePr>
          <p:nvPr>
            <p:extLst>
              <p:ext uri="{D42A27DB-BD31-4B8C-83A1-F6EECF244321}">
                <p14:modId xmlns:p14="http://schemas.microsoft.com/office/powerpoint/2010/main" val="2057484311"/>
              </p:ext>
            </p:extLst>
          </p:nvPr>
        </p:nvGraphicFramePr>
        <p:xfrm>
          <a:off x="6744446" y="3705998"/>
          <a:ext cx="4725915" cy="2266432"/>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3">
                  <a:extLst>
                    <a:ext uri="{9D8B030D-6E8A-4147-A177-3AD203B41FA5}">
                      <a16:colId xmlns:a16="http://schemas.microsoft.com/office/drawing/2014/main" val="2601369493"/>
                    </a:ext>
                  </a:extLst>
                </a:gridCol>
                <a:gridCol w="623387">
                  <a:extLst>
                    <a:ext uri="{9D8B030D-6E8A-4147-A177-3AD203B41FA5}">
                      <a16:colId xmlns:a16="http://schemas.microsoft.com/office/drawing/2014/main" val="2395970223"/>
                    </a:ext>
                  </a:extLst>
                </a:gridCol>
                <a:gridCol w="614869">
                  <a:extLst>
                    <a:ext uri="{9D8B030D-6E8A-4147-A177-3AD203B41FA5}">
                      <a16:colId xmlns:a16="http://schemas.microsoft.com/office/drawing/2014/main" val="3235649811"/>
                    </a:ext>
                  </a:extLst>
                </a:gridCol>
                <a:gridCol w="717079">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81839">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år</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32">
                <a:tc>
                  <a:txBody>
                    <a:bodyPr/>
                    <a:lstStyle/>
                    <a:p>
                      <a:pPr marL="7200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504 855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1 515 957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extLst>
                  <a:ext uri="{0D108BD9-81ED-4DB2-BD59-A6C34878D82A}">
                    <a16:rowId xmlns:a16="http://schemas.microsoft.com/office/drawing/2014/main" val="1544414373"/>
                  </a:ext>
                </a:extLst>
              </a:tr>
              <a:tr h="337732">
                <a:tc>
                  <a:txBody>
                    <a:bodyPr/>
                    <a:lstStyle/>
                    <a:p>
                      <a:pPr marL="7200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235 620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713 937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76</a:t>
                      </a:r>
                    </a:p>
                  </a:txBody>
                  <a:tcPr marL="9525" marR="9525" marT="9525" marB="0" anchor="ctr"/>
                </a:tc>
                <a:extLst>
                  <a:ext uri="{0D108BD9-81ED-4DB2-BD59-A6C34878D82A}">
                    <a16:rowId xmlns:a16="http://schemas.microsoft.com/office/drawing/2014/main" val="4178915708"/>
                  </a:ext>
                </a:extLst>
              </a:tr>
              <a:tr h="337732">
                <a:tc>
                  <a:txBody>
                    <a:bodyPr/>
                    <a:lstStyle/>
                    <a:p>
                      <a:pPr marL="7200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132 331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408 955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1554613420"/>
                  </a:ext>
                </a:extLst>
              </a:tr>
              <a:tr h="337732">
                <a:tc>
                  <a:txBody>
                    <a:bodyPr/>
                    <a:lstStyle/>
                    <a:p>
                      <a:pPr marL="7200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83 926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258 669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tc>
                <a:extLst>
                  <a:ext uri="{0D108BD9-81ED-4DB2-BD59-A6C34878D82A}">
                    <a16:rowId xmlns:a16="http://schemas.microsoft.com/office/drawing/2014/main" val="923977588"/>
                  </a:ext>
                </a:extLst>
              </a:tr>
              <a:tr h="337732">
                <a:tc>
                  <a:txBody>
                    <a:bodyPr/>
                    <a:lstStyle/>
                    <a:p>
                      <a:pPr marL="72000" algn="l" fontAlgn="ctr"/>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372 524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1 107 002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59</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5FA19D91-F626-4693-9EF0-E63DEBF26324}"/>
              </a:ext>
            </a:extLst>
          </p:cNvPr>
          <p:cNvGraphicFramePr>
            <a:graphicFrameLocks/>
          </p:cNvGraphicFramePr>
          <p:nvPr>
            <p:extLst>
              <p:ext uri="{D42A27DB-BD31-4B8C-83A1-F6EECF244321}">
                <p14:modId xmlns:p14="http://schemas.microsoft.com/office/powerpoint/2010/main" val="2088595998"/>
              </p:ext>
            </p:extLst>
          </p:nvPr>
        </p:nvGraphicFramePr>
        <p:xfrm>
          <a:off x="696107" y="1957849"/>
          <a:ext cx="5844029" cy="3799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24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9" y="342899"/>
            <a:ext cx="8426449" cy="1113955"/>
          </a:xfrm>
        </p:spPr>
        <p:txBody>
          <a:bodyPr/>
          <a:lstStyle/>
          <a:p>
            <a:r>
              <a:rPr lang="sv-SE" dirty="0"/>
              <a:t>Varslade personer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9" y="5756989"/>
            <a:ext cx="1500732" cy="215444"/>
          </a:xfrm>
          <a:prstGeom prst="rect">
            <a:avLst/>
          </a:prstGeom>
          <a:noFill/>
        </p:spPr>
        <p:txBody>
          <a:bodyPr wrap="none" rtlCol="0">
            <a:spAutoFit/>
          </a:bodyPr>
          <a:lstStyle/>
          <a:p>
            <a:r>
              <a:rPr lang="sv-SE" sz="800" dirty="0"/>
              <a:t>Källa: Arbetsförmedlingen </a:t>
            </a:r>
          </a:p>
        </p:txBody>
      </p:sp>
      <p:sp>
        <p:nvSpPr>
          <p:cNvPr id="10" name="Rektangel 9">
            <a:extLst>
              <a:ext uri="{FF2B5EF4-FFF2-40B4-BE49-F238E27FC236}">
                <a16:creationId xmlns:a16="http://schemas.microsoft.com/office/drawing/2014/main" id="{5172B7A3-1950-454E-A840-C9FF0842E69C}"/>
              </a:ext>
            </a:extLst>
          </p:cNvPr>
          <p:cNvSpPr/>
          <p:nvPr/>
        </p:nvSpPr>
        <p:spPr>
          <a:xfrm>
            <a:off x="6792687" y="3429001"/>
            <a:ext cx="4684939"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92685" y="1743845"/>
            <a:ext cx="4684942" cy="1695148"/>
          </a:xfrm>
        </p:spPr>
        <p:txBody>
          <a:bodyPr/>
          <a:lstStyle/>
          <a:p>
            <a:pPr lvl="4"/>
            <a:r>
              <a:rPr lang="sv-SE" sz="1400" dirty="0"/>
              <a:t>Under första kvartalet har ungefär 2 000 personer varslats i länet och 1 400 i Stockholms stad. Det är betydligt färre jämfört med 2021</a:t>
            </a:r>
          </a:p>
          <a:p>
            <a:pPr lvl="4"/>
            <a:r>
              <a:rPr lang="sv-SE" sz="1400" dirty="0"/>
              <a:t>Varslen är nu återigen i nivå med perioden innan pandemin.</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92686" y="3438993"/>
            <a:ext cx="1544012" cy="276999"/>
          </a:xfrm>
          <a:prstGeom prst="rect">
            <a:avLst/>
          </a:prstGeom>
          <a:noFill/>
        </p:spPr>
        <p:txBody>
          <a:bodyPr wrap="none" rtlCol="0">
            <a:spAutoFit/>
          </a:bodyPr>
          <a:lstStyle/>
          <a:p>
            <a:r>
              <a:rPr lang="sv-SE" sz="1200" b="1" dirty="0">
                <a:latin typeface="+mj-lt"/>
                <a:cs typeface="Arial" panose="020B0604020202020204" pitchFamily="34" charset="0"/>
              </a:rPr>
              <a:t>Varslade personer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7331"/>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9" y="1533054"/>
            <a:ext cx="1776448" cy="492443"/>
          </a:xfrm>
          <a:prstGeom prst="rect">
            <a:avLst/>
          </a:prstGeom>
          <a:noFill/>
        </p:spPr>
        <p:txBody>
          <a:bodyPr wrap="none" rtlCol="0">
            <a:spAutoFit/>
          </a:bodyPr>
          <a:lstStyle/>
          <a:p>
            <a:r>
              <a:rPr lang="sv-SE" sz="1400" b="1" dirty="0"/>
              <a:t>Varslade personer</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2E73D2B9-A861-42C6-80D3-9729332B0824}"/>
              </a:ext>
            </a:extLst>
          </p:cNvPr>
          <p:cNvGraphicFramePr>
            <a:graphicFrameLocks noGrp="1"/>
          </p:cNvGraphicFramePr>
          <p:nvPr>
            <p:extLst>
              <p:ext uri="{D42A27DB-BD31-4B8C-83A1-F6EECF244321}">
                <p14:modId xmlns:p14="http://schemas.microsoft.com/office/powerpoint/2010/main" val="2928190034"/>
              </p:ext>
            </p:extLst>
          </p:nvPr>
        </p:nvGraphicFramePr>
        <p:xfrm>
          <a:off x="6792684" y="3715992"/>
          <a:ext cx="4677675" cy="2256440"/>
        </p:xfrm>
        <a:graphic>
          <a:graphicData uri="http://schemas.openxmlformats.org/drawingml/2006/table">
            <a:tbl>
              <a:tblPr bandRow="1">
                <a:tableStyleId>{2D5ABB26-0587-4C30-8999-92F81FD0307C}</a:tableStyleId>
              </a:tblPr>
              <a:tblGrid>
                <a:gridCol w="1527960">
                  <a:extLst>
                    <a:ext uri="{9D8B030D-6E8A-4147-A177-3AD203B41FA5}">
                      <a16:colId xmlns:a16="http://schemas.microsoft.com/office/drawing/2014/main" val="1678076792"/>
                    </a:ext>
                  </a:extLst>
                </a:gridCol>
                <a:gridCol w="678605">
                  <a:extLst>
                    <a:ext uri="{9D8B030D-6E8A-4147-A177-3AD203B41FA5}">
                      <a16:colId xmlns:a16="http://schemas.microsoft.com/office/drawing/2014/main" val="2601369493"/>
                    </a:ext>
                  </a:extLst>
                </a:gridCol>
                <a:gridCol w="769873">
                  <a:extLst>
                    <a:ext uri="{9D8B030D-6E8A-4147-A177-3AD203B41FA5}">
                      <a16:colId xmlns:a16="http://schemas.microsoft.com/office/drawing/2014/main" val="2395970223"/>
                    </a:ext>
                  </a:extLst>
                </a:gridCol>
                <a:gridCol w="609483">
                  <a:extLst>
                    <a:ext uri="{9D8B030D-6E8A-4147-A177-3AD203B41FA5}">
                      <a16:colId xmlns:a16="http://schemas.microsoft.com/office/drawing/2014/main" val="3235649811"/>
                    </a:ext>
                  </a:extLst>
                </a:gridCol>
                <a:gridCol w="556020">
                  <a:extLst>
                    <a:ext uri="{9D8B030D-6E8A-4147-A177-3AD203B41FA5}">
                      <a16:colId xmlns:a16="http://schemas.microsoft.com/office/drawing/2014/main" val="1050073455"/>
                    </a:ext>
                  </a:extLst>
                </a:gridCol>
                <a:gridCol w="535734">
                  <a:extLst>
                    <a:ext uri="{9D8B030D-6E8A-4147-A177-3AD203B41FA5}">
                      <a16:colId xmlns:a16="http://schemas.microsoft.com/office/drawing/2014/main" val="3827523272"/>
                    </a:ext>
                  </a:extLst>
                </a:gridCol>
              </a:tblGrid>
              <a:tr h="28059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462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6243">
                <a:tc>
                  <a:txBody>
                    <a:bodyPr/>
                    <a:lstStyle/>
                    <a:p>
                      <a:pPr marL="72000" lvl="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5 091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23 825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1544414373"/>
                  </a:ext>
                </a:extLst>
              </a:tr>
              <a:tr h="336243">
                <a:tc>
                  <a:txBody>
                    <a:bodyPr/>
                    <a:lstStyle/>
                    <a:p>
                      <a:pPr marL="72000" lvl="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3 220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14 281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4178915708"/>
                  </a:ext>
                </a:extLst>
              </a:tr>
              <a:tr h="336243">
                <a:tc>
                  <a:txBody>
                    <a:bodyPr/>
                    <a:lstStyle/>
                    <a:p>
                      <a:pPr marL="72000" lvl="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2 232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10 824</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-72</a:t>
                      </a:r>
                    </a:p>
                  </a:txBody>
                  <a:tcPr marL="9525" marR="9525" marT="9525" marB="0" anchor="ctr"/>
                </a:tc>
                <a:extLst>
                  <a:ext uri="{0D108BD9-81ED-4DB2-BD59-A6C34878D82A}">
                    <a16:rowId xmlns:a16="http://schemas.microsoft.com/office/drawing/2014/main" val="1554613420"/>
                  </a:ext>
                </a:extLst>
              </a:tr>
              <a:tr h="336243">
                <a:tc>
                  <a:txBody>
                    <a:bodyPr/>
                    <a:lstStyle/>
                    <a:p>
                      <a:pPr marL="72000" lvl="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1 438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7 330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923977588"/>
                  </a:ext>
                </a:extLst>
              </a:tr>
              <a:tr h="336243">
                <a:tc>
                  <a:txBody>
                    <a:bodyPr/>
                    <a:lstStyle/>
                    <a:p>
                      <a:pPr marL="72000" lvl="0" algn="l" fontAlgn="ctr"/>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2 859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13 001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-71</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E658C93E-34BF-4178-9E19-E912634CAB60}"/>
              </a:ext>
            </a:extLst>
          </p:cNvPr>
          <p:cNvGraphicFramePr>
            <a:graphicFrameLocks/>
          </p:cNvGraphicFramePr>
          <p:nvPr>
            <p:extLst>
              <p:ext uri="{D42A27DB-BD31-4B8C-83A1-F6EECF244321}">
                <p14:modId xmlns:p14="http://schemas.microsoft.com/office/powerpoint/2010/main" val="123050024"/>
              </p:ext>
            </p:extLst>
          </p:nvPr>
        </p:nvGraphicFramePr>
        <p:xfrm>
          <a:off x="700564" y="2025497"/>
          <a:ext cx="6078787" cy="3708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4654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0" y="342899"/>
            <a:ext cx="8426449" cy="1113955"/>
          </a:xfrm>
        </p:spPr>
        <p:txBody>
          <a:bodyPr/>
          <a:lstStyle/>
          <a:p>
            <a:r>
              <a:rPr lang="sv-SE" dirty="0"/>
              <a:t>Arbetslöshet</a:t>
            </a:r>
          </a:p>
        </p:txBody>
      </p:sp>
      <p:sp>
        <p:nvSpPr>
          <p:cNvPr id="8" name="textruta 7">
            <a:extLst>
              <a:ext uri="{FF2B5EF4-FFF2-40B4-BE49-F238E27FC236}">
                <a16:creationId xmlns:a16="http://schemas.microsoft.com/office/drawing/2014/main" id="{CD2ACD43-3A01-4617-AD46-8B798494D895}"/>
              </a:ext>
            </a:extLst>
          </p:cNvPr>
          <p:cNvSpPr txBox="1"/>
          <p:nvPr/>
        </p:nvSpPr>
        <p:spPr>
          <a:xfrm>
            <a:off x="721630" y="5880101"/>
            <a:ext cx="2866490" cy="215444"/>
          </a:xfrm>
          <a:prstGeom prst="rect">
            <a:avLst/>
          </a:prstGeom>
          <a:noFill/>
        </p:spPr>
        <p:txBody>
          <a:bodyPr wrap="none" rtlCol="0">
            <a:spAutoFit/>
          </a:bodyPr>
          <a:lstStyle/>
          <a:p>
            <a:r>
              <a:rPr lang="sv-SE" sz="800" dirty="0"/>
              <a:t>Källa: Arbetsförmedlingen och Statistiska centralbyrån</a:t>
            </a:r>
          </a:p>
        </p:txBody>
      </p:sp>
      <p:sp>
        <p:nvSpPr>
          <p:cNvPr id="9" name="Rektangel 8">
            <a:extLst>
              <a:ext uri="{FF2B5EF4-FFF2-40B4-BE49-F238E27FC236}">
                <a16:creationId xmlns:a16="http://schemas.microsoft.com/office/drawing/2014/main" id="{1D7A9D34-7147-43AF-B6BC-177834550829}"/>
              </a:ext>
            </a:extLst>
          </p:cNvPr>
          <p:cNvSpPr/>
          <p:nvPr/>
        </p:nvSpPr>
        <p:spPr>
          <a:xfrm>
            <a:off x="6810103" y="3429000"/>
            <a:ext cx="46675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Platshållare för innehåll 3">
            <a:extLst>
              <a:ext uri="{FF2B5EF4-FFF2-40B4-BE49-F238E27FC236}">
                <a16:creationId xmlns:a16="http://schemas.microsoft.com/office/drawing/2014/main" id="{65F7B4B2-65FA-4963-9D5C-4FA5AA3BCA81}"/>
              </a:ext>
            </a:extLst>
          </p:cNvPr>
          <p:cNvSpPr>
            <a:spLocks noGrp="1"/>
          </p:cNvSpPr>
          <p:nvPr>
            <p:ph sz="half" idx="2"/>
          </p:nvPr>
        </p:nvSpPr>
        <p:spPr>
          <a:xfrm>
            <a:off x="6814317" y="1929468"/>
            <a:ext cx="4667523" cy="1509816"/>
          </a:xfrm>
        </p:spPr>
        <p:txBody>
          <a:bodyPr/>
          <a:lstStyle/>
          <a:p>
            <a:pPr lvl="4"/>
            <a:r>
              <a:rPr lang="sv-SE" sz="1400" dirty="0"/>
              <a:t>Arbetslösheten i Stockholm län och Stockholms stad minskade i både absoluta och relativa tal under första kvartalet. </a:t>
            </a:r>
          </a:p>
          <a:p>
            <a:pPr lvl="4"/>
            <a:r>
              <a:rPr lang="sv-SE" sz="1400" dirty="0"/>
              <a:t>Danderyd kommun hade den lägsta relativa arbetslösheten i länet (1,4 %).</a:t>
            </a:r>
          </a:p>
          <a:p>
            <a:endParaRPr lang="sv-SE" sz="1600" dirty="0"/>
          </a:p>
        </p:txBody>
      </p:sp>
      <p:sp>
        <p:nvSpPr>
          <p:cNvPr id="11" name="textruta 10">
            <a:extLst>
              <a:ext uri="{FF2B5EF4-FFF2-40B4-BE49-F238E27FC236}">
                <a16:creationId xmlns:a16="http://schemas.microsoft.com/office/drawing/2014/main" id="{319CC01C-D60B-4393-9844-C417DB841EB4}"/>
              </a:ext>
            </a:extLst>
          </p:cNvPr>
          <p:cNvSpPr txBox="1"/>
          <p:nvPr/>
        </p:nvSpPr>
        <p:spPr>
          <a:xfrm>
            <a:off x="6810102" y="3439284"/>
            <a:ext cx="1099981" cy="276999"/>
          </a:xfrm>
          <a:prstGeom prst="rect">
            <a:avLst/>
          </a:prstGeom>
          <a:noFill/>
        </p:spPr>
        <p:txBody>
          <a:bodyPr wrap="none" rtlCol="0">
            <a:spAutoFit/>
          </a:bodyPr>
          <a:lstStyle/>
          <a:p>
            <a:r>
              <a:rPr lang="sv-SE" sz="1200" b="1" dirty="0">
                <a:latin typeface="+mj-lt"/>
                <a:cs typeface="Arial" panose="020B0604020202020204" pitchFamily="34" charset="0"/>
              </a:rPr>
              <a:t>Arbetslöshet</a:t>
            </a:r>
          </a:p>
        </p:txBody>
      </p:sp>
      <p:sp>
        <p:nvSpPr>
          <p:cNvPr id="19" name="textruta 18">
            <a:extLst>
              <a:ext uri="{FF2B5EF4-FFF2-40B4-BE49-F238E27FC236}">
                <a16:creationId xmlns:a16="http://schemas.microsoft.com/office/drawing/2014/main" id="{F8AD249B-55F6-456D-B812-30BDBAF78D80}"/>
              </a:ext>
            </a:extLst>
          </p:cNvPr>
          <p:cNvSpPr txBox="1"/>
          <p:nvPr/>
        </p:nvSpPr>
        <p:spPr>
          <a:xfrm>
            <a:off x="635904" y="1282848"/>
            <a:ext cx="4973777" cy="523220"/>
          </a:xfrm>
          <a:prstGeom prst="rect">
            <a:avLst/>
          </a:prstGeom>
          <a:noFill/>
        </p:spPr>
        <p:txBody>
          <a:bodyPr wrap="square" rtlCol="0">
            <a:spAutoFit/>
          </a:bodyPr>
          <a:lstStyle/>
          <a:p>
            <a:r>
              <a:rPr lang="sv-SE" sz="1400" dirty="0"/>
              <a:t/>
            </a:r>
            <a:br>
              <a:rPr lang="sv-SE" sz="1400" dirty="0"/>
            </a:br>
            <a:r>
              <a:rPr lang="sv-SE" sz="1400" b="1" dirty="0"/>
              <a:t>Arbetslöshet i förhållande till befolkningen (%), 15-74 år</a:t>
            </a:r>
            <a:endParaRPr lang="sv-SE" sz="1400" dirty="0"/>
          </a:p>
        </p:txBody>
      </p:sp>
      <p:graphicFrame>
        <p:nvGraphicFramePr>
          <p:cNvPr id="20" name="Tabell 19">
            <a:extLst>
              <a:ext uri="{FF2B5EF4-FFF2-40B4-BE49-F238E27FC236}">
                <a16:creationId xmlns:a16="http://schemas.microsoft.com/office/drawing/2014/main" id="{87967B9E-0076-4AE3-B0C2-6FDE75ACC321}"/>
              </a:ext>
            </a:extLst>
          </p:cNvPr>
          <p:cNvGraphicFramePr>
            <a:graphicFrameLocks noGrp="1"/>
          </p:cNvGraphicFramePr>
          <p:nvPr>
            <p:extLst>
              <p:ext uri="{D42A27DB-BD31-4B8C-83A1-F6EECF244321}">
                <p14:modId xmlns:p14="http://schemas.microsoft.com/office/powerpoint/2010/main" val="3435773329"/>
              </p:ext>
            </p:extLst>
          </p:nvPr>
        </p:nvGraphicFramePr>
        <p:xfrm>
          <a:off x="6810101" y="3726566"/>
          <a:ext cx="4660267" cy="2140539"/>
        </p:xfrm>
        <a:graphic>
          <a:graphicData uri="http://schemas.openxmlformats.org/drawingml/2006/table">
            <a:tbl>
              <a:tblPr bandRow="1">
                <a:tableStyleId>{2D5ABB26-0587-4C30-8999-92F81FD0307C}</a:tableStyleId>
              </a:tblPr>
              <a:tblGrid>
                <a:gridCol w="1522274">
                  <a:extLst>
                    <a:ext uri="{9D8B030D-6E8A-4147-A177-3AD203B41FA5}">
                      <a16:colId xmlns:a16="http://schemas.microsoft.com/office/drawing/2014/main" val="1678076792"/>
                    </a:ext>
                  </a:extLst>
                </a:gridCol>
                <a:gridCol w="676080">
                  <a:extLst>
                    <a:ext uri="{9D8B030D-6E8A-4147-A177-3AD203B41FA5}">
                      <a16:colId xmlns:a16="http://schemas.microsoft.com/office/drawing/2014/main" val="2601369493"/>
                    </a:ext>
                  </a:extLst>
                </a:gridCol>
                <a:gridCol w="767008">
                  <a:extLst>
                    <a:ext uri="{9D8B030D-6E8A-4147-A177-3AD203B41FA5}">
                      <a16:colId xmlns:a16="http://schemas.microsoft.com/office/drawing/2014/main" val="2395970223"/>
                    </a:ext>
                  </a:extLst>
                </a:gridCol>
                <a:gridCol w="607214">
                  <a:extLst>
                    <a:ext uri="{9D8B030D-6E8A-4147-A177-3AD203B41FA5}">
                      <a16:colId xmlns:a16="http://schemas.microsoft.com/office/drawing/2014/main" val="3235649811"/>
                    </a:ext>
                  </a:extLst>
                </a:gridCol>
                <a:gridCol w="553950">
                  <a:extLst>
                    <a:ext uri="{9D8B030D-6E8A-4147-A177-3AD203B41FA5}">
                      <a16:colId xmlns:a16="http://schemas.microsoft.com/office/drawing/2014/main" val="1050073455"/>
                    </a:ext>
                  </a:extLst>
                </a:gridCol>
                <a:gridCol w="533741">
                  <a:extLst>
                    <a:ext uri="{9D8B030D-6E8A-4147-A177-3AD203B41FA5}">
                      <a16:colId xmlns:a16="http://schemas.microsoft.com/office/drawing/2014/main" val="3827523272"/>
                    </a:ext>
                  </a:extLst>
                </a:gridCol>
              </a:tblGrid>
              <a:tr h="277767">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Förändring</a:t>
                      </a:r>
                      <a:endParaRPr lang="sv-SE" sz="800" b="0" i="0" u="none" strike="noStrike">
                        <a:solidFill>
                          <a:srgbClr val="000000"/>
                        </a:solidFill>
                        <a:effectLst/>
                        <a:latin typeface="Futura Std Book" panose="020B0502020204020303" pitchFamily="34" charset="0"/>
                      </a:endParaRPr>
                    </a:p>
                  </a:txBody>
                  <a:tcPr marL="9525" marR="9525" marT="9525" marB="0" anchor="b"/>
                </a:tc>
                <a:tc gridSpan="3">
                  <a:txBody>
                    <a:bodyPr/>
                    <a:lstStyle/>
                    <a:p>
                      <a:pPr algn="ctr" rtl="0" fontAlgn="b"/>
                      <a:r>
                        <a:rPr lang="sv-SE" sz="800" u="none" strike="noStrike" dirty="0">
                          <a:effectLst/>
                        </a:rPr>
                        <a:t>Arbetslösa i förh. till befolkningen, 15-74 år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T>
                      <a:noFill/>
                    </a:lnT>
                  </a:tcPr>
                </a:tc>
                <a:tc hMerge="1">
                  <a:txBody>
                    <a:bodyPr/>
                    <a:lstStyle/>
                    <a:p>
                      <a:endParaRPr lang="sv-SE"/>
                    </a:p>
                  </a:txBody>
                  <a:tcPr>
                    <a:lnT>
                      <a:noFill/>
                    </a:lnT>
                  </a:tcPr>
                </a:tc>
                <a:extLst>
                  <a:ext uri="{0D108BD9-81ED-4DB2-BD59-A6C34878D82A}">
                    <a16:rowId xmlns:a16="http://schemas.microsoft.com/office/drawing/2014/main" val="41492332"/>
                  </a:ext>
                </a:extLst>
              </a:tr>
              <a:tr h="277767">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år (antal)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-1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a:effectLst/>
                        </a:rPr>
                        <a:t>-5 år</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17001">
                <a:tc>
                  <a:txBody>
                    <a:bodyPr/>
                    <a:lstStyle/>
                    <a:p>
                      <a:pPr marL="7200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362 661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-89 746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5,1</a:t>
                      </a:r>
                    </a:p>
                  </a:txBody>
                  <a:tcPr marL="9525" marR="9525" marT="9525" marB="0" anchor="ctr"/>
                </a:tc>
                <a:extLst>
                  <a:ext uri="{0D108BD9-81ED-4DB2-BD59-A6C34878D82A}">
                    <a16:rowId xmlns:a16="http://schemas.microsoft.com/office/drawing/2014/main" val="1544414373"/>
                  </a:ext>
                </a:extLst>
              </a:tr>
              <a:tr h="317001">
                <a:tc>
                  <a:txBody>
                    <a:bodyPr/>
                    <a:lstStyle/>
                    <a:p>
                      <a:pPr marL="7200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170 675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-38 712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extLst>
                  <a:ext uri="{0D108BD9-81ED-4DB2-BD59-A6C34878D82A}">
                    <a16:rowId xmlns:a16="http://schemas.microsoft.com/office/drawing/2014/main" val="4178915708"/>
                  </a:ext>
                </a:extLst>
              </a:tr>
              <a:tr h="317001">
                <a:tc>
                  <a:txBody>
                    <a:bodyPr/>
                    <a:lstStyle/>
                    <a:p>
                      <a:pPr marL="7200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83 043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-21 925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4,1</a:t>
                      </a:r>
                    </a:p>
                  </a:txBody>
                  <a:tcPr marL="9525" marR="9525" marT="9525" marB="0" anchor="ctr"/>
                </a:tc>
                <a:extLst>
                  <a:ext uri="{0D108BD9-81ED-4DB2-BD59-A6C34878D82A}">
                    <a16:rowId xmlns:a16="http://schemas.microsoft.com/office/drawing/2014/main" val="1554613420"/>
                  </a:ext>
                </a:extLst>
              </a:tr>
              <a:tr h="317001">
                <a:tc>
                  <a:txBody>
                    <a:bodyPr/>
                    <a:lstStyle/>
                    <a:p>
                      <a:pPr marL="7200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34 835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-11 031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923977588"/>
                  </a:ext>
                </a:extLst>
              </a:tr>
              <a:tr h="317001">
                <a:tc>
                  <a:txBody>
                    <a:bodyPr/>
                    <a:lstStyle/>
                    <a:p>
                      <a:pPr marL="72000" algn="l" fontAlgn="ctr"/>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279 618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-67 821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5,4</a:t>
                      </a:r>
                    </a:p>
                  </a:txBody>
                  <a:tcPr marL="9525" marR="9525" marT="9525" marB="0" anchor="ctr"/>
                </a:tc>
                <a:extLst>
                  <a:ext uri="{0D108BD9-81ED-4DB2-BD59-A6C34878D82A}">
                    <a16:rowId xmlns:a16="http://schemas.microsoft.com/office/drawing/2014/main" val="3645508160"/>
                  </a:ext>
                </a:extLst>
              </a:tr>
            </a:tbl>
          </a:graphicData>
        </a:graphic>
      </p:graphicFrame>
      <p:sp>
        <p:nvSpPr>
          <p:cNvPr id="12" name="textruta 11">
            <a:extLst>
              <a:ext uri="{FF2B5EF4-FFF2-40B4-BE49-F238E27FC236}">
                <a16:creationId xmlns:a16="http://schemas.microsoft.com/office/drawing/2014/main" id="{CF50989D-A454-4442-95C5-3FCCC241BEF9}"/>
              </a:ext>
            </a:extLst>
          </p:cNvPr>
          <p:cNvSpPr txBox="1"/>
          <p:nvPr/>
        </p:nvSpPr>
        <p:spPr>
          <a:xfrm>
            <a:off x="6728349" y="5950466"/>
            <a:ext cx="2847254" cy="184666"/>
          </a:xfrm>
          <a:prstGeom prst="rect">
            <a:avLst/>
          </a:prstGeom>
          <a:noFill/>
        </p:spPr>
        <p:txBody>
          <a:bodyPr wrap="none" rtlCol="0">
            <a:spAutoFit/>
          </a:bodyPr>
          <a:lstStyle/>
          <a:p>
            <a:r>
              <a:rPr lang="sv-SE" sz="600" dirty="0"/>
              <a:t>* Jämförelsen baseras på oreviderad data från Statistiska centralbyrån. </a:t>
            </a:r>
          </a:p>
        </p:txBody>
      </p:sp>
      <p:graphicFrame>
        <p:nvGraphicFramePr>
          <p:cNvPr id="14" name="Diagram 13">
            <a:extLst>
              <a:ext uri="{FF2B5EF4-FFF2-40B4-BE49-F238E27FC236}">
                <a16:creationId xmlns:a16="http://schemas.microsoft.com/office/drawing/2014/main" id="{15FB08F0-E598-4BDB-A61B-5F5F5A1F8B74}"/>
              </a:ext>
            </a:extLst>
          </p:cNvPr>
          <p:cNvGraphicFramePr>
            <a:graphicFrameLocks/>
          </p:cNvGraphicFramePr>
          <p:nvPr>
            <p:extLst>
              <p:ext uri="{D42A27DB-BD31-4B8C-83A1-F6EECF244321}">
                <p14:modId xmlns:p14="http://schemas.microsoft.com/office/powerpoint/2010/main" val="3426778606"/>
              </p:ext>
            </p:extLst>
          </p:nvPr>
        </p:nvGraphicFramePr>
        <p:xfrm>
          <a:off x="710160" y="1916925"/>
          <a:ext cx="5757397" cy="3937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67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p:txBody>
          <a:bodyPr/>
          <a:lstStyle/>
          <a:p>
            <a:r>
              <a:rPr lang="sv-SE" dirty="0"/>
              <a:t>Arbetslöshet efter kategori</a:t>
            </a:r>
          </a:p>
        </p:txBody>
      </p:sp>
      <p:graphicFrame>
        <p:nvGraphicFramePr>
          <p:cNvPr id="6" name="Platshållare för innehåll 4">
            <a:extLst>
              <a:ext uri="{FF2B5EF4-FFF2-40B4-BE49-F238E27FC236}">
                <a16:creationId xmlns:a16="http://schemas.microsoft.com/office/drawing/2014/main" id="{159ACD62-4702-4221-B503-7B3F925A622F}"/>
              </a:ext>
            </a:extLst>
          </p:cNvPr>
          <p:cNvGraphicFramePr>
            <a:graphicFrameLocks noGrp="1"/>
          </p:cNvGraphicFramePr>
          <p:nvPr>
            <p:ph idx="1"/>
            <p:extLst>
              <p:ext uri="{D42A27DB-BD31-4B8C-83A1-F6EECF244321}">
                <p14:modId xmlns:p14="http://schemas.microsoft.com/office/powerpoint/2010/main" val="2312152513"/>
              </p:ext>
            </p:extLst>
          </p:nvPr>
        </p:nvGraphicFramePr>
        <p:xfrm>
          <a:off x="1882773" y="1552560"/>
          <a:ext cx="8426449" cy="1915560"/>
        </p:xfrm>
        <a:graphic>
          <a:graphicData uri="http://schemas.openxmlformats.org/drawingml/2006/table">
            <a:tbl>
              <a:tblPr firstRow="1" bandRow="1">
                <a:tableStyleId>{5C22544A-7EE6-4342-B048-85BDC9FD1C3A}</a:tableStyleId>
              </a:tblPr>
              <a:tblGrid>
                <a:gridCol w="2622552">
                  <a:extLst>
                    <a:ext uri="{9D8B030D-6E8A-4147-A177-3AD203B41FA5}">
                      <a16:colId xmlns:a16="http://schemas.microsoft.com/office/drawing/2014/main" val="452260278"/>
                    </a:ext>
                  </a:extLst>
                </a:gridCol>
                <a:gridCol w="1945809">
                  <a:extLst>
                    <a:ext uri="{9D8B030D-6E8A-4147-A177-3AD203B41FA5}">
                      <a16:colId xmlns:a16="http://schemas.microsoft.com/office/drawing/2014/main" val="1889858293"/>
                    </a:ext>
                  </a:extLst>
                </a:gridCol>
                <a:gridCol w="1661339">
                  <a:extLst>
                    <a:ext uri="{9D8B030D-6E8A-4147-A177-3AD203B41FA5}">
                      <a16:colId xmlns:a16="http://schemas.microsoft.com/office/drawing/2014/main" val="1671515360"/>
                    </a:ext>
                  </a:extLst>
                </a:gridCol>
                <a:gridCol w="1126252">
                  <a:extLst>
                    <a:ext uri="{9D8B030D-6E8A-4147-A177-3AD203B41FA5}">
                      <a16:colId xmlns:a16="http://schemas.microsoft.com/office/drawing/2014/main" val="2818758293"/>
                    </a:ext>
                  </a:extLst>
                </a:gridCol>
                <a:gridCol w="1070497">
                  <a:extLst>
                    <a:ext uri="{9D8B030D-6E8A-4147-A177-3AD203B41FA5}">
                      <a16:colId xmlns:a16="http://schemas.microsoft.com/office/drawing/2014/main" val="1452816917"/>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2696100177"/>
                  </a:ext>
                </a:extLst>
              </a:tr>
              <a:tr h="0">
                <a:tc>
                  <a:txBody>
                    <a:bodyPr/>
                    <a:lstStyle/>
                    <a:p>
                      <a:pPr algn="l"/>
                      <a:r>
                        <a:rPr lang="sv-SE" sz="1100" b="1" dirty="0">
                          <a:solidFill>
                            <a:schemeClr val="bg1"/>
                          </a:solidFill>
                        </a:rPr>
                        <a:t>Stockholms län</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46 707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-15 959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19 806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-7 228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48,3</a:t>
                      </a:r>
                    </a:p>
                  </a:txBody>
                  <a:tcPr marL="9525" marR="9525" marT="9525" marB="0" anchor="ctr"/>
                </a:tc>
                <a:extLst>
                  <a:ext uri="{0D108BD9-81ED-4DB2-BD59-A6C34878D82A}">
                    <a16:rowId xmlns:a16="http://schemas.microsoft.com/office/drawing/2014/main" val="293360832"/>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3 745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-1 597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36 336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-5 966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30,8</a:t>
                      </a:r>
                    </a:p>
                  </a:txBody>
                  <a:tcPr marL="9525" marR="9525" marT="9525" marB="0" anchor="ctr"/>
                </a:tc>
                <a:extLst>
                  <a:ext uri="{0D108BD9-81ED-4DB2-BD59-A6C34878D82A}">
                    <a16:rowId xmlns:a16="http://schemas.microsoft.com/office/drawing/2014/main" val="194798639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3 742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-1 470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83 043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-21 925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-20,9</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18,5</a:t>
                      </a:r>
                    </a:p>
                  </a:txBody>
                  <a:tcPr marL="9525" marR="9525" marT="9525" marB="0" anchor="ctr"/>
                </a:tc>
                <a:extLst>
                  <a:ext uri="{0D108BD9-81ED-4DB2-BD59-A6C34878D82A}">
                    <a16:rowId xmlns:a16="http://schemas.microsoft.com/office/drawing/2014/main" val="3944598109"/>
                  </a:ext>
                </a:extLst>
              </a:tr>
            </a:tbl>
          </a:graphicData>
        </a:graphic>
      </p:graphicFrame>
      <p:graphicFrame>
        <p:nvGraphicFramePr>
          <p:cNvPr id="7" name="Tabell 6">
            <a:extLst>
              <a:ext uri="{FF2B5EF4-FFF2-40B4-BE49-F238E27FC236}">
                <a16:creationId xmlns:a16="http://schemas.microsoft.com/office/drawing/2014/main" id="{3DEF7B02-E472-4D34-8BE5-CE628D619CD4}"/>
              </a:ext>
            </a:extLst>
          </p:cNvPr>
          <p:cNvGraphicFramePr>
            <a:graphicFrameLocks noGrp="1"/>
          </p:cNvGraphicFramePr>
          <p:nvPr>
            <p:extLst>
              <p:ext uri="{D42A27DB-BD31-4B8C-83A1-F6EECF244321}">
                <p14:modId xmlns:p14="http://schemas.microsoft.com/office/powerpoint/2010/main" val="584094663"/>
              </p:ext>
            </p:extLst>
          </p:nvPr>
        </p:nvGraphicFramePr>
        <p:xfrm>
          <a:off x="1882774" y="3585949"/>
          <a:ext cx="8426450" cy="1915560"/>
        </p:xfrm>
        <a:graphic>
          <a:graphicData uri="http://schemas.openxmlformats.org/drawingml/2006/table">
            <a:tbl>
              <a:tblPr firstRow="1" bandRow="1">
                <a:tableStyleId>{5C22544A-7EE6-4342-B048-85BDC9FD1C3A}</a:tableStyleId>
              </a:tblPr>
              <a:tblGrid>
                <a:gridCol w="2622551">
                  <a:extLst>
                    <a:ext uri="{9D8B030D-6E8A-4147-A177-3AD203B41FA5}">
                      <a16:colId xmlns:a16="http://schemas.microsoft.com/office/drawing/2014/main" val="3172541576"/>
                    </a:ext>
                  </a:extLst>
                </a:gridCol>
                <a:gridCol w="1962588">
                  <a:extLst>
                    <a:ext uri="{9D8B030D-6E8A-4147-A177-3AD203B41FA5}">
                      <a16:colId xmlns:a16="http://schemas.microsoft.com/office/drawing/2014/main" val="3972448174"/>
                    </a:ext>
                  </a:extLst>
                </a:gridCol>
                <a:gridCol w="1644562">
                  <a:extLst>
                    <a:ext uri="{9D8B030D-6E8A-4147-A177-3AD203B41FA5}">
                      <a16:colId xmlns:a16="http://schemas.microsoft.com/office/drawing/2014/main" val="2242548848"/>
                    </a:ext>
                  </a:extLst>
                </a:gridCol>
                <a:gridCol w="1126252">
                  <a:extLst>
                    <a:ext uri="{9D8B030D-6E8A-4147-A177-3AD203B41FA5}">
                      <a16:colId xmlns:a16="http://schemas.microsoft.com/office/drawing/2014/main" val="2240687997"/>
                    </a:ext>
                  </a:extLst>
                </a:gridCol>
                <a:gridCol w="1070497">
                  <a:extLst>
                    <a:ext uri="{9D8B030D-6E8A-4147-A177-3AD203B41FA5}">
                      <a16:colId xmlns:a16="http://schemas.microsoft.com/office/drawing/2014/main" val="3419690974"/>
                    </a:ext>
                  </a:extLst>
                </a:gridCol>
              </a:tblGrid>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b="1" dirty="0">
                          <a:solidFill>
                            <a:schemeClr val="bg1"/>
                          </a:solidFill>
                        </a:rPr>
                        <a:t>Förändring (antal)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b="1" dirty="0">
                          <a:solidFill>
                            <a:schemeClr val="bg1"/>
                          </a:solidFill>
                        </a:rPr>
                        <a:t>Förändring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endParaRPr lang="sv-SE"/>
                    </a:p>
                  </a:txBody>
                  <a:tcPr/>
                </a:tc>
                <a:extLst>
                  <a:ext uri="{0D108BD9-81ED-4DB2-BD59-A6C34878D82A}">
                    <a16:rowId xmlns:a16="http://schemas.microsoft.com/office/drawing/2014/main" val="10717706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b="1" dirty="0">
                          <a:solidFill>
                            <a:schemeClr val="bg1"/>
                          </a:solidFill>
                        </a:rPr>
                        <a:t>Stockholms stad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-5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720555006"/>
                  </a:ext>
                </a:extLst>
              </a:tr>
              <a:tr h="0">
                <a:tc>
                  <a:txBody>
                    <a:bodyPr/>
                    <a:lstStyle/>
                    <a:p>
                      <a:pPr algn="l" fontAlgn="t">
                        <a:spcAft>
                          <a:spcPts val="500"/>
                        </a:spcAft>
                      </a:pPr>
                      <a:r>
                        <a:rPr lang="sv-SE" sz="800" b="0" dirty="0"/>
                        <a:t>Öppet arbetslösa</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19 828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-7 888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-28,5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0" i="0" u="none" strike="noStrike">
                          <a:solidFill>
                            <a:srgbClr val="000000"/>
                          </a:solidFill>
                          <a:effectLst/>
                          <a:latin typeface="Futura Std Book" panose="020B0502020204020303"/>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261196803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långtidsarbetslösa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8 505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-3 819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48,9</a:t>
                      </a:r>
                    </a:p>
                  </a:txBody>
                  <a:tcPr marL="9525" marR="9525" marT="9525" marB="0" anchor="ctr"/>
                </a:tc>
                <a:extLst>
                  <a:ext uri="{0D108BD9-81ED-4DB2-BD59-A6C34878D82A}">
                    <a16:rowId xmlns:a16="http://schemas.microsoft.com/office/drawing/2014/main" val="3918243475"/>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1 562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a:t>
                      </a:r>
                    </a:p>
                  </a:txBody>
                  <a:tcPr marL="9525" marR="9525" marT="9525" marB="0" anchor="ctr"/>
                </a:tc>
                <a:extLst>
                  <a:ext uri="{0D108BD9-81ED-4DB2-BD59-A6C34878D82A}">
                    <a16:rowId xmlns:a16="http://schemas.microsoft.com/office/drawing/2014/main" val="123791693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15 007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-3 143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30,5</a:t>
                      </a:r>
                    </a:p>
                  </a:txBody>
                  <a:tcPr marL="9525" marR="9525" marT="9525" marB="0" anchor="ctr"/>
                </a:tc>
                <a:extLst>
                  <a:ext uri="{0D108BD9-81ED-4DB2-BD59-A6C34878D82A}">
                    <a16:rowId xmlns:a16="http://schemas.microsoft.com/office/drawing/2014/main" val="2423449727"/>
                  </a:ext>
                </a:extLst>
              </a:tr>
              <a:tr h="216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sv-SE" sz="800" dirty="0"/>
                        <a:t>varav ungdomsarbetslösa med aktivitetsstöd</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1 287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-630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17,1</a:t>
                      </a:r>
                    </a:p>
                  </a:txBody>
                  <a:tcPr marL="9525" marR="9525" marT="9525" marB="0" anchor="ctr"/>
                </a:tc>
                <a:extLst>
                  <a:ext uri="{0D108BD9-81ED-4DB2-BD59-A6C34878D82A}">
                    <a16:rowId xmlns:a16="http://schemas.microsoft.com/office/drawing/2014/main" val="176530409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 antal arbetslösa</a:t>
                      </a:r>
                    </a:p>
                  </a:txBody>
                  <a:tcPr>
                    <a:lnL w="12700" cmpd="sng">
                      <a:noFill/>
                    </a:lnL>
                  </a:tcPr>
                </a:tc>
                <a:tc>
                  <a:txBody>
                    <a:bodyPr/>
                    <a:lstStyle/>
                    <a:p>
                      <a:pPr algn="ctr" fontAlgn="ctr"/>
                      <a:r>
                        <a:rPr lang="sv-SE" sz="800" b="1" i="0" u="none" strike="noStrike">
                          <a:solidFill>
                            <a:srgbClr val="000000"/>
                          </a:solidFill>
                          <a:effectLst/>
                          <a:latin typeface="Futura Std Book" panose="020B0502020204020303"/>
                        </a:rPr>
                        <a:t>34 835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-11 031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15,8</a:t>
                      </a:r>
                    </a:p>
                  </a:txBody>
                  <a:tcPr marL="9525" marR="9525" marT="9525" marB="0" anchor="ctr"/>
                </a:tc>
                <a:extLst>
                  <a:ext uri="{0D108BD9-81ED-4DB2-BD59-A6C34878D82A}">
                    <a16:rowId xmlns:a16="http://schemas.microsoft.com/office/drawing/2014/main" val="3508717213"/>
                  </a:ext>
                </a:extLst>
              </a:tr>
            </a:tbl>
          </a:graphicData>
        </a:graphic>
      </p:graphicFrame>
      <p:sp>
        <p:nvSpPr>
          <p:cNvPr id="5" name="textruta 4">
            <a:extLst>
              <a:ext uri="{FF2B5EF4-FFF2-40B4-BE49-F238E27FC236}">
                <a16:creationId xmlns:a16="http://schemas.microsoft.com/office/drawing/2014/main" id="{71F83D03-D305-4B4C-A8B7-9E39D4968B80}"/>
              </a:ext>
            </a:extLst>
          </p:cNvPr>
          <p:cNvSpPr txBox="1"/>
          <p:nvPr/>
        </p:nvSpPr>
        <p:spPr>
          <a:xfrm>
            <a:off x="1795688" y="5477935"/>
            <a:ext cx="1500732" cy="215444"/>
          </a:xfrm>
          <a:prstGeom prst="rect">
            <a:avLst/>
          </a:prstGeom>
          <a:noFill/>
        </p:spPr>
        <p:txBody>
          <a:bodyPr wrap="none" rtlCol="0">
            <a:spAutoFit/>
          </a:bodyPr>
          <a:lstStyle/>
          <a:p>
            <a:r>
              <a:rPr lang="sv-SE" sz="800" dirty="0"/>
              <a:t>Källa: Arbetsförmedlingen </a:t>
            </a:r>
          </a:p>
        </p:txBody>
      </p:sp>
    </p:spTree>
    <p:extLst>
      <p:ext uri="{BB962C8B-B14F-4D97-AF65-F5344CB8AC3E}">
        <p14:creationId xmlns:p14="http://schemas.microsoft.com/office/powerpoint/2010/main" val="340964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3" y="342899"/>
            <a:ext cx="8426449" cy="1113955"/>
          </a:xfrm>
        </p:spPr>
        <p:txBody>
          <a:bodyPr/>
          <a:lstStyle/>
          <a:p>
            <a:r>
              <a:rPr lang="sv-SE" dirty="0"/>
              <a:t>Befolkning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3" y="5756989"/>
            <a:ext cx="1627369" cy="215444"/>
          </a:xfrm>
          <a:prstGeom prst="rect">
            <a:avLst/>
          </a:prstGeom>
          <a:noFill/>
        </p:spPr>
        <p:txBody>
          <a:bodyPr wrap="none" rtlCol="0">
            <a:spAutoFit/>
          </a:bodyPr>
          <a:lstStyle/>
          <a:p>
            <a:r>
              <a:rPr lang="sv-SE" sz="800" dirty="0"/>
              <a:t>Källa: Statistiska centralbyrån</a:t>
            </a:r>
          </a:p>
        </p:txBody>
      </p:sp>
      <p:sp>
        <p:nvSpPr>
          <p:cNvPr id="10" name="Rektangel 9">
            <a:extLst>
              <a:ext uri="{FF2B5EF4-FFF2-40B4-BE49-F238E27FC236}">
                <a16:creationId xmlns:a16="http://schemas.microsoft.com/office/drawing/2014/main" id="{5172B7A3-1950-454E-A840-C9FF0842E69C}"/>
              </a:ext>
            </a:extLst>
          </p:cNvPr>
          <p:cNvSpPr/>
          <p:nvPr/>
        </p:nvSpPr>
        <p:spPr>
          <a:xfrm>
            <a:off x="6744442" y="3429000"/>
            <a:ext cx="4725925"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1" y="1820254"/>
            <a:ext cx="4725925" cy="1600182"/>
          </a:xfrm>
        </p:spPr>
        <p:txBody>
          <a:bodyPr/>
          <a:lstStyle/>
          <a:p>
            <a:pPr lvl="4"/>
            <a:r>
              <a:rPr lang="sv-SE" sz="1400" dirty="0"/>
              <a:t>Antalet invånare ökade med 25 600 personer i länet, varav 5 000 i Stockholms stad, jämfört med samma kvartal 2021.</a:t>
            </a:r>
          </a:p>
          <a:p>
            <a:pPr lvl="4"/>
            <a:r>
              <a:rPr lang="sv-SE" sz="1400" dirty="0"/>
              <a:t>Av befolkningsutvecklingen att döma har Stockholms stads tillväxttakt minskat från 2019 och framåt.</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1" y="3437565"/>
            <a:ext cx="963725" cy="276999"/>
          </a:xfrm>
          <a:prstGeom prst="rect">
            <a:avLst/>
          </a:prstGeom>
          <a:noFill/>
        </p:spPr>
        <p:txBody>
          <a:bodyPr wrap="none" rtlCol="0">
            <a:spAutoFit/>
          </a:bodyPr>
          <a:lstStyle/>
          <a:p>
            <a:r>
              <a:rPr lang="sv-SE" sz="1200" b="1" dirty="0">
                <a:latin typeface="+mj-lt"/>
                <a:cs typeface="Arial" panose="020B0604020202020204" pitchFamily="34" charset="0"/>
              </a:rPr>
              <a:t>Befolkning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21633" y="1458441"/>
            <a:ext cx="3641361" cy="492443"/>
          </a:xfrm>
          <a:prstGeom prst="rect">
            <a:avLst/>
          </a:prstGeom>
          <a:noFill/>
        </p:spPr>
        <p:txBody>
          <a:bodyPr wrap="square" rtlCol="0">
            <a:spAutoFit/>
          </a:bodyPr>
          <a:lstStyle/>
          <a:p>
            <a:r>
              <a:rPr lang="sv-SE" sz="1400" b="1" dirty="0"/>
              <a:t>Befolkningsutveckling</a:t>
            </a:r>
            <a:r>
              <a:rPr lang="sv-SE" sz="1400" dirty="0"/>
              <a:t/>
            </a:r>
            <a:br>
              <a:rPr lang="sv-SE" sz="1400" dirty="0"/>
            </a:br>
            <a:r>
              <a:rPr lang="sv-SE" sz="1200" dirty="0"/>
              <a:t>Index 100 = 2012 kv1</a:t>
            </a:r>
            <a:endParaRPr lang="sv-SE" sz="1400" dirty="0"/>
          </a:p>
        </p:txBody>
      </p:sp>
      <p:graphicFrame>
        <p:nvGraphicFramePr>
          <p:cNvPr id="17" name="Tabell 16">
            <a:extLst>
              <a:ext uri="{FF2B5EF4-FFF2-40B4-BE49-F238E27FC236}">
                <a16:creationId xmlns:a16="http://schemas.microsoft.com/office/drawing/2014/main" id="{2D0C9507-FB63-49B0-ADB0-2782E52D479C}"/>
              </a:ext>
            </a:extLst>
          </p:cNvPr>
          <p:cNvGraphicFramePr>
            <a:graphicFrameLocks noGrp="1"/>
          </p:cNvGraphicFramePr>
          <p:nvPr>
            <p:extLst>
              <p:ext uri="{D42A27DB-BD31-4B8C-83A1-F6EECF244321}">
                <p14:modId xmlns:p14="http://schemas.microsoft.com/office/powerpoint/2010/main" val="2235844322"/>
              </p:ext>
            </p:extLst>
          </p:nvPr>
        </p:nvGraphicFramePr>
        <p:xfrm>
          <a:off x="6744441" y="3687829"/>
          <a:ext cx="4725924" cy="2192274"/>
        </p:xfrm>
        <a:graphic>
          <a:graphicData uri="http://schemas.openxmlformats.org/drawingml/2006/table">
            <a:tbl>
              <a:tblPr bandRow="1">
                <a:tableStyleId>{2D5ABB26-0587-4C30-8999-92F81FD0307C}</a:tableStyleId>
              </a:tblPr>
              <a:tblGrid>
                <a:gridCol w="1736000">
                  <a:extLst>
                    <a:ext uri="{9D8B030D-6E8A-4147-A177-3AD203B41FA5}">
                      <a16:colId xmlns:a16="http://schemas.microsoft.com/office/drawing/2014/main" val="1678076792"/>
                    </a:ext>
                  </a:extLst>
                </a:gridCol>
                <a:gridCol w="842883">
                  <a:extLst>
                    <a:ext uri="{9D8B030D-6E8A-4147-A177-3AD203B41FA5}">
                      <a16:colId xmlns:a16="http://schemas.microsoft.com/office/drawing/2014/main" val="2601369493"/>
                    </a:ext>
                  </a:extLst>
                </a:gridCol>
                <a:gridCol w="822850">
                  <a:extLst>
                    <a:ext uri="{9D8B030D-6E8A-4147-A177-3AD203B41FA5}">
                      <a16:colId xmlns:a16="http://schemas.microsoft.com/office/drawing/2014/main" val="557263932"/>
                    </a:ext>
                  </a:extLst>
                </a:gridCol>
                <a:gridCol w="748442">
                  <a:extLst>
                    <a:ext uri="{9D8B030D-6E8A-4147-A177-3AD203B41FA5}">
                      <a16:colId xmlns:a16="http://schemas.microsoft.com/office/drawing/2014/main" val="3235649811"/>
                    </a:ext>
                  </a:extLst>
                </a:gridCol>
                <a:gridCol w="575749">
                  <a:extLst>
                    <a:ext uri="{9D8B030D-6E8A-4147-A177-3AD203B41FA5}">
                      <a16:colId xmlns:a16="http://schemas.microsoft.com/office/drawing/2014/main" val="1050073455"/>
                    </a:ext>
                  </a:extLst>
                </a:gridCol>
              </a:tblGrid>
              <a:tr h="313182">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a:effectLst/>
                        </a:rPr>
                        <a:t>Förändring -1 år</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41332275"/>
                  </a:ext>
                </a:extLst>
              </a:tr>
              <a:tr h="313182">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rtl="0" fontAlgn="ctr"/>
                      <a:r>
                        <a:rPr lang="sv-SE" sz="800" u="none" strike="noStrike" dirty="0">
                          <a:effectLst/>
                        </a:rPr>
                        <a:t>(i tusental)</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hMerge="1">
                  <a:txBody>
                    <a:bodyPr/>
                    <a:lstStyle/>
                    <a:p>
                      <a:endParaRPr lang="sv-SE"/>
                    </a:p>
                  </a:txBody>
                  <a:tcPr>
                    <a:lnT>
                      <a:noFill/>
                    </a:lnT>
                  </a:tcPr>
                </a:tc>
                <a:tc>
                  <a:txBody>
                    <a:bodyPr/>
                    <a:lstStyle/>
                    <a:p>
                      <a:pPr algn="ctr" rtl="0" fontAlgn="ctr"/>
                      <a:r>
                        <a:rPr lang="sv-SE" sz="800" u="none" strike="noStrike">
                          <a:effectLst/>
                        </a:rPr>
                        <a:t>-1 år</a:t>
                      </a:r>
                      <a:endParaRPr lang="sv-SE" sz="800" b="0" i="0" u="none" strike="noStrike">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ctr"/>
                </a:tc>
                <a:extLst>
                  <a:ext uri="{0D108BD9-81ED-4DB2-BD59-A6C34878D82A}">
                    <a16:rowId xmlns:a16="http://schemas.microsoft.com/office/drawing/2014/main" val="2973882648"/>
                  </a:ext>
                </a:extLst>
              </a:tr>
              <a:tr h="313182">
                <a:tc>
                  <a:txBody>
                    <a:bodyPr/>
                    <a:lstStyle/>
                    <a:p>
                      <a:pPr marL="7200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10 468,5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1544414373"/>
                  </a:ext>
                </a:extLst>
              </a:tr>
              <a:tr h="313182">
                <a:tc>
                  <a:txBody>
                    <a:bodyPr/>
                    <a:lstStyle/>
                    <a:p>
                      <a:pPr marL="7200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4 752,3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4178915708"/>
                  </a:ext>
                </a:extLst>
              </a:tr>
              <a:tr h="313182">
                <a:tc>
                  <a:txBody>
                    <a:bodyPr/>
                    <a:lstStyle/>
                    <a:p>
                      <a:pPr marL="7200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2 421,3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25,6</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6,3</a:t>
                      </a:r>
                    </a:p>
                  </a:txBody>
                  <a:tcPr marL="9525" marR="9525" marT="9525" marB="0" anchor="ctr"/>
                </a:tc>
                <a:extLst>
                  <a:ext uri="{0D108BD9-81ED-4DB2-BD59-A6C34878D82A}">
                    <a16:rowId xmlns:a16="http://schemas.microsoft.com/office/drawing/2014/main" val="1554613420"/>
                  </a:ext>
                </a:extLst>
              </a:tr>
              <a:tr h="313182">
                <a:tc>
                  <a:txBody>
                    <a:bodyPr/>
                    <a:lstStyle/>
                    <a:p>
                      <a:pPr marL="7200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980,3</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923977588"/>
                  </a:ext>
                </a:extLst>
              </a:tr>
              <a:tr h="313182">
                <a:tc>
                  <a:txBody>
                    <a:bodyPr/>
                    <a:lstStyle/>
                    <a:p>
                      <a:pPr marL="72000" algn="l" fontAlgn="ctr"/>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8 047,2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98E6701B-181C-4D8A-91CC-55EBBB0FDB64}"/>
              </a:ext>
            </a:extLst>
          </p:cNvPr>
          <p:cNvGraphicFramePr>
            <a:graphicFrameLocks/>
          </p:cNvGraphicFramePr>
          <p:nvPr>
            <p:extLst>
              <p:ext uri="{D42A27DB-BD31-4B8C-83A1-F6EECF244321}">
                <p14:modId xmlns:p14="http://schemas.microsoft.com/office/powerpoint/2010/main" val="706338176"/>
              </p:ext>
            </p:extLst>
          </p:nvPr>
        </p:nvGraphicFramePr>
        <p:xfrm>
          <a:off x="721632" y="1991798"/>
          <a:ext cx="5774961" cy="37242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214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7" y="342899"/>
            <a:ext cx="8426449" cy="1113955"/>
          </a:xfrm>
        </p:spPr>
        <p:txBody>
          <a:bodyPr/>
          <a:lstStyle/>
          <a:p>
            <a:r>
              <a:rPr lang="sv-SE" dirty="0"/>
              <a:t>Bostadsbyggande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21637" y="5756989"/>
            <a:ext cx="1656223" cy="215444"/>
          </a:xfrm>
          <a:prstGeom prst="rect">
            <a:avLst/>
          </a:prstGeom>
          <a:noFill/>
        </p:spPr>
        <p:txBody>
          <a:bodyPr wrap="none" rtlCol="0">
            <a:spAutoFit/>
          </a:bodyPr>
          <a:lstStyle/>
          <a:p>
            <a:r>
              <a:rPr lang="sv-SE" sz="800" dirty="0"/>
              <a:t>Källa: Statistiska centralbyrån </a:t>
            </a:r>
          </a:p>
        </p:txBody>
      </p:sp>
      <p:sp>
        <p:nvSpPr>
          <p:cNvPr id="10" name="Rektangel 9">
            <a:extLst>
              <a:ext uri="{FF2B5EF4-FFF2-40B4-BE49-F238E27FC236}">
                <a16:creationId xmlns:a16="http://schemas.microsoft.com/office/drawing/2014/main" id="{5172B7A3-1950-454E-A840-C9FF0842E69C}"/>
              </a:ext>
            </a:extLst>
          </p:cNvPr>
          <p:cNvSpPr/>
          <p:nvPr/>
        </p:nvSpPr>
        <p:spPr>
          <a:xfrm>
            <a:off x="6744446" y="3429000"/>
            <a:ext cx="4725917" cy="2451100"/>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4444" y="793234"/>
            <a:ext cx="4725917" cy="2635766"/>
          </a:xfrm>
        </p:spPr>
        <p:txBody>
          <a:bodyPr/>
          <a:lstStyle/>
          <a:p>
            <a:pPr marL="285750" indent="-285750">
              <a:buFont typeface="Arial" panose="020B0604020202020204" pitchFamily="34" charset="0"/>
              <a:buChar char="•"/>
            </a:pPr>
            <a:r>
              <a:rPr lang="sv-SE" sz="1400" dirty="0"/>
              <a:t>Antalet påbörjade lägenheter minskade med 24 procent i länet under kvartalet medan lägenhetsproduktionen minskade med 78 procent i Stockholms stad.</a:t>
            </a:r>
          </a:p>
          <a:p>
            <a:pPr marL="285750" indent="-285750">
              <a:buFont typeface="Arial" panose="020B0604020202020204" pitchFamily="34" charset="0"/>
              <a:buChar char="•"/>
            </a:pPr>
            <a:r>
              <a:rPr lang="sv-SE" sz="1400" dirty="0"/>
              <a:t>På helårsbasis har bostadsbyggandet ökat med 19 procent i länet jämfört med året innan. </a:t>
            </a:r>
          </a:p>
          <a:p>
            <a:pPr marL="285750" indent="-285750">
              <a:buFont typeface="Arial" panose="020B0604020202020204" pitchFamily="34" charset="0"/>
              <a:buChar char="•"/>
            </a:pPr>
            <a:r>
              <a:rPr lang="sv-SE" sz="1400" dirty="0"/>
              <a:t>I Stockholms stad har däremot bostadsbyggandet minskat med 36 procent på helårsbasis och befinner sig på sin lägsta nivå på 10 år.</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44445" y="3429000"/>
            <a:ext cx="1540806" cy="276999"/>
          </a:xfrm>
          <a:prstGeom prst="rect">
            <a:avLst/>
          </a:prstGeom>
          <a:noFill/>
        </p:spPr>
        <p:txBody>
          <a:bodyPr wrap="none" rtlCol="0">
            <a:spAutoFit/>
          </a:bodyPr>
          <a:lstStyle/>
          <a:p>
            <a:r>
              <a:rPr lang="sv-SE" sz="1200" b="1" dirty="0">
                <a:latin typeface="+mj-lt"/>
                <a:cs typeface="Arial" panose="020B0604020202020204" pitchFamily="34" charset="0"/>
              </a:rPr>
              <a:t>Bostadsbyggande</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880100"/>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8768" y="1456854"/>
            <a:ext cx="4189997" cy="492443"/>
          </a:xfrm>
          <a:prstGeom prst="rect">
            <a:avLst/>
          </a:prstGeom>
          <a:noFill/>
        </p:spPr>
        <p:txBody>
          <a:bodyPr wrap="square" rtlCol="0">
            <a:spAutoFit/>
          </a:bodyPr>
          <a:lstStyle/>
          <a:p>
            <a:r>
              <a:rPr lang="sv-SE" sz="1400" b="1" dirty="0"/>
              <a:t>Påbörjade lägenheter</a:t>
            </a:r>
            <a:r>
              <a:rPr lang="sv-SE" sz="1400" dirty="0"/>
              <a:t/>
            </a:r>
            <a:br>
              <a:rPr lang="sv-SE" sz="1400" dirty="0"/>
            </a:br>
            <a:r>
              <a:rPr lang="sv-SE" sz="1200" dirty="0"/>
              <a:t>Index 100 = 2012 kv1</a:t>
            </a:r>
            <a:endParaRPr lang="sv-SE" sz="1400" dirty="0"/>
          </a:p>
        </p:txBody>
      </p:sp>
      <p:graphicFrame>
        <p:nvGraphicFramePr>
          <p:cNvPr id="26" name="Tabell 25">
            <a:extLst>
              <a:ext uri="{FF2B5EF4-FFF2-40B4-BE49-F238E27FC236}">
                <a16:creationId xmlns:a16="http://schemas.microsoft.com/office/drawing/2014/main" id="{A3B74061-5751-404A-8250-3D067C08821C}"/>
              </a:ext>
            </a:extLst>
          </p:cNvPr>
          <p:cNvGraphicFramePr>
            <a:graphicFrameLocks noGrp="1"/>
          </p:cNvGraphicFramePr>
          <p:nvPr>
            <p:extLst>
              <p:ext uri="{D42A27DB-BD31-4B8C-83A1-F6EECF244321}">
                <p14:modId xmlns:p14="http://schemas.microsoft.com/office/powerpoint/2010/main" val="2200695929"/>
              </p:ext>
            </p:extLst>
          </p:nvPr>
        </p:nvGraphicFramePr>
        <p:xfrm>
          <a:off x="6744445" y="3705999"/>
          <a:ext cx="4725916" cy="2174099"/>
        </p:xfrm>
        <a:graphic>
          <a:graphicData uri="http://schemas.openxmlformats.org/drawingml/2006/table">
            <a:tbl>
              <a:tblPr bandRow="1">
                <a:tableStyleId>{2D5ABB26-0587-4C30-8999-92F81FD0307C}</a:tableStyleId>
              </a:tblPr>
              <a:tblGrid>
                <a:gridCol w="1543718">
                  <a:extLst>
                    <a:ext uri="{9D8B030D-6E8A-4147-A177-3AD203B41FA5}">
                      <a16:colId xmlns:a16="http://schemas.microsoft.com/office/drawing/2014/main" val="1678076792"/>
                    </a:ext>
                  </a:extLst>
                </a:gridCol>
                <a:gridCol w="685604">
                  <a:extLst>
                    <a:ext uri="{9D8B030D-6E8A-4147-A177-3AD203B41FA5}">
                      <a16:colId xmlns:a16="http://schemas.microsoft.com/office/drawing/2014/main" val="2601369493"/>
                    </a:ext>
                  </a:extLst>
                </a:gridCol>
                <a:gridCol w="777813">
                  <a:extLst>
                    <a:ext uri="{9D8B030D-6E8A-4147-A177-3AD203B41FA5}">
                      <a16:colId xmlns:a16="http://schemas.microsoft.com/office/drawing/2014/main" val="2395970223"/>
                    </a:ext>
                  </a:extLst>
                </a:gridCol>
                <a:gridCol w="615768">
                  <a:extLst>
                    <a:ext uri="{9D8B030D-6E8A-4147-A177-3AD203B41FA5}">
                      <a16:colId xmlns:a16="http://schemas.microsoft.com/office/drawing/2014/main" val="3235649811"/>
                    </a:ext>
                  </a:extLst>
                </a:gridCol>
                <a:gridCol w="561754">
                  <a:extLst>
                    <a:ext uri="{9D8B030D-6E8A-4147-A177-3AD203B41FA5}">
                      <a16:colId xmlns:a16="http://schemas.microsoft.com/office/drawing/2014/main" val="1050073455"/>
                    </a:ext>
                  </a:extLst>
                </a:gridCol>
                <a:gridCol w="541259">
                  <a:extLst>
                    <a:ext uri="{9D8B030D-6E8A-4147-A177-3AD203B41FA5}">
                      <a16:colId xmlns:a16="http://schemas.microsoft.com/office/drawing/2014/main" val="3827523272"/>
                    </a:ext>
                  </a:extLst>
                </a:gridCol>
              </a:tblGrid>
              <a:tr h="270358">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83876">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år</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23973">
                <a:tc>
                  <a:txBody>
                    <a:bodyPr/>
                    <a:lstStyle/>
                    <a:p>
                      <a:pPr marL="7200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13 696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-11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-19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54 866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extLst>
                  <a:ext uri="{0D108BD9-81ED-4DB2-BD59-A6C34878D82A}">
                    <a16:rowId xmlns:a16="http://schemas.microsoft.com/office/drawing/2014/main" val="1544414373"/>
                  </a:ext>
                </a:extLst>
              </a:tr>
              <a:tr h="323973">
                <a:tc>
                  <a:txBody>
                    <a:bodyPr/>
                    <a:lstStyle/>
                    <a:p>
                      <a:pPr marL="7200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6 405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26 733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19 </a:t>
                      </a:r>
                    </a:p>
                  </a:txBody>
                  <a:tcPr marL="9525" marR="9525" marT="9525" marB="0" anchor="ctr"/>
                </a:tc>
                <a:extLst>
                  <a:ext uri="{0D108BD9-81ED-4DB2-BD59-A6C34878D82A}">
                    <a16:rowId xmlns:a16="http://schemas.microsoft.com/office/drawing/2014/main" val="4178915708"/>
                  </a:ext>
                </a:extLst>
              </a:tr>
              <a:tr h="323973">
                <a:tc>
                  <a:txBody>
                    <a:bodyPr/>
                    <a:lstStyle/>
                    <a:p>
                      <a:pPr marL="7200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2 935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-38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13 857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19 </a:t>
                      </a:r>
                    </a:p>
                  </a:txBody>
                  <a:tcPr marL="9525" marR="9525" marT="9525" marB="0" anchor="ctr"/>
                </a:tc>
                <a:extLst>
                  <a:ext uri="{0D108BD9-81ED-4DB2-BD59-A6C34878D82A}">
                    <a16:rowId xmlns:a16="http://schemas.microsoft.com/office/drawing/2014/main" val="1554613420"/>
                  </a:ext>
                </a:extLst>
              </a:tr>
              <a:tr h="323973">
                <a:tc>
                  <a:txBody>
                    <a:bodyPr/>
                    <a:lstStyle/>
                    <a:p>
                      <a:pPr marL="7200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283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-74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2 815 </a:t>
                      </a:r>
                    </a:p>
                  </a:txBody>
                  <a:tcPr marL="9525" marR="9525" marT="9525" marB="0" anchor="ctr"/>
                </a:tc>
                <a:tc>
                  <a:txBody>
                    <a:bodyPr/>
                    <a:lstStyle/>
                    <a:p>
                      <a:pPr algn="ctr" fontAlgn="ctr"/>
                      <a:r>
                        <a:rPr lang="sv-SE" sz="800" b="1" i="0" u="none" strike="noStrike" dirty="0">
                          <a:solidFill>
                            <a:srgbClr val="000000"/>
                          </a:solidFill>
                          <a:effectLst/>
                          <a:latin typeface="Futura Std Book" panose="020B0502020204020303"/>
                        </a:rPr>
                        <a:t>-36 </a:t>
                      </a:r>
                    </a:p>
                  </a:txBody>
                  <a:tcPr marL="9525" marR="9525" marT="9525" marB="0" anchor="ctr"/>
                </a:tc>
                <a:extLst>
                  <a:ext uri="{0D108BD9-81ED-4DB2-BD59-A6C34878D82A}">
                    <a16:rowId xmlns:a16="http://schemas.microsoft.com/office/drawing/2014/main" val="923977588"/>
                  </a:ext>
                </a:extLst>
              </a:tr>
              <a:tr h="323973">
                <a:tc>
                  <a:txBody>
                    <a:bodyPr/>
                    <a:lstStyle/>
                    <a:p>
                      <a:pPr marL="72000" algn="l" fontAlgn="ctr"/>
                      <a:r>
                        <a:rPr lang="sv-SE" sz="800" u="none" strike="noStrike" dirty="0">
                          <a:effectLst/>
                        </a:rPr>
                        <a:t>Sverige, exkl.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10 761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41 009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 </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E56EC394-4AD9-46AF-BFF1-DC3D0CE02E7E}"/>
              </a:ext>
            </a:extLst>
          </p:cNvPr>
          <p:cNvGraphicFramePr>
            <a:graphicFrameLocks/>
          </p:cNvGraphicFramePr>
          <p:nvPr>
            <p:extLst>
              <p:ext uri="{D42A27DB-BD31-4B8C-83A1-F6EECF244321}">
                <p14:modId xmlns:p14="http://schemas.microsoft.com/office/powerpoint/2010/main" val="3821697648"/>
              </p:ext>
            </p:extLst>
          </p:nvPr>
        </p:nvGraphicFramePr>
        <p:xfrm>
          <a:off x="494422" y="2032379"/>
          <a:ext cx="6129820" cy="36415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25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21634" y="342899"/>
            <a:ext cx="8426449" cy="1113955"/>
          </a:xfrm>
        </p:spPr>
        <p:txBody>
          <a:bodyPr/>
          <a:lstStyle/>
          <a:p>
            <a:r>
              <a:rPr lang="sv-SE" dirty="0"/>
              <a:t>Kommersiella övernattningar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17550" y="5916380"/>
            <a:ext cx="2534668" cy="215444"/>
          </a:xfrm>
          <a:prstGeom prst="rect">
            <a:avLst/>
          </a:prstGeom>
          <a:noFill/>
        </p:spPr>
        <p:txBody>
          <a:bodyPr wrap="none" rtlCol="0">
            <a:spAutoFit/>
          </a:bodyPr>
          <a:lstStyle/>
          <a:p>
            <a:r>
              <a:rPr lang="sv-SE" sz="800" dirty="0"/>
              <a:t>Källa: Statistiska centralbyrån och Tillväxtverket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13146" y="1932132"/>
            <a:ext cx="4725923" cy="2451101"/>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textruta 26">
            <a:extLst>
              <a:ext uri="{FF2B5EF4-FFF2-40B4-BE49-F238E27FC236}">
                <a16:creationId xmlns:a16="http://schemas.microsoft.com/office/drawing/2014/main" id="{6945BE6D-16A8-4FB0-B582-95C86CA8F41F}"/>
              </a:ext>
            </a:extLst>
          </p:cNvPr>
          <p:cNvSpPr txBox="1"/>
          <p:nvPr/>
        </p:nvSpPr>
        <p:spPr>
          <a:xfrm>
            <a:off x="6713146" y="1928289"/>
            <a:ext cx="2197653" cy="276999"/>
          </a:xfrm>
          <a:prstGeom prst="rect">
            <a:avLst/>
          </a:prstGeom>
          <a:noFill/>
        </p:spPr>
        <p:txBody>
          <a:bodyPr wrap="none" rtlCol="0">
            <a:spAutoFit/>
          </a:bodyPr>
          <a:lstStyle/>
          <a:p>
            <a:r>
              <a:rPr lang="sv-SE" sz="1200" b="1" dirty="0">
                <a:latin typeface="+mj-lt"/>
                <a:cs typeface="Arial" panose="020B0604020202020204" pitchFamily="34" charset="0"/>
              </a:rPr>
              <a:t>Kommersiella övernattningar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37006" y="4415096"/>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6854"/>
            <a:ext cx="5648416" cy="707886"/>
          </a:xfrm>
          <a:prstGeom prst="rect">
            <a:avLst/>
          </a:prstGeom>
          <a:noFill/>
        </p:spPr>
        <p:txBody>
          <a:bodyPr wrap="square" rtlCol="0">
            <a:spAutoFit/>
          </a:bodyPr>
          <a:lstStyle/>
          <a:p>
            <a:r>
              <a:rPr lang="sv-SE" sz="1400" b="1" dirty="0"/>
              <a:t>Kommersiella övernattningar </a:t>
            </a:r>
          </a:p>
          <a:p>
            <a:r>
              <a:rPr lang="sv-SE" sz="1400" b="1" dirty="0"/>
              <a:t>(hotell, vandrarhem, och stugbyar för kommun exkl. camping)</a:t>
            </a:r>
            <a:r>
              <a:rPr lang="sv-SE" sz="1400" dirty="0"/>
              <a:t/>
            </a:r>
            <a:br>
              <a:rPr lang="sv-SE" sz="1400" dirty="0"/>
            </a:br>
            <a:r>
              <a:rPr lang="sv-SE" sz="1200" dirty="0"/>
              <a:t>Index 100 = 2012 kv1</a:t>
            </a:r>
            <a:endParaRPr lang="sv-SE" sz="1400" dirty="0"/>
          </a:p>
        </p:txBody>
      </p:sp>
      <p:sp>
        <p:nvSpPr>
          <p:cNvPr id="26" name="textruta 25">
            <a:extLst>
              <a:ext uri="{FF2B5EF4-FFF2-40B4-BE49-F238E27FC236}">
                <a16:creationId xmlns:a16="http://schemas.microsoft.com/office/drawing/2014/main" id="{CC3303BC-723F-4E54-B968-94023133B121}"/>
              </a:ext>
            </a:extLst>
          </p:cNvPr>
          <p:cNvSpPr txBox="1"/>
          <p:nvPr/>
        </p:nvSpPr>
        <p:spPr>
          <a:xfrm>
            <a:off x="10337005" y="4529232"/>
            <a:ext cx="1359275" cy="276999"/>
          </a:xfrm>
          <a:prstGeom prst="rect">
            <a:avLst/>
          </a:prstGeom>
          <a:noFill/>
        </p:spPr>
        <p:txBody>
          <a:bodyPr wrap="square" rtlCol="0">
            <a:spAutoFit/>
          </a:bodyPr>
          <a:lstStyle/>
          <a:p>
            <a:r>
              <a:rPr lang="sv-SE" sz="600" dirty="0"/>
              <a:t>**För utländska gästnätter exklusive camping</a:t>
            </a:r>
          </a:p>
        </p:txBody>
      </p:sp>
      <p:graphicFrame>
        <p:nvGraphicFramePr>
          <p:cNvPr id="29" name="Tabell 28">
            <a:extLst>
              <a:ext uri="{FF2B5EF4-FFF2-40B4-BE49-F238E27FC236}">
                <a16:creationId xmlns:a16="http://schemas.microsoft.com/office/drawing/2014/main" id="{56CC6293-1FCE-4750-9F8C-DA2D52A35C67}"/>
              </a:ext>
            </a:extLst>
          </p:cNvPr>
          <p:cNvGraphicFramePr>
            <a:graphicFrameLocks noGrp="1"/>
          </p:cNvGraphicFramePr>
          <p:nvPr>
            <p:extLst>
              <p:ext uri="{D42A27DB-BD31-4B8C-83A1-F6EECF244321}">
                <p14:modId xmlns:p14="http://schemas.microsoft.com/office/powerpoint/2010/main" val="1249517565"/>
              </p:ext>
            </p:extLst>
          </p:nvPr>
        </p:nvGraphicFramePr>
        <p:xfrm>
          <a:off x="6713145" y="2173022"/>
          <a:ext cx="4725923" cy="2177964"/>
        </p:xfrm>
        <a:graphic>
          <a:graphicData uri="http://schemas.openxmlformats.org/drawingml/2006/table">
            <a:tbl>
              <a:tblPr bandRow="1">
                <a:tableStyleId>{2D5ABB26-0587-4C30-8999-92F81FD0307C}</a:tableStyleId>
              </a:tblPr>
              <a:tblGrid>
                <a:gridCol w="1499047">
                  <a:extLst>
                    <a:ext uri="{9D8B030D-6E8A-4147-A177-3AD203B41FA5}">
                      <a16:colId xmlns:a16="http://schemas.microsoft.com/office/drawing/2014/main" val="1678076792"/>
                    </a:ext>
                  </a:extLst>
                </a:gridCol>
                <a:gridCol w="734328">
                  <a:extLst>
                    <a:ext uri="{9D8B030D-6E8A-4147-A177-3AD203B41FA5}">
                      <a16:colId xmlns:a16="http://schemas.microsoft.com/office/drawing/2014/main" val="2601369493"/>
                    </a:ext>
                  </a:extLst>
                </a:gridCol>
                <a:gridCol w="596102">
                  <a:extLst>
                    <a:ext uri="{9D8B030D-6E8A-4147-A177-3AD203B41FA5}">
                      <a16:colId xmlns:a16="http://schemas.microsoft.com/office/drawing/2014/main" val="2395970223"/>
                    </a:ext>
                  </a:extLst>
                </a:gridCol>
                <a:gridCol w="647937">
                  <a:extLst>
                    <a:ext uri="{9D8B030D-6E8A-4147-A177-3AD203B41FA5}">
                      <a16:colId xmlns:a16="http://schemas.microsoft.com/office/drawing/2014/main" val="3235649811"/>
                    </a:ext>
                  </a:extLst>
                </a:gridCol>
                <a:gridCol w="707249">
                  <a:extLst>
                    <a:ext uri="{9D8B030D-6E8A-4147-A177-3AD203B41FA5}">
                      <a16:colId xmlns:a16="http://schemas.microsoft.com/office/drawing/2014/main" val="1050073455"/>
                    </a:ext>
                  </a:extLst>
                </a:gridCol>
                <a:gridCol w="541260">
                  <a:extLst>
                    <a:ext uri="{9D8B030D-6E8A-4147-A177-3AD203B41FA5}">
                      <a16:colId xmlns:a16="http://schemas.microsoft.com/office/drawing/2014/main" val="3827523272"/>
                    </a:ext>
                  </a:extLst>
                </a:gridCol>
              </a:tblGrid>
              <a:tr h="208283">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22558">
                <a:tc>
                  <a:txBody>
                    <a:bodyPr/>
                    <a:lstStyle/>
                    <a:p>
                      <a:pPr algn="l" fontAlgn="b"/>
                      <a:endParaRPr lang="sv-SE" sz="800" b="0" i="0" u="none" strike="noStrike" dirty="0">
                        <a:solidFill>
                          <a:srgbClr val="000000"/>
                        </a:solidFill>
                        <a:effectLst/>
                        <a:latin typeface="Futura Std Book" panose="020B0502020204020303"/>
                      </a:endParaRPr>
                    </a:p>
                  </a:txBody>
                  <a:tcPr marL="9525" marR="9525" marT="9525" marB="0" anchor="b"/>
                </a:tc>
                <a:tc>
                  <a:txBody>
                    <a:bodyPr/>
                    <a:lstStyle/>
                    <a:p>
                      <a:pPr algn="ctr" rtl="0" fontAlgn="b"/>
                      <a:r>
                        <a:rPr lang="sv-SE" sz="800" u="none" strike="noStrike">
                          <a:effectLst/>
                        </a:rPr>
                        <a:t>(i tusental)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a:effectLst/>
                        </a:rPr>
                        <a:t>-1 år</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rtl="0" fontAlgn="b"/>
                      <a:r>
                        <a:rPr lang="sv-SE" sz="800" u="none" strike="noStrike">
                          <a:effectLst/>
                        </a:rPr>
                        <a:t>-5 år</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(tusental)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249589">
                <a:tc>
                  <a:txBody>
                    <a:bodyPr/>
                    <a:lstStyle/>
                    <a:p>
                      <a:pPr marL="72000" lvl="0" algn="l" fontAlgn="ctr"/>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8 255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63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38 036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58 </a:t>
                      </a:r>
                    </a:p>
                  </a:txBody>
                  <a:tcPr marL="9525" marR="9525" marT="9525" marB="0" anchor="ctr"/>
                </a:tc>
                <a:extLst>
                  <a:ext uri="{0D108BD9-81ED-4DB2-BD59-A6C34878D82A}">
                    <a16:rowId xmlns:a16="http://schemas.microsoft.com/office/drawing/2014/main" val="1544414373"/>
                  </a:ext>
                </a:extLst>
              </a:tr>
              <a:tr h="249589">
                <a:tc>
                  <a:txBody>
                    <a:bodyPr/>
                    <a:lstStyle/>
                    <a:p>
                      <a:pPr marL="72000" lvl="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4 178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17 075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 </a:t>
                      </a:r>
                    </a:p>
                  </a:txBody>
                  <a:tcPr marL="9525" marR="9525" marT="9525" marB="0" anchor="ctr"/>
                </a:tc>
                <a:extLst>
                  <a:ext uri="{0D108BD9-81ED-4DB2-BD59-A6C34878D82A}">
                    <a16:rowId xmlns:a16="http://schemas.microsoft.com/office/drawing/2014/main" val="4178915708"/>
                  </a:ext>
                </a:extLst>
              </a:tr>
              <a:tr h="249589">
                <a:tc>
                  <a:txBody>
                    <a:bodyPr/>
                    <a:lstStyle/>
                    <a:p>
                      <a:pPr marL="72000" lvl="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2 127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-18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9 605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83 </a:t>
                      </a:r>
                    </a:p>
                  </a:txBody>
                  <a:tcPr marL="9525" marR="9525" marT="9525" marB="0" anchor="ctr"/>
                </a:tc>
                <a:extLst>
                  <a:ext uri="{0D108BD9-81ED-4DB2-BD59-A6C34878D82A}">
                    <a16:rowId xmlns:a16="http://schemas.microsoft.com/office/drawing/2014/main" val="1554613420"/>
                  </a:ext>
                </a:extLst>
              </a:tr>
              <a:tr h="249589">
                <a:tc>
                  <a:txBody>
                    <a:bodyPr/>
                    <a:lstStyle/>
                    <a:p>
                      <a:pPr marL="72000" lvl="0" algn="l" fontAlgn="ct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512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118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-37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2 059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103 </a:t>
                      </a:r>
                    </a:p>
                  </a:txBody>
                  <a:tcPr marL="9525" marR="9525" marT="9525" marB="0" anchor="ctr"/>
                </a:tc>
                <a:extLst>
                  <a:ext uri="{0D108BD9-81ED-4DB2-BD59-A6C34878D82A}">
                    <a16:rowId xmlns:a16="http://schemas.microsoft.com/office/drawing/2014/main" val="2185568687"/>
                  </a:ext>
                </a:extLst>
              </a:tr>
              <a:tr h="249589">
                <a:tc>
                  <a:txBody>
                    <a:bodyPr/>
                    <a:lstStyle/>
                    <a:p>
                      <a:pPr marL="72000" lvl="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1 324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-27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6 000 </a:t>
                      </a:r>
                    </a:p>
                  </a:txBody>
                  <a:tcPr marL="9525" marR="9525" marT="9525" marB="0" anchor="ctr"/>
                </a:tc>
                <a:tc>
                  <a:txBody>
                    <a:bodyPr/>
                    <a:lstStyle/>
                    <a:p>
                      <a:pPr algn="ctr" fontAlgn="ctr"/>
                      <a:r>
                        <a:rPr lang="sv-SE" sz="800" b="1" i="0" u="none" strike="noStrike">
                          <a:solidFill>
                            <a:srgbClr val="000000"/>
                          </a:solidFill>
                          <a:effectLst/>
                          <a:latin typeface="Futura Std Book" panose="020B0502020204020303"/>
                        </a:rPr>
                        <a:t>104 </a:t>
                      </a:r>
                    </a:p>
                  </a:txBody>
                  <a:tcPr marL="9525" marR="9525" marT="9525" marB="0" anchor="ctr"/>
                </a:tc>
                <a:extLst>
                  <a:ext uri="{0D108BD9-81ED-4DB2-BD59-A6C34878D82A}">
                    <a16:rowId xmlns:a16="http://schemas.microsoft.com/office/drawing/2014/main" val="923977588"/>
                  </a:ext>
                </a:extLst>
              </a:tr>
              <a:tr h="249589">
                <a:tc>
                  <a:txBody>
                    <a:bodyPr/>
                    <a:lstStyle/>
                    <a:p>
                      <a:pPr marL="72000" lvl="0" algn="l" fontAlgn="ctr"/>
                      <a:r>
                        <a:rPr lang="sv-SE" sz="800" i="1" u="none" strike="noStrike" dirty="0">
                          <a:effectLst/>
                        </a:rPr>
                        <a:t>Varav utländska**</a:t>
                      </a:r>
                      <a:endParaRPr lang="sv-SE" sz="800" b="0" i="1"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382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138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-44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1 564 </a:t>
                      </a:r>
                    </a:p>
                  </a:txBody>
                  <a:tcPr marL="9525" marR="9525" marT="9525" marB="0" anchor="ctr"/>
                </a:tc>
                <a:tc>
                  <a:txBody>
                    <a:bodyPr/>
                    <a:lstStyle/>
                    <a:p>
                      <a:pPr algn="ctr" fontAlgn="ctr"/>
                      <a:r>
                        <a:rPr lang="sv-SE" sz="800" b="0" i="1" u="none" strike="noStrike">
                          <a:solidFill>
                            <a:srgbClr val="000000"/>
                          </a:solidFill>
                          <a:effectLst/>
                          <a:latin typeface="Futura Std Book" panose="020B0502020204020303"/>
                        </a:rPr>
                        <a:t>125 </a:t>
                      </a:r>
                    </a:p>
                  </a:txBody>
                  <a:tcPr marL="9525" marR="9525" marT="9525" marB="0" anchor="ctr"/>
                </a:tc>
                <a:extLst>
                  <a:ext uri="{0D108BD9-81ED-4DB2-BD59-A6C34878D82A}">
                    <a16:rowId xmlns:a16="http://schemas.microsoft.com/office/drawing/2014/main" val="440758961"/>
                  </a:ext>
                </a:extLst>
              </a:tr>
              <a:tr h="249589">
                <a:tc>
                  <a:txBody>
                    <a:bodyPr/>
                    <a:lstStyle/>
                    <a:p>
                      <a:pPr marL="72000" lvl="0" algn="l" fontAlgn="ctr"/>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6 128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56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28 431 </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52 </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1" name="Diagram 10">
            <a:extLst>
              <a:ext uri="{FF2B5EF4-FFF2-40B4-BE49-F238E27FC236}">
                <a16:creationId xmlns:a16="http://schemas.microsoft.com/office/drawing/2014/main" id="{5F4838B1-374C-4248-8D41-80C3F0E14DC4}"/>
              </a:ext>
            </a:extLst>
          </p:cNvPr>
          <p:cNvGraphicFramePr>
            <a:graphicFrameLocks/>
          </p:cNvGraphicFramePr>
          <p:nvPr>
            <p:extLst>
              <p:ext uri="{D42A27DB-BD31-4B8C-83A1-F6EECF244321}">
                <p14:modId xmlns:p14="http://schemas.microsoft.com/office/powerpoint/2010/main" val="1290101507"/>
              </p:ext>
            </p:extLst>
          </p:nvPr>
        </p:nvGraphicFramePr>
        <p:xfrm>
          <a:off x="608058" y="2164740"/>
          <a:ext cx="5867400" cy="3705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63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10" name="Platshållare för text 9">
            <a:extLst>
              <a:ext uri="{FF2B5EF4-FFF2-40B4-BE49-F238E27FC236}">
                <a16:creationId xmlns:a16="http://schemas.microsoft.com/office/drawing/2014/main" id="{AC9C0946-E34D-464B-BFCB-685A8FB42E9F}"/>
              </a:ext>
            </a:extLst>
          </p:cNvPr>
          <p:cNvSpPr>
            <a:spLocks noGrp="1"/>
          </p:cNvSpPr>
          <p:nvPr>
            <p:ph type="body" sz="quarter" idx="14"/>
          </p:nvPr>
        </p:nvSpPr>
        <p:spPr/>
        <p:txBody>
          <a:bodyPr/>
          <a:lstStyle/>
          <a:p>
            <a:endParaRPr lang="sv-SE"/>
          </a:p>
        </p:txBody>
      </p:sp>
      <p:graphicFrame>
        <p:nvGraphicFramePr>
          <p:cNvPr id="7" name="Platshållare för innehåll 4">
            <a:extLst>
              <a:ext uri="{FF2B5EF4-FFF2-40B4-BE49-F238E27FC236}">
                <a16:creationId xmlns:a16="http://schemas.microsoft.com/office/drawing/2014/main" id="{96BD87F6-1AD8-4F7C-BEB4-6F325166DF73}"/>
              </a:ext>
            </a:extLst>
          </p:cNvPr>
          <p:cNvGraphicFramePr>
            <a:graphicFrameLocks/>
          </p:cNvGraphicFramePr>
          <p:nvPr>
            <p:extLst>
              <p:ext uri="{D42A27DB-BD31-4B8C-83A1-F6EECF244321}">
                <p14:modId xmlns:p14="http://schemas.microsoft.com/office/powerpoint/2010/main" val="351224678"/>
              </p:ext>
            </p:extLst>
          </p:nvPr>
        </p:nvGraphicFramePr>
        <p:xfrm>
          <a:off x="6138862" y="69944"/>
          <a:ext cx="5687122" cy="6555600"/>
        </p:xfrm>
        <a:graphic>
          <a:graphicData uri="http://schemas.openxmlformats.org/drawingml/2006/table">
            <a:tbl>
              <a:tblPr firstRow="1" bandRow="1">
                <a:tableStyleId>{5C22544A-7EE6-4342-B048-85BDC9FD1C3A}</a:tableStyleId>
              </a:tblPr>
              <a:tblGrid>
                <a:gridCol w="1225324">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266363">
                  <a:extLst>
                    <a:ext uri="{9D8B030D-6E8A-4147-A177-3AD203B41FA5}">
                      <a16:colId xmlns:a16="http://schemas.microsoft.com/office/drawing/2014/main" val="1671515360"/>
                    </a:ext>
                  </a:extLst>
                </a:gridCol>
                <a:gridCol w="1081677">
                  <a:extLst>
                    <a:ext uri="{9D8B030D-6E8A-4147-A177-3AD203B41FA5}">
                      <a16:colId xmlns:a16="http://schemas.microsoft.com/office/drawing/2014/main" val="2818758293"/>
                    </a:ext>
                  </a:extLst>
                </a:gridCol>
                <a:gridCol w="1151727">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Nyregistrerade företag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Företagskonkurser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l"/>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län</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7 566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588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350</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-45</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113</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882046982"/>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800" b="0" i="0" u="none" strike="noStrike" kern="1200" dirty="0">
                          <a:solidFill>
                            <a:srgbClr val="000000"/>
                          </a:solidFill>
                          <a:effectLst/>
                          <a:latin typeface="Futura Std Book" panose="020B0502020204020303"/>
                          <a:ea typeface="+mn-ea"/>
                          <a:cs typeface="+mn-cs"/>
                        </a:rPr>
                        <a:t>Stockholm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4 406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58253915"/>
                  </a:ext>
                </a:extLst>
              </a:tr>
              <a:tr h="1671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133</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-43</a:t>
                      </a:r>
                    </a:p>
                  </a:txBody>
                  <a:tcPr marL="9525" marR="9525" marT="9525" marB="0" anchor="ctr"/>
                </a:tc>
                <a:extLst>
                  <a:ext uri="{0D108BD9-81ED-4DB2-BD59-A6C34878D82A}">
                    <a16:rowId xmlns:a16="http://schemas.microsoft.com/office/drawing/2014/main" val="2339073235"/>
                  </a:ext>
                </a:extLst>
              </a:tr>
            </a:tbl>
          </a:graphicData>
        </a:graphic>
      </p:graphicFrame>
      <p:sp>
        <p:nvSpPr>
          <p:cNvPr id="5" name="textruta 4">
            <a:extLst>
              <a:ext uri="{FF2B5EF4-FFF2-40B4-BE49-F238E27FC236}">
                <a16:creationId xmlns:a16="http://schemas.microsoft.com/office/drawing/2014/main" id="{72DCB36B-58AC-4779-9F36-3C63293350E2}"/>
              </a:ext>
            </a:extLst>
          </p:cNvPr>
          <p:cNvSpPr txBox="1"/>
          <p:nvPr/>
        </p:nvSpPr>
        <p:spPr>
          <a:xfrm>
            <a:off x="6096000" y="6630824"/>
            <a:ext cx="1156086" cy="246221"/>
          </a:xfrm>
          <a:prstGeom prst="rect">
            <a:avLst/>
          </a:prstGeom>
          <a:noFill/>
        </p:spPr>
        <p:txBody>
          <a:bodyPr wrap="none" rtlCol="0">
            <a:spAutoFit/>
          </a:bodyPr>
          <a:lstStyle/>
          <a:p>
            <a:r>
              <a:rPr lang="sv-SE" sz="800" dirty="0"/>
              <a:t>Källa: Bolagsverket</a:t>
            </a:r>
            <a:r>
              <a:rPr lang="sv-SE" sz="1000" dirty="0"/>
              <a:t> </a:t>
            </a:r>
          </a:p>
        </p:txBody>
      </p:sp>
      <p:sp>
        <p:nvSpPr>
          <p:cNvPr id="13" name="Rubrik 8">
            <a:extLst>
              <a:ext uri="{FF2B5EF4-FFF2-40B4-BE49-F238E27FC236}">
                <a16:creationId xmlns:a16="http://schemas.microsoft.com/office/drawing/2014/main" id="{9D3FD2DD-A64C-48E3-94AC-F5DD0CB1FD44}"/>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Företagande</a:t>
            </a:r>
            <a:br>
              <a:rPr lang="sv-SE" dirty="0"/>
            </a:br>
            <a:r>
              <a:rPr lang="sv-SE" sz="2400" b="0" dirty="0"/>
              <a:t>Kommunerna i Stockholms län</a:t>
            </a:r>
            <a:endParaRPr lang="sv-SE" b="0" dirty="0"/>
          </a:p>
        </p:txBody>
      </p:sp>
    </p:spTree>
    <p:extLst>
      <p:ext uri="{BB962C8B-B14F-4D97-AF65-F5344CB8AC3E}">
        <p14:creationId xmlns:p14="http://schemas.microsoft.com/office/powerpoint/2010/main" val="289449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bild som visar himmel, utomhus, natur, solnedgång&#10;&#10;Automatiskt genererad beskrivning">
            <a:extLst>
              <a:ext uri="{FF2B5EF4-FFF2-40B4-BE49-F238E27FC236}">
                <a16:creationId xmlns:a16="http://schemas.microsoft.com/office/drawing/2014/main" id="{07EA6AA3-F5CB-4DEB-887F-512621E62AD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9" name="Platshållare för innehåll 8">
            <a:extLst>
              <a:ext uri="{FF2B5EF4-FFF2-40B4-BE49-F238E27FC236}">
                <a16:creationId xmlns:a16="http://schemas.microsoft.com/office/drawing/2014/main" id="{F1F827C4-3106-42A7-B524-F8FC580C0E36}"/>
              </a:ext>
            </a:extLst>
          </p:cNvPr>
          <p:cNvSpPr>
            <a:spLocks noGrp="1"/>
          </p:cNvSpPr>
          <p:nvPr>
            <p:ph sz="half" idx="1"/>
          </p:nvPr>
        </p:nvSpPr>
        <p:spPr>
          <a:xfrm>
            <a:off x="6515133" y="1495425"/>
            <a:ext cx="4951381" cy="5029200"/>
          </a:xfrm>
        </p:spPr>
        <p:txBody>
          <a:bodyPr/>
          <a:lstStyle/>
          <a:p>
            <a:r>
              <a:rPr lang="sv-SE" sz="1100" dirty="0"/>
              <a:t>Rapporten är utgiven av Stockholm Business Region och publiceras fyra gånger per år. Rapporten omfattar Stockholms län och stad. </a:t>
            </a:r>
          </a:p>
          <a:p>
            <a:r>
              <a:rPr lang="sv-SE" sz="1100" dirty="0"/>
              <a:t>Statistiken bygger på uppgifter från Statistiska centralbyrån, Arbetsförmedlingen och Bolagsverket. </a:t>
            </a:r>
          </a:p>
          <a:p>
            <a:r>
              <a:rPr lang="sv-SE" sz="1100" dirty="0"/>
              <a:t>I rapporten jämförs främst utvecklingen med samma kvartal föregående år, exempelvis kvartal 1 jämförs med kvartal 1 tidigare år osv. För vissa indikatorer presenteras även totala rullande 12-värden där de fyra senaste kvartalen summeras för att få mer stabilitet i trenden. Dessa jämförs då med föregående fyra kvartal. Diagrammen som visar absoluta värden är säsongsrensade för att visa trenden. Övriga diagram har indexerade värden som visar procentuella förändringen från startåret med värde 100, motsvarande kvartal för 10 år sedan.</a:t>
            </a:r>
          </a:p>
          <a:p>
            <a:r>
              <a:rPr lang="sv-SE" sz="1100" dirty="0"/>
              <a:t>Stockholmsregionen omfattar Stockholms län, Uppsala län, Södermanlands län, Östergötlands län, Örebro län, Västmanlands län, Gävleborgs län och Dalarnas län.</a:t>
            </a:r>
          </a:p>
          <a:p>
            <a:r>
              <a:rPr lang="sv-SE" sz="1100" dirty="0"/>
              <a:t>Läs samtliga konjunkturrapporter som tas fram inom ramen för partnerskapet Stockholm Business Alliance här: </a:t>
            </a:r>
            <a:r>
              <a:rPr lang="sv-SE" sz="1100" u="sng" dirty="0">
                <a:hlinkClick r:id="rId4">
                  <a:extLst>
                    <a:ext uri="{A12FA001-AC4F-418D-AE19-62706E023703}">
                      <ahyp:hlinkClr xmlns:ahyp="http://schemas.microsoft.com/office/drawing/2018/hyperlinkcolor" xmlns="" val="tx"/>
                    </a:ext>
                  </a:extLst>
                </a:hlinkClick>
              </a:rPr>
              <a:t>https://stockholmbusinessalliance.se/material/?cat=konjunkturrapporter</a:t>
            </a:r>
            <a:endParaRPr lang="sv-SE" sz="1100" u="sng" dirty="0"/>
          </a:p>
          <a:p>
            <a:r>
              <a:rPr lang="sv-SE" sz="1100" dirty="0"/>
              <a:t/>
            </a:r>
            <a:br>
              <a:rPr lang="sv-SE" sz="1100" dirty="0"/>
            </a:br>
            <a:r>
              <a:rPr lang="sv-SE" sz="1100" dirty="0"/>
              <a:t>Frågor kan ställas till Viktor Gustafsson på </a:t>
            </a:r>
            <a:r>
              <a:rPr lang="sv-SE" sz="1100" dirty="0" err="1"/>
              <a:t>Invest</a:t>
            </a:r>
            <a:r>
              <a:rPr lang="sv-SE" sz="1100" dirty="0"/>
              <a:t> Stockholm. </a:t>
            </a:r>
            <a:br>
              <a:rPr lang="sv-SE" sz="1100" dirty="0"/>
            </a:br>
            <a:r>
              <a:rPr lang="sv-SE" sz="1100" dirty="0"/>
              <a:t>Ansvarig utgivare: Staffan Ingvarsson, VD Stockholm Business Region.</a:t>
            </a:r>
            <a:endParaRPr lang="en-US" sz="1100" dirty="0"/>
          </a:p>
        </p:txBody>
      </p:sp>
      <p:sp>
        <p:nvSpPr>
          <p:cNvPr id="8" name="Rubrik 7">
            <a:extLst>
              <a:ext uri="{FF2B5EF4-FFF2-40B4-BE49-F238E27FC236}">
                <a16:creationId xmlns:a16="http://schemas.microsoft.com/office/drawing/2014/main" id="{D0BB0A45-356C-4EF6-B3CF-1A12EF48F661}"/>
              </a:ext>
            </a:extLst>
          </p:cNvPr>
          <p:cNvSpPr>
            <a:spLocks noGrp="1"/>
          </p:cNvSpPr>
          <p:nvPr>
            <p:ph type="title"/>
          </p:nvPr>
        </p:nvSpPr>
        <p:spPr/>
        <p:txBody>
          <a:bodyPr/>
          <a:lstStyle/>
          <a:p>
            <a:r>
              <a:rPr lang="en-US"/>
              <a:t>Om rapporten</a:t>
            </a:r>
            <a:endParaRPr lang="en-US" dirty="0"/>
          </a:p>
        </p:txBody>
      </p:sp>
      <p:sp>
        <p:nvSpPr>
          <p:cNvPr id="10" name="Platshållare för text 9">
            <a:extLst>
              <a:ext uri="{FF2B5EF4-FFF2-40B4-BE49-F238E27FC236}">
                <a16:creationId xmlns:a16="http://schemas.microsoft.com/office/drawing/2014/main" id="{7A6F38D0-3263-46C2-98E7-6AB776B804B5}"/>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9270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4" name="Platshållare för text 3">
            <a:extLst>
              <a:ext uri="{FF2B5EF4-FFF2-40B4-BE49-F238E27FC236}">
                <a16:creationId xmlns:a16="http://schemas.microsoft.com/office/drawing/2014/main" id="{E9DD0867-1633-4F46-A8B2-F40674BD8C12}"/>
              </a:ext>
            </a:extLst>
          </p:cNvPr>
          <p:cNvSpPr>
            <a:spLocks noGrp="1"/>
          </p:cNvSpPr>
          <p:nvPr>
            <p:ph type="body" sz="quarter" idx="14"/>
          </p:nvPr>
        </p:nvSpPr>
        <p:spPr>
          <a:xfrm>
            <a:off x="337439" y="6152489"/>
            <a:ext cx="1544400" cy="379113"/>
          </a:xfrm>
        </p:spPr>
        <p:txBody>
          <a:bodyPr/>
          <a:lstStyle/>
          <a:p>
            <a:endParaRPr lang="sv-SE" dirty="0"/>
          </a:p>
        </p:txBody>
      </p:sp>
      <p:sp>
        <p:nvSpPr>
          <p:cNvPr id="5" name="Rubrik 8">
            <a:extLst>
              <a:ext uri="{FF2B5EF4-FFF2-40B4-BE49-F238E27FC236}">
                <a16:creationId xmlns:a16="http://schemas.microsoft.com/office/drawing/2014/main" id="{D450BD93-E911-4346-BCD8-882EA52463A6}"/>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Stockholms län</a:t>
            </a:r>
            <a:endParaRPr lang="sv-SE" b="0" dirty="0"/>
          </a:p>
        </p:txBody>
      </p:sp>
      <p:graphicFrame>
        <p:nvGraphicFramePr>
          <p:cNvPr id="8" name="Platshållare för innehåll 4">
            <a:extLst>
              <a:ext uri="{FF2B5EF4-FFF2-40B4-BE49-F238E27FC236}">
                <a16:creationId xmlns:a16="http://schemas.microsoft.com/office/drawing/2014/main" id="{61796D54-99B8-4B20-8E6B-0015D01EE6ED}"/>
              </a:ext>
            </a:extLst>
          </p:cNvPr>
          <p:cNvGraphicFramePr>
            <a:graphicFrameLocks/>
          </p:cNvGraphicFramePr>
          <p:nvPr>
            <p:extLst>
              <p:ext uri="{D42A27DB-BD31-4B8C-83A1-F6EECF244321}">
                <p14:modId xmlns:p14="http://schemas.microsoft.com/office/powerpoint/2010/main" val="2762567092"/>
              </p:ext>
            </p:extLst>
          </p:nvPr>
        </p:nvGraphicFramePr>
        <p:xfrm>
          <a:off x="6167439" y="72052"/>
          <a:ext cx="5786873" cy="6560880"/>
        </p:xfrm>
        <a:graphic>
          <a:graphicData uri="http://schemas.openxmlformats.org/drawingml/2006/table">
            <a:tbl>
              <a:tblPr firstRow="1" bandRow="1">
                <a:tableStyleId>{5C22544A-7EE6-4342-B048-85BDC9FD1C3A}</a:tableStyleId>
              </a:tblPr>
              <a:tblGrid>
                <a:gridCol w="1225858">
                  <a:extLst>
                    <a:ext uri="{9D8B030D-6E8A-4147-A177-3AD203B41FA5}">
                      <a16:colId xmlns:a16="http://schemas.microsoft.com/office/drawing/2014/main" val="452260278"/>
                    </a:ext>
                  </a:extLst>
                </a:gridCol>
                <a:gridCol w="962450">
                  <a:extLst>
                    <a:ext uri="{9D8B030D-6E8A-4147-A177-3AD203B41FA5}">
                      <a16:colId xmlns:a16="http://schemas.microsoft.com/office/drawing/2014/main" val="1889858293"/>
                    </a:ext>
                  </a:extLst>
                </a:gridCol>
                <a:gridCol w="1266915">
                  <a:extLst>
                    <a:ext uri="{9D8B030D-6E8A-4147-A177-3AD203B41FA5}">
                      <a16:colId xmlns:a16="http://schemas.microsoft.com/office/drawing/2014/main" val="1671515360"/>
                    </a:ext>
                  </a:extLst>
                </a:gridCol>
                <a:gridCol w="1184676">
                  <a:extLst>
                    <a:ext uri="{9D8B030D-6E8A-4147-A177-3AD203B41FA5}">
                      <a16:colId xmlns:a16="http://schemas.microsoft.com/office/drawing/2014/main" val="2818758293"/>
                    </a:ext>
                  </a:extLst>
                </a:gridCol>
                <a:gridCol w="1146974">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Nyanmälda platser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Varslade personer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Antal*</a:t>
                      </a:r>
                      <a:endParaRPr lang="sv-SE" sz="1000" dirty="0">
                        <a:solidFill>
                          <a:schemeClr val="bg1"/>
                        </a:solidFill>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län</a:t>
                      </a:r>
                    </a:p>
                  </a:txBody>
                  <a:tcPr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132 331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2 232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2 352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1 353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1 134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1 389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2 691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1 273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3 027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2 704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1 417</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1 679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203</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1 582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600</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2 533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-52</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91 049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1 438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4 834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3 870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167</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2 059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5 810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1 536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111</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301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2 317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3 327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2339073235"/>
                  </a:ext>
                </a:extLst>
              </a:tr>
            </a:tbl>
          </a:graphicData>
        </a:graphic>
      </p:graphicFrame>
      <p:sp>
        <p:nvSpPr>
          <p:cNvPr id="7" name="textruta 6">
            <a:extLst>
              <a:ext uri="{FF2B5EF4-FFF2-40B4-BE49-F238E27FC236}">
                <a16:creationId xmlns:a16="http://schemas.microsoft.com/office/drawing/2014/main" id="{537BBE5D-4DDC-4066-B845-66DE14E29644}"/>
              </a:ext>
            </a:extLst>
          </p:cNvPr>
          <p:cNvSpPr txBox="1"/>
          <p:nvPr/>
        </p:nvSpPr>
        <p:spPr>
          <a:xfrm>
            <a:off x="6096000" y="6632932"/>
            <a:ext cx="1500732" cy="215444"/>
          </a:xfrm>
          <a:prstGeom prst="rect">
            <a:avLst/>
          </a:prstGeom>
          <a:noFill/>
        </p:spPr>
        <p:txBody>
          <a:bodyPr wrap="none" rtlCol="0">
            <a:spAutoFit/>
          </a:bodyPr>
          <a:lstStyle/>
          <a:p>
            <a:r>
              <a:rPr lang="sv-SE" sz="800" dirty="0"/>
              <a:t>Källa: Arbetsförmedlingen </a:t>
            </a:r>
          </a:p>
        </p:txBody>
      </p:sp>
      <p:sp>
        <p:nvSpPr>
          <p:cNvPr id="9" name="textruta 8">
            <a:extLst>
              <a:ext uri="{FF2B5EF4-FFF2-40B4-BE49-F238E27FC236}">
                <a16:creationId xmlns:a16="http://schemas.microsoft.com/office/drawing/2014/main" id="{92494258-CBA6-4FDE-8A2E-6158B80FC93D}"/>
              </a:ext>
            </a:extLst>
          </p:cNvPr>
          <p:cNvSpPr txBox="1"/>
          <p:nvPr/>
        </p:nvSpPr>
        <p:spPr>
          <a:xfrm>
            <a:off x="0" y="6561545"/>
            <a:ext cx="5830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600" dirty="0">
                <a:solidFill>
                  <a:schemeClr val="bg1"/>
                </a:solidFill>
              </a:rPr>
              <a:t>*Varsel ska anmälas till arbetsförmedlingen om du inom ett län avser att säga upp eller minska arbetstiden för minst fem anställda eller fler. Som arbets-</a:t>
            </a:r>
          </a:p>
          <a:p>
            <a:r>
              <a:rPr lang="sv-SE" sz="600" dirty="0">
                <a:solidFill>
                  <a:schemeClr val="bg1"/>
                </a:solidFill>
              </a:rPr>
              <a:t>givare är man inte skyldig att specificera vilken kommun ett varsel gäller. Därför summerar kommunernas siffror inte alltid till länet. </a:t>
            </a:r>
            <a:endParaRPr lang="sv-SE" sz="800" dirty="0">
              <a:solidFill>
                <a:schemeClr val="bg1"/>
              </a:solidFill>
            </a:endParaRPr>
          </a:p>
        </p:txBody>
      </p:sp>
    </p:spTree>
    <p:extLst>
      <p:ext uri="{BB962C8B-B14F-4D97-AF65-F5344CB8AC3E}">
        <p14:creationId xmlns:p14="http://schemas.microsoft.com/office/powerpoint/2010/main" val="3586989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p:pic>
      <p:sp>
        <p:nvSpPr>
          <p:cNvPr id="4" name="Platshållare för text 3">
            <a:extLst>
              <a:ext uri="{FF2B5EF4-FFF2-40B4-BE49-F238E27FC236}">
                <a16:creationId xmlns:a16="http://schemas.microsoft.com/office/drawing/2014/main" id="{BD446C52-400F-4208-AD5B-8E206EA69663}"/>
              </a:ext>
            </a:extLst>
          </p:cNvPr>
          <p:cNvSpPr>
            <a:spLocks noGrp="1"/>
          </p:cNvSpPr>
          <p:nvPr>
            <p:ph type="body" sz="quarter" idx="14"/>
          </p:nvPr>
        </p:nvSpPr>
        <p:spPr/>
        <p:txBody>
          <a:bodyPr/>
          <a:lstStyle/>
          <a:p>
            <a:endParaRPr lang="sv-SE" dirty="0"/>
          </a:p>
        </p:txBody>
      </p:sp>
      <p:sp>
        <p:nvSpPr>
          <p:cNvPr id="9" name="Rubrik 8">
            <a:extLst>
              <a:ext uri="{FF2B5EF4-FFF2-40B4-BE49-F238E27FC236}">
                <a16:creationId xmlns:a16="http://schemas.microsoft.com/office/drawing/2014/main" id="{901CB539-C89D-45AE-9145-41E42A8AEAD8}"/>
              </a:ext>
            </a:extLst>
          </p:cNvPr>
          <p:cNvSpPr txBox="1">
            <a:spLocks/>
          </p:cNvSpPr>
          <p:nvPr/>
        </p:nvSpPr>
        <p:spPr>
          <a:xfrm>
            <a:off x="730249" y="34289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Arbetsmarknad</a:t>
            </a:r>
            <a:br>
              <a:rPr lang="sv-SE" dirty="0"/>
            </a:br>
            <a:r>
              <a:rPr lang="sv-SE" sz="2400" b="0" dirty="0"/>
              <a:t>Kommunerna i Stockholms län</a:t>
            </a:r>
            <a:endParaRPr lang="sv-SE" b="0" dirty="0"/>
          </a:p>
        </p:txBody>
      </p:sp>
      <p:graphicFrame>
        <p:nvGraphicFramePr>
          <p:cNvPr id="10" name="Platshållare för innehåll 4">
            <a:extLst>
              <a:ext uri="{FF2B5EF4-FFF2-40B4-BE49-F238E27FC236}">
                <a16:creationId xmlns:a16="http://schemas.microsoft.com/office/drawing/2014/main" id="{3FF0EF34-0A0A-4912-A643-0D03FA3C8370}"/>
              </a:ext>
            </a:extLst>
          </p:cNvPr>
          <p:cNvGraphicFramePr>
            <a:graphicFrameLocks/>
          </p:cNvGraphicFramePr>
          <p:nvPr>
            <p:extLst>
              <p:ext uri="{D42A27DB-BD31-4B8C-83A1-F6EECF244321}">
                <p14:modId xmlns:p14="http://schemas.microsoft.com/office/powerpoint/2010/main" val="431151172"/>
              </p:ext>
            </p:extLst>
          </p:nvPr>
        </p:nvGraphicFramePr>
        <p:xfrm>
          <a:off x="6167440" y="106616"/>
          <a:ext cx="5702808" cy="6543621"/>
        </p:xfrm>
        <a:graphic>
          <a:graphicData uri="http://schemas.openxmlformats.org/drawingml/2006/table">
            <a:tbl>
              <a:tblPr firstRow="1" bandRow="1">
                <a:tableStyleId>{5C22544A-7EE6-4342-B048-85BDC9FD1C3A}</a:tableStyleId>
              </a:tblPr>
              <a:tblGrid>
                <a:gridCol w="1225323">
                  <a:extLst>
                    <a:ext uri="{9D8B030D-6E8A-4147-A177-3AD203B41FA5}">
                      <a16:colId xmlns:a16="http://schemas.microsoft.com/office/drawing/2014/main" val="452260278"/>
                    </a:ext>
                  </a:extLst>
                </a:gridCol>
                <a:gridCol w="962031">
                  <a:extLst>
                    <a:ext uri="{9D8B030D-6E8A-4147-A177-3AD203B41FA5}">
                      <a16:colId xmlns:a16="http://schemas.microsoft.com/office/drawing/2014/main" val="1889858293"/>
                    </a:ext>
                  </a:extLst>
                </a:gridCol>
                <a:gridCol w="1192377">
                  <a:extLst>
                    <a:ext uri="{9D8B030D-6E8A-4147-A177-3AD203B41FA5}">
                      <a16:colId xmlns:a16="http://schemas.microsoft.com/office/drawing/2014/main" val="1671515360"/>
                    </a:ext>
                  </a:extLst>
                </a:gridCol>
                <a:gridCol w="1068578">
                  <a:extLst>
                    <a:ext uri="{9D8B030D-6E8A-4147-A177-3AD203B41FA5}">
                      <a16:colId xmlns:a16="http://schemas.microsoft.com/office/drawing/2014/main" val="2818758293"/>
                    </a:ext>
                  </a:extLst>
                </a:gridCol>
                <a:gridCol w="1254499">
                  <a:extLst>
                    <a:ext uri="{9D8B030D-6E8A-4147-A177-3AD203B41FA5}">
                      <a16:colId xmlns:a16="http://schemas.microsoft.com/office/drawing/2014/main" val="1452816917"/>
                    </a:ext>
                  </a:extLst>
                </a:gridCol>
              </a:tblGrid>
              <a:tr h="241653">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Arbetslöshet (antal pers.)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Arbetslöshet (andel av </a:t>
                      </a:r>
                      <a:r>
                        <a:rPr lang="sv-SE" sz="1000" dirty="0" err="1"/>
                        <a:t>bef</a:t>
                      </a:r>
                      <a:r>
                        <a:rPr lang="sv-SE" sz="1000" dirty="0"/>
                        <a: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24165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av </a:t>
                      </a:r>
                      <a:r>
                        <a:rPr lang="sv-SE" sz="1000" dirty="0" err="1">
                          <a:solidFill>
                            <a:schemeClr val="bg1"/>
                          </a:solidFill>
                        </a:rPr>
                        <a:t>bef</a:t>
                      </a:r>
                      <a:r>
                        <a:rPr lang="sv-SE" sz="1000">
                          <a:solidFill>
                            <a:schemeClr val="bg1"/>
                          </a:solidFill>
                        </a:rPr>
                        <a:t>.           </a:t>
                      </a:r>
                      <a:endParaRPr lang="sv-SE" sz="1000" dirty="0">
                        <a:solidFill>
                          <a:schemeClr val="bg1"/>
                        </a:solidFill>
                      </a:endParaRP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(p.e.)</a:t>
                      </a:r>
                      <a:endParaRPr lang="sv-SE"/>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241653">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215263">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108000" marR="9525" marT="9525" marB="0" anchor="ct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83 043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-1,3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5263">
                <a:tc>
                  <a:txBody>
                    <a:bodyPr/>
                    <a:lstStyle/>
                    <a:p>
                      <a:pPr algn="l" fontAlgn="b"/>
                      <a:r>
                        <a:rPr lang="sv-SE" sz="800" b="0" i="0" u="none" strike="noStrike">
                          <a:solidFill>
                            <a:srgbClr val="000000"/>
                          </a:solidFill>
                          <a:effectLst/>
                          <a:latin typeface="Futura Std Book" panose="020B0502020204020303" pitchFamily="34" charset="0"/>
                        </a:rPr>
                        <a:t>Upplands Väsby</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1 899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293360832"/>
                  </a:ext>
                </a:extLst>
              </a:tr>
              <a:tr h="215263">
                <a:tc>
                  <a:txBody>
                    <a:bodyPr/>
                    <a:lstStyle/>
                    <a:p>
                      <a:pPr algn="l" fontAlgn="b"/>
                      <a:r>
                        <a:rPr lang="sv-SE" sz="800" b="0" i="0" u="none" strike="noStrike">
                          <a:solidFill>
                            <a:srgbClr val="000000"/>
                          </a:solidFill>
                          <a:effectLst/>
                          <a:latin typeface="Futura Std Book" panose="020B0502020204020303" pitchFamily="34" charset="0"/>
                        </a:rPr>
                        <a:t>Vallentuna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559525621"/>
                  </a:ext>
                </a:extLst>
              </a:tr>
              <a:tr h="215263">
                <a:tc>
                  <a:txBody>
                    <a:bodyPr/>
                    <a:lstStyle/>
                    <a:p>
                      <a:pPr algn="l" fontAlgn="b"/>
                      <a:r>
                        <a:rPr lang="sv-SE" sz="800" b="0" i="0" u="none" strike="noStrike">
                          <a:solidFill>
                            <a:srgbClr val="000000"/>
                          </a:solidFill>
                          <a:effectLst/>
                          <a:latin typeface="Futura Std Book" panose="020B0502020204020303" pitchFamily="34" charset="0"/>
                        </a:rPr>
                        <a:t>Österåker</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1947986397"/>
                  </a:ext>
                </a:extLst>
              </a:tr>
              <a:tr h="215263">
                <a:tc>
                  <a:txBody>
                    <a:bodyPr/>
                    <a:lstStyle/>
                    <a:p>
                      <a:pPr algn="l" fontAlgn="b"/>
                      <a:r>
                        <a:rPr lang="sv-SE" sz="800" b="0" i="0" u="none" strike="noStrike">
                          <a:solidFill>
                            <a:srgbClr val="000000"/>
                          </a:solidFill>
                          <a:effectLst/>
                          <a:latin typeface="Futura Std Book" panose="020B0502020204020303" pitchFamily="34" charset="0"/>
                        </a:rPr>
                        <a:t>Värmdö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2325918200"/>
                  </a:ext>
                </a:extLst>
              </a:tr>
              <a:tr h="215263">
                <a:tc>
                  <a:txBody>
                    <a:bodyPr/>
                    <a:lstStyle/>
                    <a:p>
                      <a:pPr algn="l" fontAlgn="b"/>
                      <a:r>
                        <a:rPr lang="sv-SE" sz="800" b="0" i="0" u="none" strike="noStrike">
                          <a:solidFill>
                            <a:srgbClr val="000000"/>
                          </a:solidFill>
                          <a:effectLst/>
                          <a:latin typeface="Futura Std Book" panose="020B0502020204020303" pitchFamily="34" charset="0"/>
                        </a:rPr>
                        <a:t>Järfälla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3 550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944598109"/>
                  </a:ext>
                </a:extLst>
              </a:tr>
              <a:tr h="215263">
                <a:tc>
                  <a:txBody>
                    <a:bodyPr/>
                    <a:lstStyle/>
                    <a:p>
                      <a:pPr algn="l" fontAlgn="b"/>
                      <a:r>
                        <a:rPr lang="sv-SE" sz="800" b="0" i="0" u="none" strike="noStrike">
                          <a:solidFill>
                            <a:srgbClr val="000000"/>
                          </a:solidFill>
                          <a:effectLst/>
                          <a:latin typeface="Futura Std Book" panose="020B0502020204020303" pitchFamily="34" charset="0"/>
                        </a:rPr>
                        <a:t>Ekerö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3208508909"/>
                  </a:ext>
                </a:extLst>
              </a:tr>
              <a:tr h="215263">
                <a:tc>
                  <a:txBody>
                    <a:bodyPr/>
                    <a:lstStyle/>
                    <a:p>
                      <a:pPr algn="l" fontAlgn="b"/>
                      <a:r>
                        <a:rPr lang="sv-SE" sz="800" b="0" i="0" u="none" strike="noStrike">
                          <a:solidFill>
                            <a:srgbClr val="000000"/>
                          </a:solidFill>
                          <a:effectLst/>
                          <a:latin typeface="Futura Std Book" panose="020B0502020204020303" pitchFamily="34" charset="0"/>
                        </a:rPr>
                        <a:t>Huddinge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4 526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1121273573"/>
                  </a:ext>
                </a:extLst>
              </a:tr>
              <a:tr h="215263">
                <a:tc>
                  <a:txBody>
                    <a:bodyPr/>
                    <a:lstStyle/>
                    <a:p>
                      <a:pPr algn="l" fontAlgn="b"/>
                      <a:r>
                        <a:rPr lang="sv-SE" sz="800" b="0" i="0" u="none" strike="noStrike">
                          <a:solidFill>
                            <a:srgbClr val="000000"/>
                          </a:solidFill>
                          <a:effectLst/>
                          <a:latin typeface="Futura Std Book" panose="020B0502020204020303" pitchFamily="34" charset="0"/>
                        </a:rPr>
                        <a:t>Botkyrka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5 796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1084239425"/>
                  </a:ext>
                </a:extLst>
              </a:tr>
              <a:tr h="215263">
                <a:tc>
                  <a:txBody>
                    <a:bodyPr/>
                    <a:lstStyle/>
                    <a:p>
                      <a:pPr algn="l" fontAlgn="b"/>
                      <a:r>
                        <a:rPr lang="sv-SE" sz="800" b="0" i="0" u="none" strike="noStrike">
                          <a:solidFill>
                            <a:srgbClr val="000000"/>
                          </a:solidFill>
                          <a:effectLst/>
                          <a:latin typeface="Futura Std Book" panose="020B0502020204020303" pitchFamily="34" charset="0"/>
                        </a:rPr>
                        <a:t>Salem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474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047465816"/>
                  </a:ext>
                </a:extLst>
              </a:tr>
              <a:tr h="215263">
                <a:tc>
                  <a:txBody>
                    <a:bodyPr/>
                    <a:lstStyle/>
                    <a:p>
                      <a:pPr algn="l" fontAlgn="b"/>
                      <a:r>
                        <a:rPr lang="sv-SE" sz="800" b="0" i="0" u="none" strike="noStrike" dirty="0">
                          <a:solidFill>
                            <a:srgbClr val="000000"/>
                          </a:solidFill>
                          <a:effectLst/>
                          <a:latin typeface="Futura Std Book" panose="020B0502020204020303" pitchFamily="34" charset="0"/>
                        </a:rPr>
                        <a:t>Haninge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3 638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226078857"/>
                  </a:ext>
                </a:extLst>
              </a:tr>
              <a:tr h="215263">
                <a:tc>
                  <a:txBody>
                    <a:bodyPr/>
                    <a:lstStyle/>
                    <a:p>
                      <a:pPr algn="l" fontAlgn="b"/>
                      <a:r>
                        <a:rPr lang="sv-SE" sz="800" b="0" i="0" u="none" strike="noStrike">
                          <a:solidFill>
                            <a:srgbClr val="000000"/>
                          </a:solidFill>
                          <a:effectLst/>
                          <a:latin typeface="Futura Std Book" panose="020B0502020204020303" pitchFamily="34" charset="0"/>
                        </a:rPr>
                        <a:t>Tyresö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1 233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443966492"/>
                  </a:ext>
                </a:extLst>
              </a:tr>
              <a:tr h="215263">
                <a:tc>
                  <a:txBody>
                    <a:bodyPr/>
                    <a:lstStyle/>
                    <a:p>
                      <a:pPr algn="l" fontAlgn="b"/>
                      <a:r>
                        <a:rPr lang="sv-SE" sz="800" b="0" i="0" u="none" strike="noStrike">
                          <a:solidFill>
                            <a:srgbClr val="000000"/>
                          </a:solidFill>
                          <a:effectLst/>
                          <a:latin typeface="Futura Std Book" panose="020B0502020204020303" pitchFamily="34" charset="0"/>
                        </a:rPr>
                        <a:t>Upplands-Bro</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1 177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055248050"/>
                  </a:ext>
                </a:extLst>
              </a:tr>
              <a:tr h="215263">
                <a:tc>
                  <a:txBody>
                    <a:bodyPr/>
                    <a:lstStyle/>
                    <a:p>
                      <a:pPr algn="l" fontAlgn="b"/>
                      <a:r>
                        <a:rPr lang="sv-SE" sz="800" b="0" i="0" u="none" strike="noStrike">
                          <a:solidFill>
                            <a:srgbClr val="000000"/>
                          </a:solidFill>
                          <a:effectLst/>
                          <a:latin typeface="Futura Std Book" panose="020B0502020204020303" pitchFamily="34" charset="0"/>
                        </a:rPr>
                        <a:t>Nykvarn</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884210164"/>
                  </a:ext>
                </a:extLst>
              </a:tr>
              <a:tr h="215263">
                <a:tc>
                  <a:txBody>
                    <a:bodyPr/>
                    <a:lstStyle/>
                    <a:p>
                      <a:pPr algn="l" fontAlgn="b"/>
                      <a:r>
                        <a:rPr lang="sv-SE" sz="800" b="0" i="0" u="none" strike="noStrike">
                          <a:solidFill>
                            <a:srgbClr val="000000"/>
                          </a:solidFill>
                          <a:effectLst/>
                          <a:latin typeface="Futura Std Book" panose="020B0502020204020303" pitchFamily="34" charset="0"/>
                        </a:rPr>
                        <a:t>Täby</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1 294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00777060"/>
                  </a:ext>
                </a:extLst>
              </a:tr>
              <a:tr h="215263">
                <a:tc>
                  <a:txBody>
                    <a:bodyPr/>
                    <a:lstStyle/>
                    <a:p>
                      <a:pPr algn="l" fontAlgn="b"/>
                      <a:r>
                        <a:rPr lang="sv-SE" sz="800" b="0" i="0" u="none" strike="noStrike">
                          <a:solidFill>
                            <a:srgbClr val="000000"/>
                          </a:solidFill>
                          <a:effectLst/>
                          <a:latin typeface="Futura Std Book" panose="020B0502020204020303" pitchFamily="34" charset="0"/>
                        </a:rPr>
                        <a:t>Danderyd</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474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-0,7</a:t>
                      </a:r>
                    </a:p>
                  </a:txBody>
                  <a:tcPr marL="9525" marR="9525" marT="9525" marB="0" anchor="ctr"/>
                </a:tc>
                <a:extLst>
                  <a:ext uri="{0D108BD9-81ED-4DB2-BD59-A6C34878D82A}">
                    <a16:rowId xmlns:a16="http://schemas.microsoft.com/office/drawing/2014/main" val="670799064"/>
                  </a:ext>
                </a:extLst>
              </a:tr>
              <a:tr h="215263">
                <a:tc>
                  <a:txBody>
                    <a:bodyPr/>
                    <a:lstStyle/>
                    <a:p>
                      <a:pPr algn="l" fontAlgn="b"/>
                      <a:r>
                        <a:rPr lang="sv-SE" sz="800" b="0" i="0" u="none" strike="noStrike">
                          <a:solidFill>
                            <a:srgbClr val="000000"/>
                          </a:solidFill>
                          <a:effectLst/>
                          <a:latin typeface="Futura Std Book" panose="020B0502020204020303" pitchFamily="34" charset="0"/>
                        </a:rPr>
                        <a:t>Sollentuna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2 298</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-21,9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882046982"/>
                  </a:ext>
                </a:extLst>
              </a:tr>
              <a:tr h="215263">
                <a:tc>
                  <a:txBody>
                    <a:bodyPr/>
                    <a:lstStyle/>
                    <a:p>
                      <a:pPr algn="l" fontAlgn="b"/>
                      <a:r>
                        <a:rPr lang="sv-SE" sz="800" b="0" i="0" u="none" strike="noStrike">
                          <a:solidFill>
                            <a:srgbClr val="000000"/>
                          </a:solidFill>
                          <a:effectLst/>
                          <a:latin typeface="Futura Std Book" panose="020B0502020204020303" pitchFamily="34" charset="0"/>
                        </a:rPr>
                        <a:t>Stockholm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34 835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4,7</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a:t>
                      </a:r>
                      <a:r>
                        <a:rPr lang="sv-SE" sz="800" b="0" i="0" u="none" strike="noStrike" dirty="0">
                          <a:solidFill>
                            <a:srgbClr val="000000"/>
                          </a:solidFill>
                          <a:effectLst/>
                          <a:latin typeface="+mn-lt"/>
                        </a:rPr>
                        <a:t>1,5</a:t>
                      </a:r>
                      <a:endParaRPr lang="sv-SE" sz="800" b="0" i="0" u="none" strike="noStrike" dirty="0">
                        <a:solidFill>
                          <a:srgbClr val="000000"/>
                        </a:solidFill>
                        <a:effectLst/>
                        <a:latin typeface="Futura Std Book" panose="020B0502020204020303"/>
                      </a:endParaRPr>
                    </a:p>
                  </a:txBody>
                  <a:tcPr marL="9525" marR="9525" marT="9525" marB="0" anchor="ctr"/>
                </a:tc>
                <a:extLst>
                  <a:ext uri="{0D108BD9-81ED-4DB2-BD59-A6C34878D82A}">
                    <a16:rowId xmlns:a16="http://schemas.microsoft.com/office/drawing/2014/main" val="1375897424"/>
                  </a:ext>
                </a:extLst>
              </a:tr>
              <a:tr h="215263">
                <a:tc>
                  <a:txBody>
                    <a:bodyPr/>
                    <a:lstStyle/>
                    <a:p>
                      <a:pPr algn="l" fontAlgn="b"/>
                      <a:r>
                        <a:rPr lang="sv-SE" sz="800" b="0" i="0" u="none" strike="noStrike" dirty="0">
                          <a:solidFill>
                            <a:srgbClr val="000000"/>
                          </a:solidFill>
                          <a:effectLst/>
                          <a:latin typeface="Futura Std Book" panose="020B0502020204020303" pitchFamily="34" charset="0"/>
                        </a:rPr>
                        <a:t>Södertälje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6 125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-0,9</a:t>
                      </a:r>
                    </a:p>
                  </a:txBody>
                  <a:tcPr marL="9525" marR="9525" marT="9525" marB="0" anchor="ctr"/>
                </a:tc>
                <a:extLst>
                  <a:ext uri="{0D108BD9-81ED-4DB2-BD59-A6C34878D82A}">
                    <a16:rowId xmlns:a16="http://schemas.microsoft.com/office/drawing/2014/main" val="58253915"/>
                  </a:ext>
                </a:extLst>
              </a:tr>
              <a:tr h="215263">
                <a:tc>
                  <a:txBody>
                    <a:bodyPr/>
                    <a:lstStyle/>
                    <a:p>
                      <a:pPr algn="l" fontAlgn="b"/>
                      <a:r>
                        <a:rPr lang="sv-SE" sz="800" b="0" i="0" u="none" strike="noStrike">
                          <a:solidFill>
                            <a:srgbClr val="000000"/>
                          </a:solidFill>
                          <a:effectLst/>
                          <a:latin typeface="Futura Std Book" panose="020B0502020204020303" pitchFamily="34" charset="0"/>
                        </a:rPr>
                        <a:t>Nacka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2 307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-30,7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4027723901"/>
                  </a:ext>
                </a:extLst>
              </a:tr>
              <a:tr h="215263">
                <a:tc>
                  <a:txBody>
                    <a:bodyPr/>
                    <a:lstStyle/>
                    <a:p>
                      <a:pPr algn="l" fontAlgn="b"/>
                      <a:r>
                        <a:rPr lang="sv-SE" sz="800" b="0" i="0" u="none" strike="noStrike">
                          <a:solidFill>
                            <a:srgbClr val="000000"/>
                          </a:solidFill>
                          <a:effectLst/>
                          <a:latin typeface="Futura Std Book" panose="020B0502020204020303" pitchFamily="34" charset="0"/>
                        </a:rPr>
                        <a:t>Sundbyberg</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2 020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extLst>
                  <a:ext uri="{0D108BD9-81ED-4DB2-BD59-A6C34878D82A}">
                    <a16:rowId xmlns:a16="http://schemas.microsoft.com/office/drawing/2014/main" val="1837414921"/>
                  </a:ext>
                </a:extLst>
              </a:tr>
              <a:tr h="215263">
                <a:tc>
                  <a:txBody>
                    <a:bodyPr/>
                    <a:lstStyle/>
                    <a:p>
                      <a:pPr algn="l" fontAlgn="b"/>
                      <a:r>
                        <a:rPr lang="sv-SE" sz="800" b="0" i="0" u="none" strike="noStrike">
                          <a:solidFill>
                            <a:srgbClr val="000000"/>
                          </a:solidFill>
                          <a:effectLst/>
                          <a:latin typeface="Futura Std Book" panose="020B0502020204020303" pitchFamily="34" charset="0"/>
                        </a:rPr>
                        <a:t>Solna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2 120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-29,0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extLst>
                  <a:ext uri="{0D108BD9-81ED-4DB2-BD59-A6C34878D82A}">
                    <a16:rowId xmlns:a16="http://schemas.microsoft.com/office/drawing/2014/main" val="1171748210"/>
                  </a:ext>
                </a:extLst>
              </a:tr>
              <a:tr h="215263">
                <a:tc>
                  <a:txBody>
                    <a:bodyPr/>
                    <a:lstStyle/>
                    <a:p>
                      <a:pPr algn="l" fontAlgn="b"/>
                      <a:r>
                        <a:rPr lang="sv-SE" sz="800" b="0" i="0" u="none" strike="noStrike">
                          <a:solidFill>
                            <a:srgbClr val="000000"/>
                          </a:solidFill>
                          <a:effectLst/>
                          <a:latin typeface="Futura Std Book" panose="020B0502020204020303" pitchFamily="34" charset="0"/>
                        </a:rPr>
                        <a:t>Lidingö</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909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extLst>
                  <a:ext uri="{0D108BD9-81ED-4DB2-BD59-A6C34878D82A}">
                    <a16:rowId xmlns:a16="http://schemas.microsoft.com/office/drawing/2014/main" val="4135103726"/>
                  </a:ext>
                </a:extLst>
              </a:tr>
              <a:tr h="215263">
                <a:tc>
                  <a:txBody>
                    <a:bodyPr/>
                    <a:lstStyle/>
                    <a:p>
                      <a:pPr algn="l" fontAlgn="b"/>
                      <a:r>
                        <a:rPr lang="sv-SE" sz="800" b="0" i="0" u="none" strike="noStrike">
                          <a:solidFill>
                            <a:srgbClr val="000000"/>
                          </a:solidFill>
                          <a:effectLst/>
                          <a:latin typeface="Futura Std Book" panose="020B0502020204020303" pitchFamily="34" charset="0"/>
                        </a:rPr>
                        <a:t>Vaxholm</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3131866783"/>
                  </a:ext>
                </a:extLst>
              </a:tr>
              <a:tr h="215263">
                <a:tc>
                  <a:txBody>
                    <a:bodyPr/>
                    <a:lstStyle/>
                    <a:p>
                      <a:pPr algn="l" fontAlgn="b"/>
                      <a:r>
                        <a:rPr lang="sv-SE" sz="800" b="0" i="0" u="none" strike="noStrike">
                          <a:solidFill>
                            <a:srgbClr val="000000"/>
                          </a:solidFill>
                          <a:effectLst/>
                          <a:latin typeface="Futura Std Book" panose="020B0502020204020303" pitchFamily="34" charset="0"/>
                        </a:rPr>
                        <a:t>Norrtälje</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1 603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extLst>
                  <a:ext uri="{0D108BD9-81ED-4DB2-BD59-A6C34878D82A}">
                    <a16:rowId xmlns:a16="http://schemas.microsoft.com/office/drawing/2014/main" val="268498379"/>
                  </a:ext>
                </a:extLst>
              </a:tr>
              <a:tr h="215263">
                <a:tc>
                  <a:txBody>
                    <a:bodyPr/>
                    <a:lstStyle/>
                    <a:p>
                      <a:pPr algn="l" fontAlgn="b"/>
                      <a:r>
                        <a:rPr lang="sv-SE" sz="800" b="0" i="0" u="none" strike="noStrike">
                          <a:solidFill>
                            <a:srgbClr val="000000"/>
                          </a:solidFill>
                          <a:effectLst/>
                          <a:latin typeface="Futura Std Book" panose="020B0502020204020303" pitchFamily="34" charset="0"/>
                        </a:rPr>
                        <a:t>Sigtuna</a:t>
                      </a:r>
                    </a:p>
                  </a:txBody>
                  <a:tcPr marL="108000" marR="9525" marT="9525" marB="0" anchor="ctr">
                    <a:lnL w="12700" cmpd="sng">
                      <a:noFill/>
                    </a:lnL>
                  </a:tcPr>
                </a:tc>
                <a:tc>
                  <a:txBody>
                    <a:bodyPr/>
                    <a:lstStyle/>
                    <a:p>
                      <a:pPr algn="ctr" fontAlgn="ctr"/>
                      <a:r>
                        <a:rPr lang="sv-SE" sz="800" b="0" i="0" u="none" strike="noStrike">
                          <a:solidFill>
                            <a:srgbClr val="000000"/>
                          </a:solidFill>
                          <a:effectLst/>
                          <a:latin typeface="Futura Std Book" panose="020B0502020204020303"/>
                        </a:rPr>
                        <a:t>2 419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856165566"/>
                  </a:ext>
                </a:extLst>
              </a:tr>
              <a:tr h="215263">
                <a:tc>
                  <a:txBody>
                    <a:bodyPr/>
                    <a:lstStyle/>
                    <a:p>
                      <a:pPr algn="l" fontAlgn="b"/>
                      <a:r>
                        <a:rPr lang="sv-SE" sz="800" b="0" i="0" u="none" strike="noStrike">
                          <a:solidFill>
                            <a:srgbClr val="000000"/>
                          </a:solidFill>
                          <a:effectLst/>
                          <a:latin typeface="Futura Std Book" panose="020B0502020204020303" pitchFamily="34" charset="0"/>
                        </a:rPr>
                        <a:t>Nynäshamn</a:t>
                      </a:r>
                    </a:p>
                  </a:txBody>
                  <a:tcPr marL="108000" marR="9525" marT="9525" marB="0" anchor="ctr">
                    <a:lnL w="12700" cmpd="sng">
                      <a:noFill/>
                    </a:lnL>
                  </a:tcPr>
                </a:tc>
                <a:tc>
                  <a:txBody>
                    <a:bodyPr/>
                    <a:lstStyle/>
                    <a:p>
                      <a:pPr algn="ctr" fontAlgn="ctr"/>
                      <a:r>
                        <a:rPr lang="sv-SE" sz="800" b="0" i="0" u="none" strike="noStrike" dirty="0">
                          <a:solidFill>
                            <a:srgbClr val="000000"/>
                          </a:solidFill>
                          <a:effectLst/>
                          <a:latin typeface="Futura Std Book" panose="020B0502020204020303"/>
                        </a:rPr>
                        <a:t>970</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-12,5</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3,3</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-0,6</a:t>
                      </a:r>
                    </a:p>
                  </a:txBody>
                  <a:tcPr marL="9525" marR="9525" marT="9525" marB="0" anchor="ctr"/>
                </a:tc>
                <a:extLst>
                  <a:ext uri="{0D108BD9-81ED-4DB2-BD59-A6C34878D82A}">
                    <a16:rowId xmlns:a16="http://schemas.microsoft.com/office/drawing/2014/main" val="2339073235"/>
                  </a:ext>
                </a:extLst>
              </a:tr>
            </a:tbl>
          </a:graphicData>
        </a:graphic>
      </p:graphicFrame>
      <p:sp>
        <p:nvSpPr>
          <p:cNvPr id="5" name="textruta 4">
            <a:extLst>
              <a:ext uri="{FF2B5EF4-FFF2-40B4-BE49-F238E27FC236}">
                <a16:creationId xmlns:a16="http://schemas.microsoft.com/office/drawing/2014/main" id="{49C105DA-9636-49E9-8733-604D6E6D0587}"/>
              </a:ext>
            </a:extLst>
          </p:cNvPr>
          <p:cNvSpPr txBox="1"/>
          <p:nvPr/>
        </p:nvSpPr>
        <p:spPr>
          <a:xfrm>
            <a:off x="6096000" y="6643663"/>
            <a:ext cx="2866490" cy="215444"/>
          </a:xfrm>
          <a:prstGeom prst="rect">
            <a:avLst/>
          </a:prstGeom>
          <a:noFill/>
        </p:spPr>
        <p:txBody>
          <a:bodyPr wrap="none" rtlCol="0">
            <a:spAutoFit/>
          </a:bodyPr>
          <a:lstStyle/>
          <a:p>
            <a:r>
              <a:rPr lang="sv-SE" sz="800" dirty="0"/>
              <a:t>Källa: Arbetsförmedlingen och Statistiska centralbyrån</a:t>
            </a:r>
          </a:p>
        </p:txBody>
      </p:sp>
    </p:spTree>
    <p:extLst>
      <p:ext uri="{BB962C8B-B14F-4D97-AF65-F5344CB8AC3E}">
        <p14:creationId xmlns:p14="http://schemas.microsoft.com/office/powerpoint/2010/main" val="72079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37" r="-80"/>
          <a:stretch/>
        </p:blipFill>
        <p:spPr>
          <a:xfrm>
            <a:off x="0" y="0"/>
            <a:ext cx="6024563" cy="6858000"/>
          </a:xfrm>
        </p:spPr>
      </p:pic>
      <p:sp>
        <p:nvSpPr>
          <p:cNvPr id="10" name="Platshållare för text 9">
            <a:extLst>
              <a:ext uri="{FF2B5EF4-FFF2-40B4-BE49-F238E27FC236}">
                <a16:creationId xmlns:a16="http://schemas.microsoft.com/office/drawing/2014/main" id="{C4DD2E13-FA8B-45D0-9497-371A255666B3}"/>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9155F4FF-4953-4CFA-A3CF-68D90135B0E4}"/>
              </a:ext>
            </a:extLst>
          </p:cNvPr>
          <p:cNvSpPr txBox="1">
            <a:spLocks/>
          </p:cNvSpPr>
          <p:nvPr/>
        </p:nvSpPr>
        <p:spPr>
          <a:xfrm>
            <a:off x="644524" y="476249"/>
            <a:ext cx="4951380"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Befolkning och bostäder</a:t>
            </a:r>
            <a:br>
              <a:rPr lang="sv-SE" dirty="0"/>
            </a:br>
            <a:r>
              <a:rPr lang="sv-SE" sz="2400" b="0" dirty="0"/>
              <a:t>Kommunerna i Stockholms län</a:t>
            </a:r>
            <a:endParaRPr lang="sv-SE" b="0" dirty="0"/>
          </a:p>
        </p:txBody>
      </p:sp>
      <p:graphicFrame>
        <p:nvGraphicFramePr>
          <p:cNvPr id="8" name="Platshållare för innehåll 4">
            <a:extLst>
              <a:ext uri="{FF2B5EF4-FFF2-40B4-BE49-F238E27FC236}">
                <a16:creationId xmlns:a16="http://schemas.microsoft.com/office/drawing/2014/main" id="{D714A523-5846-4288-941A-8E7B3052097F}"/>
              </a:ext>
            </a:extLst>
          </p:cNvPr>
          <p:cNvGraphicFramePr>
            <a:graphicFrameLocks/>
          </p:cNvGraphicFramePr>
          <p:nvPr>
            <p:extLst>
              <p:ext uri="{D42A27DB-BD31-4B8C-83A1-F6EECF244321}">
                <p14:modId xmlns:p14="http://schemas.microsoft.com/office/powerpoint/2010/main" val="2477243497"/>
              </p:ext>
            </p:extLst>
          </p:nvPr>
        </p:nvGraphicFramePr>
        <p:xfrm>
          <a:off x="6167439" y="67394"/>
          <a:ext cx="5687122" cy="6560880"/>
        </p:xfrm>
        <a:graphic>
          <a:graphicData uri="http://schemas.openxmlformats.org/drawingml/2006/table">
            <a:tbl>
              <a:tblPr firstRow="1" bandRow="1">
                <a:tableStyleId>{5C22544A-7EE6-4342-B048-85BDC9FD1C3A}</a:tableStyleId>
              </a:tblPr>
              <a:tblGrid>
                <a:gridCol w="1256356">
                  <a:extLst>
                    <a:ext uri="{9D8B030D-6E8A-4147-A177-3AD203B41FA5}">
                      <a16:colId xmlns:a16="http://schemas.microsoft.com/office/drawing/2014/main" val="452260278"/>
                    </a:ext>
                  </a:extLst>
                </a:gridCol>
                <a:gridCol w="986395">
                  <a:extLst>
                    <a:ext uri="{9D8B030D-6E8A-4147-A177-3AD203B41FA5}">
                      <a16:colId xmlns:a16="http://schemas.microsoft.com/office/drawing/2014/main" val="1889858293"/>
                    </a:ext>
                  </a:extLst>
                </a:gridCol>
                <a:gridCol w="1222576">
                  <a:extLst>
                    <a:ext uri="{9D8B030D-6E8A-4147-A177-3AD203B41FA5}">
                      <a16:colId xmlns:a16="http://schemas.microsoft.com/office/drawing/2014/main" val="1671515360"/>
                    </a:ext>
                  </a:extLst>
                </a:gridCol>
                <a:gridCol w="1079196">
                  <a:extLst>
                    <a:ext uri="{9D8B030D-6E8A-4147-A177-3AD203B41FA5}">
                      <a16:colId xmlns:a16="http://schemas.microsoft.com/office/drawing/2014/main" val="2818758293"/>
                    </a:ext>
                  </a:extLst>
                </a:gridCol>
                <a:gridCol w="1142599">
                  <a:extLst>
                    <a:ext uri="{9D8B030D-6E8A-4147-A177-3AD203B41FA5}">
                      <a16:colId xmlns:a16="http://schemas.microsoft.com/office/drawing/2014/main" val="1452816917"/>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algn="ctr"/>
                      <a:r>
                        <a:rPr lang="sv-SE" sz="1000" dirty="0"/>
                        <a:t>Befolkning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dirty="0"/>
                        <a:t>Påbörjade lägenheter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Antal   </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r>
                        <a:rPr lang="sv-SE" sz="1000">
                          <a:solidFill>
                            <a:schemeClr val="bg1"/>
                          </a:solidFill>
                        </a:rPr>
                        <a:t>Förändring (%)</a:t>
                      </a:r>
                      <a:endParaRPr lang="sv-SE"/>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a:t>Stockholms län</a:t>
                      </a:r>
                      <a:endParaRPr lang="sv-SE" sz="800" b="1" dirty="0"/>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2 421 325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2 935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48 353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34 370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18</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48 449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173</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46 371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683</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83 489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504</a:t>
                      </a: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29 188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114 187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226</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95 184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17 293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96 141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-93</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49 162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31 282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11 509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335</a:t>
                      </a: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74 253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-44</a:t>
                      </a:r>
                    </a:p>
                  </a:txBody>
                  <a:tcPr marL="9525" marR="9525" marT="9525" marB="0" anchor="ctr"/>
                </a:tc>
                <a:extLst>
                  <a:ext uri="{0D108BD9-81ED-4DB2-BD59-A6C34878D82A}">
                    <a16:rowId xmlns:a16="http://schemas.microsoft.com/office/drawing/2014/main" val="20077706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Danderyd</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32 825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7 750</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Sollentuna</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75 329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130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-75</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Stockholm</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980 260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-78</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Södertälje</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101 616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Nacka</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108 299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652</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Sundbyberg</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53 802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123</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Solna</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84 620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127</a:t>
                      </a:r>
                    </a:p>
                  </a:txBody>
                  <a:tcPr marL="9525" marR="9525" marT="9525" marB="0" anchor="ctr"/>
                </a:tc>
                <a:tc>
                  <a:txBody>
                    <a:bodyPr/>
                    <a:lstStyle/>
                    <a:p>
                      <a:pPr algn="ctr" fontAlgn="ctr"/>
                      <a:r>
                        <a:rPr lang="sv-SE" sz="800" b="0" i="0" u="none" strike="noStrike" dirty="0" err="1">
                          <a:solidFill>
                            <a:srgbClr val="000000"/>
                          </a:solidFill>
                          <a:effectLst/>
                          <a:latin typeface="Futura Std Book" panose="020B0502020204020303"/>
                        </a:rPr>
                        <a:t>i.u</a:t>
                      </a:r>
                      <a:r>
                        <a:rPr lang="sv-SE" sz="800" b="0" i="0" u="none" strike="noStrike" dirty="0">
                          <a:solidFill>
                            <a:srgbClr val="000000"/>
                          </a:solidFill>
                          <a:effectLst/>
                          <a:latin typeface="Futura Std Book" panose="020B0502020204020303"/>
                        </a:rPr>
                        <a:t>.</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Lidingö</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48 261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50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285</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Vaxholm</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11 971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-100</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a:t>Norrtälje</a:t>
                      </a:r>
                      <a:endParaRPr lang="sv-SE" sz="800" b="0" dirty="0"/>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64 934</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1,7</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15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-25</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50 548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220</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-23</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29 629</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2,6</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21</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-67</a:t>
                      </a:r>
                    </a:p>
                  </a:txBody>
                  <a:tcPr marL="9525" marR="9525" marT="9525" marB="0" anchor="ctr"/>
                </a:tc>
                <a:extLst>
                  <a:ext uri="{0D108BD9-81ED-4DB2-BD59-A6C34878D82A}">
                    <a16:rowId xmlns:a16="http://schemas.microsoft.com/office/drawing/2014/main" val="2339073235"/>
                  </a:ext>
                </a:extLst>
              </a:tr>
            </a:tbl>
          </a:graphicData>
        </a:graphic>
      </p:graphicFrame>
      <p:sp>
        <p:nvSpPr>
          <p:cNvPr id="7" name="textruta 6">
            <a:extLst>
              <a:ext uri="{FF2B5EF4-FFF2-40B4-BE49-F238E27FC236}">
                <a16:creationId xmlns:a16="http://schemas.microsoft.com/office/drawing/2014/main" id="{4AE73C6C-E84B-42C9-AED4-E97CA95C0444}"/>
              </a:ext>
            </a:extLst>
          </p:cNvPr>
          <p:cNvSpPr txBox="1"/>
          <p:nvPr/>
        </p:nvSpPr>
        <p:spPr>
          <a:xfrm>
            <a:off x="6096000" y="6628274"/>
            <a:ext cx="1662635" cy="246221"/>
          </a:xfrm>
          <a:prstGeom prst="rect">
            <a:avLst/>
          </a:prstGeom>
          <a:noFill/>
        </p:spPr>
        <p:txBody>
          <a:bodyPr wrap="none" rtlCol="0">
            <a:spAutoFit/>
          </a:bodyPr>
          <a:lstStyle/>
          <a:p>
            <a:r>
              <a:rPr lang="sv-SE" sz="800" dirty="0"/>
              <a:t>Källa: Statistiska centralbyrån</a:t>
            </a:r>
            <a:r>
              <a:rPr lang="sv-SE" sz="1000" dirty="0"/>
              <a:t> </a:t>
            </a:r>
          </a:p>
        </p:txBody>
      </p:sp>
    </p:spTree>
    <p:extLst>
      <p:ext uri="{BB962C8B-B14F-4D97-AF65-F5344CB8AC3E}">
        <p14:creationId xmlns:p14="http://schemas.microsoft.com/office/powerpoint/2010/main" val="4190894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himmel, utomhus, natur&#10;&#10;Automatiskt genererad beskrivning">
            <a:extLst>
              <a:ext uri="{FF2B5EF4-FFF2-40B4-BE49-F238E27FC236}">
                <a16:creationId xmlns:a16="http://schemas.microsoft.com/office/drawing/2014/main" id="{37037F58-B5BE-4B14-BBA0-F490C9F475E9}"/>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6" r="36"/>
          <a:stretch>
            <a:fillRect/>
          </a:stretch>
        </p:blipFill>
        <p:spPr>
          <a:xfrm>
            <a:off x="0" y="0"/>
            <a:ext cx="6024563" cy="6858000"/>
          </a:xfrm>
        </p:spPr>
      </p:pic>
      <p:sp>
        <p:nvSpPr>
          <p:cNvPr id="4" name="Platshållare för text 3">
            <a:extLst>
              <a:ext uri="{FF2B5EF4-FFF2-40B4-BE49-F238E27FC236}">
                <a16:creationId xmlns:a16="http://schemas.microsoft.com/office/drawing/2014/main" id="{1E2DFA14-54D8-4D2C-BBEF-7572474206F4}"/>
              </a:ext>
            </a:extLst>
          </p:cNvPr>
          <p:cNvSpPr>
            <a:spLocks noGrp="1"/>
          </p:cNvSpPr>
          <p:nvPr>
            <p:ph type="body" sz="quarter" idx="14"/>
          </p:nvPr>
        </p:nvSpPr>
        <p:spPr/>
        <p:txBody>
          <a:bodyPr/>
          <a:lstStyle/>
          <a:p>
            <a:endParaRPr lang="sv-SE"/>
          </a:p>
        </p:txBody>
      </p:sp>
      <p:sp>
        <p:nvSpPr>
          <p:cNvPr id="5" name="Rubrik 8">
            <a:extLst>
              <a:ext uri="{FF2B5EF4-FFF2-40B4-BE49-F238E27FC236}">
                <a16:creationId xmlns:a16="http://schemas.microsoft.com/office/drawing/2014/main" id="{6D64DD26-04DE-4492-9013-7058AA79B808}"/>
              </a:ext>
            </a:extLst>
          </p:cNvPr>
          <p:cNvSpPr txBox="1">
            <a:spLocks/>
          </p:cNvSpPr>
          <p:nvPr/>
        </p:nvSpPr>
        <p:spPr>
          <a:xfrm>
            <a:off x="263523" y="438149"/>
            <a:ext cx="5670552" cy="891049"/>
          </a:xfrm>
          <a:prstGeom prst="rect">
            <a:avLst/>
          </a:prstGeom>
        </p:spPr>
        <p:txBody>
          <a:bodyPr vert="horz" lIns="0" tIns="0" rIns="0" bIns="0" rtlCol="0" anchor="b" anchorCtr="0">
            <a:noAutofit/>
          </a:bodyPr>
          <a:lst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a:lstStyle>
          <a:p>
            <a:r>
              <a:rPr lang="sv-SE" dirty="0"/>
              <a:t>Kommersiella övernattningar</a:t>
            </a:r>
            <a:br>
              <a:rPr lang="sv-SE" dirty="0"/>
            </a:br>
            <a:r>
              <a:rPr lang="sv-SE" sz="2400" b="0" dirty="0"/>
              <a:t>Kommunerna i Stockholms län</a:t>
            </a:r>
            <a:endParaRPr lang="sv-SE" b="0" dirty="0"/>
          </a:p>
        </p:txBody>
      </p:sp>
      <p:graphicFrame>
        <p:nvGraphicFramePr>
          <p:cNvPr id="8" name="Platshållare för innehåll 4">
            <a:extLst>
              <a:ext uri="{FF2B5EF4-FFF2-40B4-BE49-F238E27FC236}">
                <a16:creationId xmlns:a16="http://schemas.microsoft.com/office/drawing/2014/main" id="{BC017272-C698-44A9-A515-30519324C35D}"/>
              </a:ext>
            </a:extLst>
          </p:cNvPr>
          <p:cNvGraphicFramePr>
            <a:graphicFrameLocks/>
          </p:cNvGraphicFramePr>
          <p:nvPr>
            <p:extLst>
              <p:ext uri="{D42A27DB-BD31-4B8C-83A1-F6EECF244321}">
                <p14:modId xmlns:p14="http://schemas.microsoft.com/office/powerpoint/2010/main" val="1866223468"/>
              </p:ext>
            </p:extLst>
          </p:nvPr>
        </p:nvGraphicFramePr>
        <p:xfrm>
          <a:off x="6164962" y="106615"/>
          <a:ext cx="4871338" cy="6564548"/>
        </p:xfrm>
        <a:graphic>
          <a:graphicData uri="http://schemas.openxmlformats.org/drawingml/2006/table">
            <a:tbl>
              <a:tblPr firstRow="1" bandRow="1">
                <a:tableStyleId>{5C22544A-7EE6-4342-B048-85BDC9FD1C3A}</a:tableStyleId>
              </a:tblPr>
              <a:tblGrid>
                <a:gridCol w="1724975">
                  <a:extLst>
                    <a:ext uri="{9D8B030D-6E8A-4147-A177-3AD203B41FA5}">
                      <a16:colId xmlns:a16="http://schemas.microsoft.com/office/drawing/2014/main" val="452260278"/>
                    </a:ext>
                  </a:extLst>
                </a:gridCol>
                <a:gridCol w="1492188">
                  <a:extLst>
                    <a:ext uri="{9D8B030D-6E8A-4147-A177-3AD203B41FA5}">
                      <a16:colId xmlns:a16="http://schemas.microsoft.com/office/drawing/2014/main" val="1889858293"/>
                    </a:ext>
                  </a:extLst>
                </a:gridCol>
                <a:gridCol w="1654175">
                  <a:extLst>
                    <a:ext uri="{9D8B030D-6E8A-4147-A177-3AD203B41FA5}">
                      <a16:colId xmlns:a16="http://schemas.microsoft.com/office/drawing/2014/main" val="1671515360"/>
                    </a:ext>
                  </a:extLst>
                </a:gridCol>
              </a:tblGrid>
              <a:tr h="0">
                <a:tc gridSpan="3">
                  <a:txBody>
                    <a:bodyPr/>
                    <a:lstStyle/>
                    <a:p>
                      <a:pPr algn="ctr"/>
                      <a:r>
                        <a:rPr lang="sv-SE" sz="1000" dirty="0"/>
                        <a:t>                                               Kommersiella övernattningar*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Tusental</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a:solidFill>
                            <a:schemeClr val="bg1"/>
                          </a:solidFill>
                        </a:rPr>
                        <a:t>Förändring (%)</a:t>
                      </a: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i="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1" dirty="0"/>
                        <a:t>Stockholms län</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2 127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800" b="1" i="0" u="none" strike="noStrike">
                          <a:solidFill>
                            <a:srgbClr val="000000"/>
                          </a:solidFill>
                          <a:effectLst/>
                          <a:latin typeface="Futura Std Book" panose="020B0502020204020303"/>
                        </a:rPr>
                        <a:t>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 Väsby</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Vallentuna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Österåker</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-96</a:t>
                      </a:r>
                    </a:p>
                  </a:txBody>
                  <a:tcPr marL="9525" marR="9525" marT="9525" marB="0" anchor="ct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Värmdö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13</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-91</a:t>
                      </a:r>
                    </a:p>
                  </a:txBody>
                  <a:tcPr marL="9525" marR="9525" marT="9525" marB="0" anchor="ct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Järfälla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Ekerö</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Huddinge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-83</a:t>
                      </a:r>
                    </a:p>
                  </a:txBody>
                  <a:tcPr marL="9525" marR="9525" marT="9525" marB="0" anchor="ct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Botkyrka</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Salem</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Haninge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9</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Tyresö</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Upplands-Bro</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-97</a:t>
                      </a:r>
                    </a:p>
                  </a:txBody>
                  <a:tcPr marL="9525" marR="9525" marT="9525" marB="0" anchor="ct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Nykvarn</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Täby</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extLst>
                  <a:ext uri="{0D108BD9-81ED-4DB2-BD59-A6C34878D82A}">
                    <a16:rowId xmlns:a16="http://schemas.microsoft.com/office/drawing/2014/main" val="200777060"/>
                  </a:ext>
                </a:extLst>
              </a:tr>
              <a:tr h="2196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Danderyd</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6707990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Sollentuna</a:t>
                      </a:r>
                    </a:p>
                  </a:txBody>
                  <a:tcPr>
                    <a:lnL w="12700" cmpd="sng">
                      <a:noFill/>
                    </a:lnL>
                  </a:tcPr>
                </a:tc>
                <a:tc>
                  <a:txBody>
                    <a:bodyPr/>
                    <a:lstStyle/>
                    <a:p>
                      <a:pPr algn="ctr" fontAlgn="ctr"/>
                      <a:r>
                        <a:rPr lang="sv-SE" sz="800" b="0" i="0" u="none" strike="noStrike" dirty="0">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88204698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Stockholm</a:t>
                      </a:r>
                    </a:p>
                  </a:txBody>
                  <a:tcPr>
                    <a:lnL w="12700" cmpd="sng">
                      <a:noFill/>
                    </a:lnL>
                  </a:tcPr>
                </a:tc>
                <a:tc>
                  <a:txBody>
                    <a:bodyPr/>
                    <a:lstStyle/>
                    <a:p>
                      <a:pPr algn="ctr" fontAlgn="ctr"/>
                      <a:r>
                        <a:rPr lang="sv-SE" sz="800" b="0" i="0" u="none" strike="noStrike" kern="1200" dirty="0">
                          <a:solidFill>
                            <a:srgbClr val="000000"/>
                          </a:solidFill>
                          <a:effectLst/>
                          <a:latin typeface="Futura Std Book" panose="020B0502020204020303"/>
                          <a:ea typeface="+mn-ea"/>
                          <a:cs typeface="+mn-cs"/>
                        </a:rPr>
                        <a:t>1 324</a:t>
                      </a:r>
                    </a:p>
                  </a:txBody>
                  <a:tcPr marL="9525" marR="9525" marT="9525" marB="0" anchor="ctr"/>
                </a:tc>
                <a:tc>
                  <a:txBody>
                    <a:bodyPr/>
                    <a:lstStyle/>
                    <a:p>
                      <a:pPr algn="ctr" rtl="0" fontAlgn="ctr"/>
                      <a:r>
                        <a:rPr lang="sv-SE" sz="800" b="0" i="0" u="none" strike="noStrike" kern="1200" dirty="0">
                          <a:solidFill>
                            <a:srgbClr val="000000"/>
                          </a:solidFill>
                          <a:effectLst/>
                          <a:latin typeface="Futura Std Book" panose="020B0502020204020303"/>
                          <a:ea typeface="+mn-ea"/>
                          <a:cs typeface="+mn-cs"/>
                        </a:rPr>
                        <a:t>100</a:t>
                      </a:r>
                    </a:p>
                  </a:txBody>
                  <a:tcPr marL="9525" marR="9525" marT="9525" marB="0" anchor="ctr"/>
                </a:tc>
                <a:extLst>
                  <a:ext uri="{0D108BD9-81ED-4DB2-BD59-A6C34878D82A}">
                    <a16:rowId xmlns:a16="http://schemas.microsoft.com/office/drawing/2014/main" val="137589742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Södertälje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22</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5825391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Nacka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-88</a:t>
                      </a:r>
                    </a:p>
                  </a:txBody>
                  <a:tcPr marL="9525" marR="9525" marT="9525" marB="0" anchor="ctr"/>
                </a:tc>
                <a:extLst>
                  <a:ext uri="{0D108BD9-81ED-4DB2-BD59-A6C34878D82A}">
                    <a16:rowId xmlns:a16="http://schemas.microsoft.com/office/drawing/2014/main" val="402772390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Sundbyberg</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18374149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Solna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48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-92</a:t>
                      </a:r>
                    </a:p>
                  </a:txBody>
                  <a:tcPr marL="9525" marR="9525" marT="9525" marB="0" anchor="ctr"/>
                </a:tc>
                <a:extLst>
                  <a:ext uri="{0D108BD9-81ED-4DB2-BD59-A6C34878D82A}">
                    <a16:rowId xmlns:a16="http://schemas.microsoft.com/office/drawing/2014/main" val="117174821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Lidingö</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28</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-80</a:t>
                      </a:r>
                    </a:p>
                  </a:txBody>
                  <a:tcPr marL="9525" marR="9525" marT="9525" marB="0" anchor="ctr"/>
                </a:tc>
                <a:extLst>
                  <a:ext uri="{0D108BD9-81ED-4DB2-BD59-A6C34878D82A}">
                    <a16:rowId xmlns:a16="http://schemas.microsoft.com/office/drawing/2014/main" val="413510372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Vaxholm</a:t>
                      </a:r>
                    </a:p>
                  </a:txBody>
                  <a:tcPr>
                    <a:lnL w="12700" cmpd="sng">
                      <a:noFill/>
                    </a:ln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Futura Std Book" panose="020B0502020204020303"/>
                          <a:ea typeface="+mn-ea"/>
                          <a:cs typeface="+mn-cs"/>
                        </a:rPr>
                        <a:t>i.u.</a:t>
                      </a:r>
                      <a:endPar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err="1">
                          <a:ln>
                            <a:noFill/>
                          </a:ln>
                          <a:solidFill>
                            <a:srgbClr val="000000"/>
                          </a:solidFill>
                          <a:effectLst/>
                          <a:uLnTx/>
                          <a:uFillTx/>
                          <a:latin typeface="Futura Std Book" panose="020B0502020204020303"/>
                          <a:ea typeface="+mn-ea"/>
                          <a:cs typeface="+mn-cs"/>
                        </a:rPr>
                        <a:t>i.u</a:t>
                      </a:r>
                      <a:r>
                        <a:rPr kumimoji="0" lang="sv-SE" sz="800" b="0" i="0" u="none" strike="noStrike" kern="1200" cap="none" spc="0" normalizeH="0" baseline="0" noProof="0" dirty="0">
                          <a:ln>
                            <a:noFill/>
                          </a:ln>
                          <a:solidFill>
                            <a:srgbClr val="000000"/>
                          </a:solidFill>
                          <a:effectLst/>
                          <a:uLnTx/>
                          <a:uFillTx/>
                          <a:latin typeface="Futura Std Book" panose="020B0502020204020303"/>
                          <a:ea typeface="+mn-ea"/>
                          <a:cs typeface="+mn-cs"/>
                        </a:rPr>
                        <a:t>.</a:t>
                      </a:r>
                    </a:p>
                  </a:txBody>
                  <a:tcPr marL="9525" marR="9525" marT="9525" marB="0" anchor="ctr"/>
                </a:tc>
                <a:extLst>
                  <a:ext uri="{0D108BD9-81ED-4DB2-BD59-A6C34878D82A}">
                    <a16:rowId xmlns:a16="http://schemas.microsoft.com/office/drawing/2014/main" val="31318667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Norrtälje</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35</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-81</a:t>
                      </a:r>
                    </a:p>
                  </a:txBody>
                  <a:tcPr marL="9525" marR="9525" marT="9525" marB="0" anchor="ctr"/>
                </a:tc>
                <a:extLst>
                  <a:ext uri="{0D108BD9-81ED-4DB2-BD59-A6C34878D82A}">
                    <a16:rowId xmlns:a16="http://schemas.microsoft.com/office/drawing/2014/main" val="26849837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Sigtuna</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51</a:t>
                      </a:r>
                    </a:p>
                  </a:txBody>
                  <a:tcPr marL="9525" marR="9525" marT="9525" marB="0" anchor="ctr"/>
                </a:tc>
                <a:tc>
                  <a:txBody>
                    <a:bodyPr/>
                    <a:lstStyle/>
                    <a:p>
                      <a:pPr algn="ctr" fontAlgn="ctr"/>
                      <a:r>
                        <a:rPr lang="sv-SE" sz="800" b="0" i="0" u="none" strike="noStrike">
                          <a:solidFill>
                            <a:srgbClr val="000000"/>
                          </a:solidFill>
                          <a:effectLst/>
                          <a:latin typeface="Futura Std Book" panose="020B0502020204020303"/>
                        </a:rPr>
                        <a:t>-94</a:t>
                      </a:r>
                    </a:p>
                  </a:txBody>
                  <a:tcPr marL="9525" marR="9525" marT="9525" marB="0" anchor="ctr"/>
                </a:tc>
                <a:extLst>
                  <a:ext uri="{0D108BD9-81ED-4DB2-BD59-A6C34878D82A}">
                    <a16:rowId xmlns:a16="http://schemas.microsoft.com/office/drawing/2014/main" val="85616556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dirty="0"/>
                        <a:t>Nynäshamn</a:t>
                      </a:r>
                    </a:p>
                  </a:txBody>
                  <a:tcPr>
                    <a:lnL w="12700" cmpd="sng">
                      <a:noFill/>
                    </a:lnL>
                  </a:tcPr>
                </a:tc>
                <a:tc>
                  <a:txBody>
                    <a:bodyPr/>
                    <a:lstStyle/>
                    <a:p>
                      <a:pPr algn="ctr" fontAlgn="ctr"/>
                      <a:r>
                        <a:rPr lang="sv-SE" sz="800" b="0" i="0" u="none" strike="noStrike">
                          <a:solidFill>
                            <a:srgbClr val="000000"/>
                          </a:solidFill>
                          <a:effectLst/>
                          <a:latin typeface="Futura Std Book" panose="020B0502020204020303"/>
                        </a:rPr>
                        <a:t>7</a:t>
                      </a:r>
                    </a:p>
                  </a:txBody>
                  <a:tcPr marL="9525" marR="9525" marT="9525" marB="0" anchor="ctr"/>
                </a:tc>
                <a:tc>
                  <a:txBody>
                    <a:bodyPr/>
                    <a:lstStyle/>
                    <a:p>
                      <a:pPr algn="ctr" fontAlgn="ctr"/>
                      <a:r>
                        <a:rPr lang="sv-SE" sz="800" b="0" i="0" u="none" strike="noStrike" dirty="0">
                          <a:solidFill>
                            <a:srgbClr val="000000"/>
                          </a:solidFill>
                          <a:effectLst/>
                          <a:latin typeface="Futura Std Book" panose="020B0502020204020303"/>
                        </a:rPr>
                        <a:t>-89</a:t>
                      </a:r>
                    </a:p>
                  </a:txBody>
                  <a:tcPr marL="9525" marR="9525" marT="9525" marB="0" anchor="ctr"/>
                </a:tc>
                <a:extLst>
                  <a:ext uri="{0D108BD9-81ED-4DB2-BD59-A6C34878D82A}">
                    <a16:rowId xmlns:a16="http://schemas.microsoft.com/office/drawing/2014/main" val="2339073235"/>
                  </a:ext>
                </a:extLst>
              </a:tr>
            </a:tbl>
          </a:graphicData>
        </a:graphic>
      </p:graphicFrame>
      <p:sp>
        <p:nvSpPr>
          <p:cNvPr id="9" name="textruta 8">
            <a:extLst>
              <a:ext uri="{FF2B5EF4-FFF2-40B4-BE49-F238E27FC236}">
                <a16:creationId xmlns:a16="http://schemas.microsoft.com/office/drawing/2014/main" id="{B6D9CC99-528E-4DEE-A377-F3B497CEF445}"/>
              </a:ext>
            </a:extLst>
          </p:cNvPr>
          <p:cNvSpPr txBox="1"/>
          <p:nvPr/>
        </p:nvSpPr>
        <p:spPr>
          <a:xfrm>
            <a:off x="11036300" y="5580727"/>
            <a:ext cx="1069975" cy="1061829"/>
          </a:xfrm>
          <a:prstGeom prst="rect">
            <a:avLst/>
          </a:prstGeom>
          <a:noFill/>
        </p:spPr>
        <p:txBody>
          <a:bodyPr wrap="square" rtlCol="0">
            <a:spAutoFit/>
          </a:bodyPr>
          <a:lstStyle/>
          <a:p>
            <a:r>
              <a:rPr lang="sv-SE" sz="700" dirty="0"/>
              <a:t>* Länstotal inkl. camping.</a:t>
            </a:r>
            <a:br>
              <a:rPr lang="sv-SE" sz="700" dirty="0"/>
            </a:br>
            <a:r>
              <a:rPr lang="sv-SE" sz="700" dirty="0"/>
              <a:t>Kommunvärden exkl. camping.</a:t>
            </a:r>
            <a:br>
              <a:rPr lang="sv-SE" sz="700" dirty="0"/>
            </a:br>
            <a:r>
              <a:rPr lang="sv-SE" sz="700" dirty="0" err="1"/>
              <a:t>i.u</a:t>
            </a:r>
            <a:r>
              <a:rPr lang="sv-SE" sz="700" dirty="0"/>
              <a:t>.. = av SCB censurerat värde till följd av färre än fem öppna anläggningar.</a:t>
            </a:r>
          </a:p>
        </p:txBody>
      </p:sp>
      <p:sp>
        <p:nvSpPr>
          <p:cNvPr id="7" name="textruta 6">
            <a:extLst>
              <a:ext uri="{FF2B5EF4-FFF2-40B4-BE49-F238E27FC236}">
                <a16:creationId xmlns:a16="http://schemas.microsoft.com/office/drawing/2014/main" id="{B1806581-1973-4DE5-AA2D-5EF57FEBD6E6}"/>
              </a:ext>
            </a:extLst>
          </p:cNvPr>
          <p:cNvSpPr txBox="1"/>
          <p:nvPr/>
        </p:nvSpPr>
        <p:spPr>
          <a:xfrm>
            <a:off x="6096000" y="6642556"/>
            <a:ext cx="2534668" cy="215444"/>
          </a:xfrm>
          <a:prstGeom prst="rect">
            <a:avLst/>
          </a:prstGeom>
          <a:noFill/>
        </p:spPr>
        <p:txBody>
          <a:bodyPr wrap="none" rtlCol="0">
            <a:spAutoFit/>
          </a:bodyPr>
          <a:lstStyle/>
          <a:p>
            <a:r>
              <a:rPr lang="sv-SE" sz="800" dirty="0"/>
              <a:t>Källa: Statistiska centralbyrån och Tillväxtverket </a:t>
            </a:r>
          </a:p>
        </p:txBody>
      </p:sp>
    </p:spTree>
    <p:extLst>
      <p:ext uri="{BB962C8B-B14F-4D97-AF65-F5344CB8AC3E}">
        <p14:creationId xmlns:p14="http://schemas.microsoft.com/office/powerpoint/2010/main" val="1770021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5" name="Platshållare för bild 5" descr="En bild som visar himmel, utomhus, vatten, stor&#10;&#10;Automatiskt genererad beskrivning">
            <a:extLst>
              <a:ext uri="{FF2B5EF4-FFF2-40B4-BE49-F238E27FC236}">
                <a16:creationId xmlns:a16="http://schemas.microsoft.com/office/drawing/2014/main" id="{718F961F-E8E9-47E0-82DD-7ABF22E1A3F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10" r="10"/>
          <a:stretch>
            <a:fillRect/>
          </a:stretch>
        </p:blipFill>
        <p:spPr/>
      </p:pic>
      <p:sp>
        <p:nvSpPr>
          <p:cNvPr id="3" name="Platshållare för innehåll 2">
            <a:extLst>
              <a:ext uri="{FF2B5EF4-FFF2-40B4-BE49-F238E27FC236}">
                <a16:creationId xmlns:a16="http://schemas.microsoft.com/office/drawing/2014/main" id="{522BD689-D5E0-4A99-9B6E-D1E8D5674AAD}"/>
              </a:ext>
            </a:extLst>
          </p:cNvPr>
          <p:cNvSpPr>
            <a:spLocks noGrp="1"/>
          </p:cNvSpPr>
          <p:nvPr>
            <p:ph sz="half" idx="1"/>
          </p:nvPr>
        </p:nvSpPr>
        <p:spPr>
          <a:xfrm>
            <a:off x="475357" y="1628775"/>
            <a:ext cx="5318691" cy="3995277"/>
          </a:xfrm>
        </p:spPr>
        <p:txBody>
          <a:bodyPr/>
          <a:lstStyle/>
          <a:p>
            <a:pPr lvl="0"/>
            <a:r>
              <a:rPr lang="sv-SE" sz="1200" dirty="0">
                <a:solidFill>
                  <a:schemeClr val="bg1"/>
                </a:solidFill>
              </a:rPr>
              <a:t>Stockholm Business Region är Stockholms stads näringslivsbolag med ansvar för strategisk utveckling och internationell marknadsföring av Stockholm, under varumärket Stockholm - The </a:t>
            </a:r>
            <a:r>
              <a:rPr lang="sv-SE" sz="1200" dirty="0" err="1">
                <a:solidFill>
                  <a:schemeClr val="bg1"/>
                </a:solidFill>
              </a:rPr>
              <a:t>Capital</a:t>
            </a:r>
            <a:r>
              <a:rPr lang="sv-SE" sz="1200" dirty="0">
                <a:solidFill>
                  <a:schemeClr val="bg1"/>
                </a:solidFill>
              </a:rPr>
              <a:t> </a:t>
            </a:r>
            <a:r>
              <a:rPr lang="sv-SE" sz="1200" dirty="0" err="1">
                <a:solidFill>
                  <a:schemeClr val="bg1"/>
                </a:solidFill>
              </a:rPr>
              <a:t>of</a:t>
            </a:r>
            <a:r>
              <a:rPr lang="sv-SE" sz="1200" dirty="0">
                <a:solidFill>
                  <a:schemeClr val="bg1"/>
                </a:solidFill>
              </a:rPr>
              <a:t> Scandinavia.</a:t>
            </a:r>
          </a:p>
          <a:p>
            <a:r>
              <a:rPr lang="sv-SE" sz="1200" dirty="0">
                <a:solidFill>
                  <a:schemeClr val="bg1"/>
                </a:solidFill>
              </a:rPr>
              <a:t>Bolaget ägs av Stockholms stad och har två dotterbolag, </a:t>
            </a:r>
            <a:br>
              <a:rPr lang="sv-SE" sz="1200" dirty="0">
                <a:solidFill>
                  <a:schemeClr val="bg1"/>
                </a:solidFill>
              </a:rPr>
            </a:br>
            <a:r>
              <a:rPr lang="sv-SE" sz="1200" dirty="0" err="1">
                <a:solidFill>
                  <a:schemeClr val="bg1"/>
                </a:solidFill>
              </a:rPr>
              <a:t>Invest</a:t>
            </a:r>
            <a:r>
              <a:rPr lang="sv-SE" sz="1200" dirty="0">
                <a:solidFill>
                  <a:schemeClr val="bg1"/>
                </a:solidFill>
              </a:rPr>
              <a:t> Stockholm och Visit Stockholm.</a:t>
            </a:r>
          </a:p>
          <a:p>
            <a:r>
              <a:rPr lang="sv-SE" sz="1200" dirty="0">
                <a:solidFill>
                  <a:schemeClr val="bg1"/>
                </a:solidFill>
              </a:rPr>
              <a:t>Samtliga rapporter finns tillgängliga på </a:t>
            </a:r>
            <a:r>
              <a:rPr lang="sv-SE" sz="1200" u="sng" dirty="0">
                <a:solidFill>
                  <a:schemeClr val="bg1"/>
                </a:solidFill>
              </a:rPr>
              <a:t>https://stockholmbusinessalliance.se/material/?cat=konjunkturrapporter</a:t>
            </a:r>
          </a:p>
          <a:p>
            <a:r>
              <a:rPr lang="sv-SE" sz="1200" dirty="0">
                <a:solidFill>
                  <a:schemeClr val="bg1"/>
                </a:solidFill>
              </a:rPr>
              <a:t>Frågor kan ställas till Viktor Gustafsson på </a:t>
            </a:r>
            <a:r>
              <a:rPr lang="sv-SE" sz="1200" dirty="0" err="1">
                <a:solidFill>
                  <a:schemeClr val="bg1"/>
                </a:solidFill>
              </a:rPr>
              <a:t>Invest</a:t>
            </a:r>
            <a:r>
              <a:rPr lang="sv-SE" sz="1200" dirty="0">
                <a:solidFill>
                  <a:schemeClr val="bg1"/>
                </a:solidFill>
              </a:rPr>
              <a:t> Stockholm. </a:t>
            </a:r>
          </a:p>
          <a:p>
            <a:r>
              <a:rPr lang="sv-SE" sz="1200" dirty="0">
                <a:solidFill>
                  <a:schemeClr val="bg1"/>
                </a:solidFill>
              </a:rPr>
              <a:t>Ansvarig utgivare: Staffan Ingvarsson, VD Stockholm Business Region</a:t>
            </a:r>
          </a:p>
          <a:p>
            <a:r>
              <a:rPr lang="sv-SE" sz="1200" dirty="0">
                <a:solidFill>
                  <a:schemeClr val="bg1"/>
                </a:solidFill>
              </a:rPr>
              <a:t>Stockholm Business Region </a:t>
            </a:r>
            <a:br>
              <a:rPr lang="sv-SE" sz="1200" dirty="0">
                <a:solidFill>
                  <a:schemeClr val="bg1"/>
                </a:solidFill>
              </a:rPr>
            </a:br>
            <a:r>
              <a:rPr lang="sv-SE" sz="1200" dirty="0">
                <a:solidFill>
                  <a:schemeClr val="bg1"/>
                </a:solidFill>
              </a:rPr>
              <a:t>P.O. Box 16282 </a:t>
            </a:r>
            <a:br>
              <a:rPr lang="sv-SE" sz="1200" dirty="0">
                <a:solidFill>
                  <a:schemeClr val="bg1"/>
                </a:solidFill>
              </a:rPr>
            </a:br>
            <a:r>
              <a:rPr lang="sv-SE" sz="1200" dirty="0">
                <a:solidFill>
                  <a:schemeClr val="bg1"/>
                </a:solidFill>
              </a:rPr>
              <a:t>SE-103 25 Stockholm, Sweden </a:t>
            </a:r>
            <a:br>
              <a:rPr lang="sv-SE" sz="1200" dirty="0">
                <a:solidFill>
                  <a:schemeClr val="bg1"/>
                </a:solidFill>
              </a:rPr>
            </a:br>
            <a:r>
              <a:rPr lang="sv-SE" sz="1200" dirty="0">
                <a:solidFill>
                  <a:schemeClr val="bg1"/>
                </a:solidFill>
              </a:rPr>
              <a:t>Telefon + 46 8 508 280 00 </a:t>
            </a:r>
            <a:br>
              <a:rPr lang="sv-SE" sz="1200" dirty="0">
                <a:solidFill>
                  <a:schemeClr val="bg1"/>
                </a:solidFill>
              </a:rPr>
            </a:br>
            <a:r>
              <a:rPr lang="sv-SE" sz="1200" dirty="0">
                <a:solidFill>
                  <a:schemeClr val="bg1"/>
                </a:solidFill>
              </a:rPr>
              <a:t>www.visitstockholm.com </a:t>
            </a:r>
            <a:br>
              <a:rPr lang="sv-SE" sz="1200" dirty="0">
                <a:solidFill>
                  <a:schemeClr val="bg1"/>
                </a:solidFill>
              </a:rPr>
            </a:br>
            <a:r>
              <a:rPr lang="sv-SE" sz="1200" dirty="0">
                <a:solidFill>
                  <a:schemeClr val="bg1"/>
                </a:solidFill>
              </a:rPr>
              <a:t>www.investstockholm.com </a:t>
            </a:r>
            <a:br>
              <a:rPr lang="sv-SE" sz="1200" dirty="0">
                <a:solidFill>
                  <a:schemeClr val="bg1"/>
                </a:solidFill>
              </a:rPr>
            </a:br>
            <a:r>
              <a:rPr lang="sv-SE" sz="1200" dirty="0">
                <a:solidFill>
                  <a:schemeClr val="bg1"/>
                </a:solidFill>
              </a:rPr>
              <a:t>www.stockholmbusinessregion.se </a:t>
            </a:r>
          </a:p>
        </p:txBody>
      </p:sp>
      <p:sp>
        <p:nvSpPr>
          <p:cNvPr id="4" name="Rubrik 3">
            <a:extLst>
              <a:ext uri="{FF2B5EF4-FFF2-40B4-BE49-F238E27FC236}">
                <a16:creationId xmlns:a16="http://schemas.microsoft.com/office/drawing/2014/main" id="{62BF7A97-3214-47AD-BB39-30A1CB8B5129}"/>
              </a:ext>
            </a:extLst>
          </p:cNvPr>
          <p:cNvSpPr>
            <a:spLocks noGrp="1"/>
          </p:cNvSpPr>
          <p:nvPr>
            <p:ph type="title"/>
          </p:nvPr>
        </p:nvSpPr>
        <p:spPr>
          <a:xfrm>
            <a:off x="475357" y="325482"/>
            <a:ext cx="5509807" cy="1113955"/>
          </a:xfrm>
        </p:spPr>
        <p:txBody>
          <a:bodyPr/>
          <a:lstStyle/>
          <a:p>
            <a:r>
              <a:rPr lang="sv-SE" dirty="0">
                <a:solidFill>
                  <a:schemeClr val="bg1"/>
                </a:solidFill>
              </a:rPr>
              <a:t>Stockholm Business Region</a:t>
            </a:r>
          </a:p>
        </p:txBody>
      </p:sp>
      <p:pic>
        <p:nvPicPr>
          <p:cNvPr id="9" name="Bildobjekt 8">
            <a:extLst>
              <a:ext uri="{FF2B5EF4-FFF2-40B4-BE49-F238E27FC236}">
                <a16:creationId xmlns:a16="http://schemas.microsoft.com/office/drawing/2014/main" id="{A14EF21B-B8D3-4355-8DC4-91F4F5847D72}"/>
              </a:ext>
            </a:extLst>
          </p:cNvPr>
          <p:cNvPicPr>
            <a:picLocks noChangeAspect="1"/>
          </p:cNvPicPr>
          <p:nvPr/>
        </p:nvPicPr>
        <p:blipFill>
          <a:blip r:embed="rId3">
            <a:alphaModFix amt="68000"/>
          </a:blip>
          <a:stretch>
            <a:fillRect/>
          </a:stretch>
        </p:blipFill>
        <p:spPr>
          <a:xfrm>
            <a:off x="6429375" y="0"/>
            <a:ext cx="6244640" cy="6858000"/>
          </a:xfrm>
          <a:prstGeom prst="rect">
            <a:avLst/>
          </a:prstGeom>
        </p:spPr>
      </p:pic>
    </p:spTree>
    <p:extLst>
      <p:ext uri="{BB962C8B-B14F-4D97-AF65-F5344CB8AC3E}">
        <p14:creationId xmlns:p14="http://schemas.microsoft.com/office/powerpoint/2010/main" val="23525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1F8F9E8-EABC-4D65-941B-F81F9B6A1FCA}"/>
              </a:ext>
            </a:extLst>
          </p:cNvPr>
          <p:cNvSpPr>
            <a:spLocks noGrp="1"/>
          </p:cNvSpPr>
          <p:nvPr>
            <p:ph sz="half" idx="1"/>
          </p:nvPr>
        </p:nvSpPr>
        <p:spPr>
          <a:xfrm>
            <a:off x="6447777" y="954569"/>
            <a:ext cx="5155635" cy="5713389"/>
          </a:xfrm>
        </p:spPr>
        <p:txBody>
          <a:bodyPr/>
          <a:lstStyle/>
          <a:p>
            <a:pPr>
              <a:spcAft>
                <a:spcPts val="800"/>
              </a:spcAft>
            </a:pPr>
            <a:r>
              <a:rPr lang="sv-SE" sz="1100" b="1" dirty="0">
                <a:ea typeface="Minion Pro" panose="02040503050201020203" pitchFamily="18" charset="0"/>
                <a:cs typeface="Times New Roman" panose="02020603050405020304" pitchFamily="18" charset="0"/>
              </a:rPr>
              <a:t>Återhämtningen för Stockholmsekonomin </a:t>
            </a:r>
            <a:r>
              <a:rPr lang="sv-SE" sz="1100" b="1" dirty="0">
                <a:effectLst/>
                <a:ea typeface="Minion Pro" panose="02040503050201020203" pitchFamily="18" charset="0"/>
                <a:cs typeface="Times New Roman" panose="02020603050405020304" pitchFamily="18" charset="0"/>
              </a:rPr>
              <a:t>efter Covid-19 pandemin var stark under det första kvartalet 2022. Lönesumman i privat sektor ökar samtidigt som näringslivet stärks med fler företag. Även arbetsmarknaden utvecklas positivt. Sysselsättningen stiger, arbetslösheten sjunker och de lediga jobben blir fler. </a:t>
            </a:r>
            <a:r>
              <a:rPr lang="sv-SE" sz="1100" b="1" dirty="0">
                <a:ea typeface="Minion Pro" panose="02040503050201020203" pitchFamily="18" charset="0"/>
                <a:cs typeface="Times New Roman" panose="02020603050405020304" pitchFamily="18" charset="0"/>
              </a:rPr>
              <a:t>Rapporten innehåller data fram till och med mars och visar inte vårens nedgång i världsekonomin.  </a:t>
            </a:r>
            <a:r>
              <a:rPr lang="sv-SE" sz="1100" b="1" dirty="0">
                <a:effectLst/>
                <a:ea typeface="Minion Pro" panose="02040503050201020203" pitchFamily="18" charset="0"/>
                <a:cs typeface="Times New Roman" panose="02020603050405020304" pitchFamily="18" charset="0"/>
              </a:rPr>
              <a:t/>
            </a:r>
            <a:br>
              <a:rPr lang="sv-SE" sz="1100" b="1" dirty="0">
                <a:effectLst/>
                <a:ea typeface="Minion Pro" panose="02040503050201020203" pitchFamily="18" charset="0"/>
                <a:cs typeface="Times New Roman" panose="02020603050405020304" pitchFamily="18" charset="0"/>
              </a:rPr>
            </a:br>
            <a:r>
              <a:rPr lang="sv-SE" sz="1100" b="1" i="1" dirty="0">
                <a:ea typeface="Minion Pro" panose="02040503050201020203" pitchFamily="18" charset="0"/>
                <a:cs typeface="Times New Roman" panose="02020603050405020304" pitchFamily="18" charset="0"/>
              </a:rPr>
              <a:t/>
            </a:r>
            <a:br>
              <a:rPr lang="sv-SE" sz="1100" b="1" i="1" dirty="0">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Den starka ökningen av lönesumman i privat sektor tyder på att återhämtningen efter pandemin sker snabbt. En liknande utveckling syns även i relation till den totala lönesumman samt per sysselsatt och per invånare. Denna utveckling är välkommen och tyder på att Stockholmsekonomin växer. Antalet nyregistrerade företag ökar också i såväl Stockholms stad som i Stockholms län under perioden. Samtidigt kvarstår företagskonkurserna på liknande nivåer som 2021. </a:t>
            </a:r>
          </a:p>
          <a:p>
            <a:pPr>
              <a:spcAft>
                <a:spcPts val="800"/>
              </a:spcAft>
            </a:pPr>
            <a:r>
              <a:rPr lang="sv-SE" sz="1100" dirty="0">
                <a:effectLst/>
                <a:ea typeface="Minion Pro" panose="02040503050201020203" pitchFamily="18" charset="0"/>
                <a:cs typeface="Times New Roman" panose="02020603050405020304" pitchFamily="18" charset="0"/>
              </a:rPr>
              <a:t>Återhämtningen på arbetsmarknaden fortsatte under det första kvartalet. Antalet sysselsatta personer ökar med 3,9 procent vilket motsvarar 48 200 personer i länet samtidigt som arbetslösheten minskade med 1,3 procentenheter eller 21 900 personer. Antalet lediga jobb anmälda på Arbetsförmedlingen fördubblas nästan jämfört med samma period 2021. Antalet varsel minskar också kraftigt från de höga nivåerna under föregående år.</a:t>
            </a:r>
          </a:p>
          <a:p>
            <a:pPr>
              <a:spcAft>
                <a:spcPts val="800"/>
              </a:spcAft>
            </a:pPr>
            <a:r>
              <a:rPr lang="sv-SE" sz="1100" dirty="0">
                <a:effectLst/>
                <a:ea typeface="Minion Pro" panose="02040503050201020203" pitchFamily="18" charset="0"/>
                <a:cs typeface="Times New Roman" panose="02020603050405020304" pitchFamily="18" charset="0"/>
              </a:rPr>
              <a:t>Antalet invånare ökade med 1,1 procent eller 25 600 personer i länet jämfört med samma period förra året. I Stockholm stad ökar invånarantalet med 0,5 procent eller 5 000 personer, vilket innebär att endast 19 900 personer återstår innan staden når 1 miljon invånare.</a:t>
            </a:r>
          </a:p>
          <a:p>
            <a:pPr>
              <a:lnSpc>
                <a:spcPct val="107000"/>
              </a:lnSpc>
              <a:spcAft>
                <a:spcPts val="800"/>
              </a:spcAft>
            </a:pPr>
            <a:r>
              <a:rPr lang="sv-SE" sz="1100" dirty="0">
                <a:effectLst/>
                <a:ea typeface="Minion Pro" panose="02040503050201020203" pitchFamily="18" charset="0"/>
                <a:cs typeface="Times New Roman" panose="02020603050405020304" pitchFamily="18" charset="0"/>
              </a:rPr>
              <a:t>Staffan Ingvarsson</a:t>
            </a:r>
            <a:br>
              <a:rPr lang="sv-SE" sz="1100" dirty="0">
                <a:effectLst/>
                <a:ea typeface="Minion Pro" panose="02040503050201020203" pitchFamily="18" charset="0"/>
                <a:cs typeface="Times New Roman" panose="02020603050405020304" pitchFamily="18" charset="0"/>
              </a:rPr>
            </a:br>
            <a:r>
              <a:rPr lang="sv-SE" sz="1100" dirty="0">
                <a:effectLst/>
                <a:ea typeface="Minion Pro" panose="02040503050201020203" pitchFamily="18" charset="0"/>
                <a:cs typeface="Times New Roman" panose="02020603050405020304" pitchFamily="18" charset="0"/>
              </a:rPr>
              <a:t>VD Stockholm Business Region</a:t>
            </a:r>
          </a:p>
          <a:p>
            <a:endParaRPr lang="sv-SE" sz="1200" dirty="0"/>
          </a:p>
        </p:txBody>
      </p:sp>
      <p:pic>
        <p:nvPicPr>
          <p:cNvPr id="7" name="Platshållare för bild 4" descr="En bild som visar himmel, utomhus, natur, solnedgång&#10;&#10;Automatiskt genererad beskrivning">
            <a:extLst>
              <a:ext uri="{FF2B5EF4-FFF2-40B4-BE49-F238E27FC236}">
                <a16:creationId xmlns:a16="http://schemas.microsoft.com/office/drawing/2014/main" id="{4D5E9422-08A2-451C-956F-6938D9CA426B}"/>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l="30" r="30"/>
          <a:stretch>
            <a:fillRect/>
          </a:stretch>
        </p:blipFill>
        <p:spPr>
          <a:xfrm>
            <a:off x="0" y="0"/>
            <a:ext cx="6024563" cy="6858000"/>
          </a:xfrm>
        </p:spPr>
      </p:pic>
      <p:sp>
        <p:nvSpPr>
          <p:cNvPr id="4" name="Rubrik 3">
            <a:extLst>
              <a:ext uri="{FF2B5EF4-FFF2-40B4-BE49-F238E27FC236}">
                <a16:creationId xmlns:a16="http://schemas.microsoft.com/office/drawing/2014/main" id="{93EB36B5-4A72-4230-BF50-BF5AF08FBDCB}"/>
              </a:ext>
            </a:extLst>
          </p:cNvPr>
          <p:cNvSpPr>
            <a:spLocks noGrp="1"/>
          </p:cNvSpPr>
          <p:nvPr>
            <p:ph type="title"/>
          </p:nvPr>
        </p:nvSpPr>
        <p:spPr>
          <a:xfrm>
            <a:off x="6447777" y="146898"/>
            <a:ext cx="5485722" cy="708195"/>
          </a:xfrm>
        </p:spPr>
        <p:txBody>
          <a:bodyPr/>
          <a:lstStyle/>
          <a:p>
            <a:r>
              <a:rPr lang="sv-SE" sz="2000" dirty="0"/>
              <a:t/>
            </a:r>
            <a:br>
              <a:rPr lang="sv-SE" sz="2000" dirty="0"/>
            </a:br>
            <a:r>
              <a:rPr lang="sv-SE" sz="2000" dirty="0"/>
              <a:t/>
            </a:r>
            <a:br>
              <a:rPr lang="sv-SE" sz="2000" dirty="0"/>
            </a:br>
            <a:r>
              <a:rPr lang="sv-SE" sz="2000" dirty="0"/>
              <a:t/>
            </a:r>
            <a:br>
              <a:rPr lang="sv-SE" sz="2000" dirty="0"/>
            </a:br>
            <a:r>
              <a:rPr lang="sv-SE" sz="2000" dirty="0"/>
              <a:t>Starkt första kvartal för Stockholm men läget i världsekonomin oroar</a:t>
            </a:r>
          </a:p>
        </p:txBody>
      </p:sp>
      <p:sp>
        <p:nvSpPr>
          <p:cNvPr id="13" name="Platshållare för text 12">
            <a:extLst>
              <a:ext uri="{FF2B5EF4-FFF2-40B4-BE49-F238E27FC236}">
                <a16:creationId xmlns:a16="http://schemas.microsoft.com/office/drawing/2014/main" id="{08C2CC2A-24E6-4A09-93DC-BB09A5E1AF0C}"/>
              </a:ext>
            </a:extLst>
          </p:cNvPr>
          <p:cNvSpPr>
            <a:spLocks noGrp="1"/>
          </p:cNvSpPr>
          <p:nvPr>
            <p:ph type="body" sz="quarter" idx="14"/>
          </p:nvPr>
        </p:nvSpPr>
        <p:spPr/>
        <p:txBody>
          <a:bodyPr/>
          <a:lstStyle/>
          <a:p>
            <a:endParaRPr lang="sv-SE"/>
          </a:p>
        </p:txBody>
      </p:sp>
      <p:sp>
        <p:nvSpPr>
          <p:cNvPr id="3" name="textruta 2">
            <a:extLst>
              <a:ext uri="{FF2B5EF4-FFF2-40B4-BE49-F238E27FC236}">
                <a16:creationId xmlns:a16="http://schemas.microsoft.com/office/drawing/2014/main" id="{8FDA5FA1-75C1-4499-A907-6FA66F947740}"/>
              </a:ext>
            </a:extLst>
          </p:cNvPr>
          <p:cNvSpPr txBox="1"/>
          <p:nvPr/>
        </p:nvSpPr>
        <p:spPr>
          <a:xfrm>
            <a:off x="334963" y="1095375"/>
            <a:ext cx="5390537" cy="4730716"/>
          </a:xfrm>
          <a:prstGeom prst="rect">
            <a:avLst/>
          </a:prstGeom>
          <a:solidFill>
            <a:srgbClr val="FFFFFF">
              <a:alpha val="69804"/>
            </a:srgbClr>
          </a:solidFill>
        </p:spPr>
        <p:txBody>
          <a:bodyPr wrap="square" lIns="216000" tIns="216000" rtlCol="0">
            <a:noAutofit/>
          </a:bodyPr>
          <a:lstStyle/>
          <a:p>
            <a:r>
              <a:rPr lang="sv-SE" sz="2000" b="1" dirty="0">
                <a:latin typeface="+mj-lt"/>
                <a:ea typeface="+mj-ea"/>
                <a:cs typeface="+mj-cs"/>
              </a:rPr>
              <a:t>Konjunkturläget i Stockholm, 2022 kv1</a:t>
            </a:r>
          </a:p>
        </p:txBody>
      </p:sp>
      <p:sp>
        <p:nvSpPr>
          <p:cNvPr id="20" name="textruta 19">
            <a:extLst>
              <a:ext uri="{FF2B5EF4-FFF2-40B4-BE49-F238E27FC236}">
                <a16:creationId xmlns:a16="http://schemas.microsoft.com/office/drawing/2014/main" id="{7639E258-AF04-43C4-8A3B-454C3E512DD0}"/>
              </a:ext>
            </a:extLst>
          </p:cNvPr>
          <p:cNvSpPr txBox="1"/>
          <p:nvPr/>
        </p:nvSpPr>
        <p:spPr>
          <a:xfrm>
            <a:off x="516856" y="5484225"/>
            <a:ext cx="2731838" cy="200055"/>
          </a:xfrm>
          <a:prstGeom prst="rect">
            <a:avLst/>
          </a:prstGeom>
          <a:noFill/>
        </p:spPr>
        <p:txBody>
          <a:bodyPr wrap="none" rtlCol="0">
            <a:spAutoFit/>
          </a:bodyPr>
          <a:lstStyle/>
          <a:p>
            <a:r>
              <a:rPr lang="sv-SE" sz="700" dirty="0">
                <a:cs typeface="Arial" panose="020B0604020202020204" pitchFamily="34" charset="0"/>
              </a:rPr>
              <a:t>* Förändring i arbetslösheten visas i procentenheter, ej i procent</a:t>
            </a:r>
          </a:p>
        </p:txBody>
      </p:sp>
      <p:graphicFrame>
        <p:nvGraphicFramePr>
          <p:cNvPr id="55" name="Tabell 54">
            <a:extLst>
              <a:ext uri="{FF2B5EF4-FFF2-40B4-BE49-F238E27FC236}">
                <a16:creationId xmlns:a16="http://schemas.microsoft.com/office/drawing/2014/main" id="{456BDF59-60F8-4E6F-9C13-3E809030D2D0}"/>
              </a:ext>
            </a:extLst>
          </p:cNvPr>
          <p:cNvGraphicFramePr>
            <a:graphicFrameLocks noGrp="1"/>
          </p:cNvGraphicFramePr>
          <p:nvPr>
            <p:extLst>
              <p:ext uri="{D42A27DB-BD31-4B8C-83A1-F6EECF244321}">
                <p14:modId xmlns:p14="http://schemas.microsoft.com/office/powerpoint/2010/main" val="588627383"/>
              </p:ext>
            </p:extLst>
          </p:nvPr>
        </p:nvGraphicFramePr>
        <p:xfrm>
          <a:off x="577286" y="1628775"/>
          <a:ext cx="4869990" cy="3792279"/>
        </p:xfrm>
        <a:graphic>
          <a:graphicData uri="http://schemas.openxmlformats.org/drawingml/2006/table">
            <a:tbl>
              <a:tblPr bandRow="1"/>
              <a:tblGrid>
                <a:gridCol w="1519190">
                  <a:extLst>
                    <a:ext uri="{9D8B030D-6E8A-4147-A177-3AD203B41FA5}">
                      <a16:colId xmlns:a16="http://schemas.microsoft.com/office/drawing/2014/main" val="3610426340"/>
                    </a:ext>
                  </a:extLst>
                </a:gridCol>
                <a:gridCol w="751172">
                  <a:extLst>
                    <a:ext uri="{9D8B030D-6E8A-4147-A177-3AD203B41FA5}">
                      <a16:colId xmlns:a16="http://schemas.microsoft.com/office/drawing/2014/main" val="1013583586"/>
                    </a:ext>
                  </a:extLst>
                </a:gridCol>
                <a:gridCol w="721696">
                  <a:extLst>
                    <a:ext uri="{9D8B030D-6E8A-4147-A177-3AD203B41FA5}">
                      <a16:colId xmlns:a16="http://schemas.microsoft.com/office/drawing/2014/main" val="1781218869"/>
                    </a:ext>
                  </a:extLst>
                </a:gridCol>
                <a:gridCol w="250392">
                  <a:extLst>
                    <a:ext uri="{9D8B030D-6E8A-4147-A177-3AD203B41FA5}">
                      <a16:colId xmlns:a16="http://schemas.microsoft.com/office/drawing/2014/main" val="3978909767"/>
                    </a:ext>
                  </a:extLst>
                </a:gridCol>
                <a:gridCol w="751172">
                  <a:extLst>
                    <a:ext uri="{9D8B030D-6E8A-4147-A177-3AD203B41FA5}">
                      <a16:colId xmlns:a16="http://schemas.microsoft.com/office/drawing/2014/main" val="2834698736"/>
                    </a:ext>
                  </a:extLst>
                </a:gridCol>
                <a:gridCol w="625976">
                  <a:extLst>
                    <a:ext uri="{9D8B030D-6E8A-4147-A177-3AD203B41FA5}">
                      <a16:colId xmlns:a16="http://schemas.microsoft.com/office/drawing/2014/main" val="3716900473"/>
                    </a:ext>
                  </a:extLst>
                </a:gridCol>
                <a:gridCol w="250392">
                  <a:extLst>
                    <a:ext uri="{9D8B030D-6E8A-4147-A177-3AD203B41FA5}">
                      <a16:colId xmlns:a16="http://schemas.microsoft.com/office/drawing/2014/main" val="2306815657"/>
                    </a:ext>
                  </a:extLst>
                </a:gridCol>
              </a:tblGrid>
              <a:tr h="227983">
                <a:tc>
                  <a:txBody>
                    <a:bodyPr/>
                    <a:lstStyle/>
                    <a:p>
                      <a:pPr algn="l" fontAlgn="b"/>
                      <a:r>
                        <a:rPr lang="sv-SE" sz="700" b="0" i="0" u="none" strike="noStrike" dirty="0">
                          <a:solidFill>
                            <a:srgbClr val="000000"/>
                          </a:solidFill>
                          <a:effectLst/>
                          <a:latin typeface="Arial" panose="020B0604020202020204" pitchFamily="34" charset="0"/>
                        </a:rPr>
                        <a:t> </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sv-SE" sz="800" b="1">
                          <a:latin typeface="+mj-lt"/>
                          <a:cs typeface="Arial" panose="020B0604020202020204" pitchFamily="34" charset="0"/>
                        </a:rPr>
                        <a:t>Stockholms län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tc gridSpan="3">
                  <a:txBody>
                    <a:bodyPr/>
                    <a:lstStyle/>
                    <a:p>
                      <a:pPr algn="ctr"/>
                      <a:r>
                        <a:rPr lang="sv-SE" sz="800" b="1">
                          <a:latin typeface="+mj-lt"/>
                          <a:cs typeface="Arial" panose="020B0604020202020204" pitchFamily="34" charset="0"/>
                        </a:rPr>
                        <a:t>Stockholms stad</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540125105"/>
                  </a:ext>
                </a:extLst>
              </a:tr>
              <a:tr h="268623">
                <a:tc rowSpan="2">
                  <a:txBody>
                    <a:bodyPr/>
                    <a:lstStyle/>
                    <a:p>
                      <a:pPr algn="l" rtl="0" fontAlgn="b"/>
                      <a:r>
                        <a:rPr lang="sv-SE" sz="800" b="1" i="0" u="none" strike="noStrike" dirty="0">
                          <a:solidFill>
                            <a:srgbClr val="000000"/>
                          </a:solidFill>
                          <a:effectLst/>
                          <a:latin typeface="Futura Std Book" panose="020B0502020204020303" pitchFamily="34" charset="0"/>
                        </a:rPr>
                        <a:t>Nyckeltal</a:t>
                      </a:r>
                    </a:p>
                  </a:txBody>
                  <a:tcPr marL="8764" marR="8764" marT="8764"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Värde </a:t>
                      </a:r>
                    </a:p>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2022 kv1</a:t>
                      </a:r>
                    </a:p>
                    <a:p>
                      <a:pPr algn="ctr" rtl="0"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b"/>
                      <a:r>
                        <a:rPr lang="sv-SE" sz="800" b="0" i="0" u="none" strike="noStrike" dirty="0">
                          <a:solidFill>
                            <a:srgbClr val="000000"/>
                          </a:solidFill>
                          <a:effectLst/>
                          <a:latin typeface="Futura Std Book" panose="020B0502020204020303" pitchFamily="34" charset="0"/>
                        </a:rPr>
                        <a:t>Förändring (%)</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263608711"/>
                  </a:ext>
                </a:extLst>
              </a:tr>
              <a:tr h="227983">
                <a:tc v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tc vMerge="1">
                  <a:txBody>
                    <a:bodyPr/>
                    <a:lstStyle/>
                    <a:p>
                      <a:endParaRPr lang="sv-SE"/>
                    </a:p>
                  </a:txBody>
                  <a:tcPr/>
                </a:tc>
                <a:tc gridSpan="2">
                  <a:txBody>
                    <a:bodyPr/>
                    <a:lstStyle/>
                    <a:p>
                      <a:pPr algn="ctr" rtl="0" fontAlgn="b"/>
                      <a:r>
                        <a:rPr lang="sv-SE" sz="800" b="0" i="0" u="none" strike="noStrike" dirty="0">
                          <a:solidFill>
                            <a:srgbClr val="000000"/>
                          </a:solidFill>
                          <a:effectLst/>
                          <a:latin typeface="Futura Std Book" panose="020B0502020204020303" pitchFamily="34" charset="0"/>
                        </a:rPr>
                        <a:t>-1 år</a:t>
                      </a:r>
                    </a:p>
                  </a:txBody>
                  <a:tcPr marL="9525" marR="9525" marT="9525"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843191210"/>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Lönesumma privat sektor (mdkr)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134,0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91,5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070590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 företag</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7 566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pitchFamily="34" charset="0"/>
                        </a:rPr>
                        <a:t>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4 406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47179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Företagskonkurser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588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dirty="0">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340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84990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Sysselsatta</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1 298 400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3,9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552 800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7585936"/>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Nyanmälda platser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132 331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83 926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2742132"/>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Varsel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2 232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dirty="0">
                          <a:solidFill>
                            <a:srgbClr val="000000"/>
                          </a:solidFill>
                          <a:effectLst/>
                          <a:latin typeface="Futura Std Book" panose="020B0502020204020303"/>
                        </a:rPr>
                        <a:t>1 438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72568"/>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Arbetslöshet (%)</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-1,3 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4,7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-1,5 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83692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Befolkning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2 421,3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980,3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FF000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4447011"/>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Påbörjade lägenheter</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2 935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dirty="0">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900" b="0" i="0" u="none" strike="noStrike">
                          <a:solidFill>
                            <a:srgbClr val="000000"/>
                          </a:solidFill>
                          <a:effectLst/>
                          <a:latin typeface="Futura Std Book" panose="020B0502020204020303"/>
                        </a:rPr>
                        <a:t>283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a:solidFill>
                            <a:srgbClr val="000000"/>
                          </a:solidFill>
                          <a:effectLst/>
                          <a:latin typeface="Futura Std Book" panose="020B0502020204020303"/>
                        </a:rPr>
                        <a:t>-78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36979"/>
                  </a:ext>
                </a:extLst>
              </a:tr>
              <a:tr h="306769">
                <a:tc>
                  <a:txBody>
                    <a:bodyPr/>
                    <a:lstStyle/>
                    <a:p>
                      <a:pPr algn="l" rtl="0" fontAlgn="b"/>
                      <a:r>
                        <a:rPr lang="sv-SE" sz="800" b="0" i="0" u="none" strike="noStrike" dirty="0">
                          <a:solidFill>
                            <a:srgbClr val="000000"/>
                          </a:solidFill>
                          <a:effectLst/>
                          <a:latin typeface="Futura Std Book" panose="020B0502020204020303" pitchFamily="34" charset="0"/>
                        </a:rPr>
                        <a:t>Kommersiella övernattningar (tusental)</a:t>
                      </a:r>
                    </a:p>
                  </a:txBody>
                  <a:tcPr marL="8764" marR="8764" marT="87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2 127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85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sv-SE" sz="900" b="0" i="0" u="none" strike="noStrike">
                          <a:solidFill>
                            <a:srgbClr val="000000"/>
                          </a:solidFill>
                          <a:effectLst/>
                          <a:latin typeface="Futura Std Book" panose="020B0502020204020303" pitchFamily="34" charset="0"/>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900" b="0" i="0" u="none" strike="noStrike" dirty="0">
                          <a:solidFill>
                            <a:srgbClr val="000000"/>
                          </a:solidFill>
                          <a:effectLst/>
                          <a:latin typeface="Futura Std Book" panose="020B0502020204020303"/>
                        </a:rPr>
                        <a:t>1 324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sv-SE" sz="900" b="0" i="0" u="none" strike="noStrike" dirty="0">
                          <a:solidFill>
                            <a:srgbClr val="000000"/>
                          </a:solidFill>
                          <a:effectLst/>
                          <a:latin typeface="Futura Std Book" panose="020B0502020204020303"/>
                        </a:rPr>
                        <a:t>100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endParaRPr lang="sv-SE" sz="800" b="0" i="0" u="none" strike="noStrike" dirty="0">
                        <a:solidFill>
                          <a:srgbClr val="92D050"/>
                        </a:solidFill>
                        <a:effectLst/>
                        <a:latin typeface="Wingdings" panose="05000000000000000000" pitchFamily="2" charset="2"/>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22382660"/>
                  </a:ext>
                </a:extLst>
              </a:tr>
            </a:tbl>
          </a:graphicData>
        </a:graphic>
      </p:graphicFrame>
      <p:sp>
        <p:nvSpPr>
          <p:cNvPr id="5" name="Likbent triangel 4">
            <a:extLst>
              <a:ext uri="{FF2B5EF4-FFF2-40B4-BE49-F238E27FC236}">
                <a16:creationId xmlns:a16="http://schemas.microsoft.com/office/drawing/2014/main" id="{8C826203-7414-40C4-AF92-39152CEA58A2}"/>
              </a:ext>
            </a:extLst>
          </p:cNvPr>
          <p:cNvSpPr/>
          <p:nvPr/>
        </p:nvSpPr>
        <p:spPr>
          <a:xfrm>
            <a:off x="3624578" y="2461628"/>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0" name="Likbent triangel 9">
            <a:extLst>
              <a:ext uri="{FF2B5EF4-FFF2-40B4-BE49-F238E27FC236}">
                <a16:creationId xmlns:a16="http://schemas.microsoft.com/office/drawing/2014/main" id="{41F1656E-795E-41BD-AE0F-56B2CF1F4614}"/>
              </a:ext>
            </a:extLst>
          </p:cNvPr>
          <p:cNvSpPr/>
          <p:nvPr/>
        </p:nvSpPr>
        <p:spPr>
          <a:xfrm rot="10800000" flipV="1">
            <a:off x="3624578" y="2770049"/>
            <a:ext cx="117028" cy="100886"/>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2" name="Likbent triangel 11">
            <a:extLst>
              <a:ext uri="{FF2B5EF4-FFF2-40B4-BE49-F238E27FC236}">
                <a16:creationId xmlns:a16="http://schemas.microsoft.com/office/drawing/2014/main" id="{6B1498AB-95FA-4F4B-893B-437782B29953}"/>
              </a:ext>
            </a:extLst>
          </p:cNvPr>
          <p:cNvSpPr/>
          <p:nvPr/>
        </p:nvSpPr>
        <p:spPr>
          <a:xfrm>
            <a:off x="3624578" y="3362050"/>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4" name="Likbent triangel 13">
            <a:extLst>
              <a:ext uri="{FF2B5EF4-FFF2-40B4-BE49-F238E27FC236}">
                <a16:creationId xmlns:a16="http://schemas.microsoft.com/office/drawing/2014/main" id="{49278A57-B0AE-40A1-ADAD-96F7111C8CE6}"/>
              </a:ext>
            </a:extLst>
          </p:cNvPr>
          <p:cNvSpPr/>
          <p:nvPr/>
        </p:nvSpPr>
        <p:spPr>
          <a:xfrm>
            <a:off x="3633292" y="368109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5" name="Likbent triangel 14">
            <a:extLst>
              <a:ext uri="{FF2B5EF4-FFF2-40B4-BE49-F238E27FC236}">
                <a16:creationId xmlns:a16="http://schemas.microsoft.com/office/drawing/2014/main" id="{1FE08395-46F8-4051-B91B-A224B4092C68}"/>
              </a:ext>
            </a:extLst>
          </p:cNvPr>
          <p:cNvSpPr/>
          <p:nvPr/>
        </p:nvSpPr>
        <p:spPr>
          <a:xfrm rot="10800000">
            <a:off x="3633291" y="3996649"/>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6" name="Likbent triangel 15">
            <a:extLst>
              <a:ext uri="{FF2B5EF4-FFF2-40B4-BE49-F238E27FC236}">
                <a16:creationId xmlns:a16="http://schemas.microsoft.com/office/drawing/2014/main" id="{3F326E02-1F11-4622-8754-07B63DF2F394}"/>
              </a:ext>
            </a:extLst>
          </p:cNvPr>
          <p:cNvSpPr/>
          <p:nvPr/>
        </p:nvSpPr>
        <p:spPr>
          <a:xfrm rot="10800000">
            <a:off x="3624579" y="431918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7" name="Likbent triangel 16">
            <a:extLst>
              <a:ext uri="{FF2B5EF4-FFF2-40B4-BE49-F238E27FC236}">
                <a16:creationId xmlns:a16="http://schemas.microsoft.com/office/drawing/2014/main" id="{7DE223A2-8DF9-4DE2-96F2-C67714898F1F}"/>
              </a:ext>
            </a:extLst>
          </p:cNvPr>
          <p:cNvSpPr/>
          <p:nvPr/>
        </p:nvSpPr>
        <p:spPr>
          <a:xfrm>
            <a:off x="3624578" y="4634277"/>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8" name="Likbent triangel 17">
            <a:extLst>
              <a:ext uri="{FF2B5EF4-FFF2-40B4-BE49-F238E27FC236}">
                <a16:creationId xmlns:a16="http://schemas.microsoft.com/office/drawing/2014/main" id="{5085FCC1-75AE-4EFF-80E1-A8CE196EB8E0}"/>
              </a:ext>
            </a:extLst>
          </p:cNvPr>
          <p:cNvSpPr/>
          <p:nvPr/>
        </p:nvSpPr>
        <p:spPr>
          <a:xfrm rot="14370684" flipV="1">
            <a:off x="3624578" y="4915172"/>
            <a:ext cx="117028" cy="100886"/>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9" name="Likbent triangel 18">
            <a:extLst>
              <a:ext uri="{FF2B5EF4-FFF2-40B4-BE49-F238E27FC236}">
                <a16:creationId xmlns:a16="http://schemas.microsoft.com/office/drawing/2014/main" id="{51AA645E-B2E1-4489-9EDE-CC9063FA0594}"/>
              </a:ext>
            </a:extLst>
          </p:cNvPr>
          <p:cNvSpPr/>
          <p:nvPr/>
        </p:nvSpPr>
        <p:spPr>
          <a:xfrm>
            <a:off x="3624578" y="521316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1" name="Likbent triangel 20">
            <a:extLst>
              <a:ext uri="{FF2B5EF4-FFF2-40B4-BE49-F238E27FC236}">
                <a16:creationId xmlns:a16="http://schemas.microsoft.com/office/drawing/2014/main" id="{7B9B3A0C-E9B1-460A-A6E2-F6BEC59E23EB}"/>
              </a:ext>
            </a:extLst>
          </p:cNvPr>
          <p:cNvSpPr/>
          <p:nvPr/>
        </p:nvSpPr>
        <p:spPr>
          <a:xfrm>
            <a:off x="5264599" y="2457231"/>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2" name="Likbent triangel 21">
            <a:extLst>
              <a:ext uri="{FF2B5EF4-FFF2-40B4-BE49-F238E27FC236}">
                <a16:creationId xmlns:a16="http://schemas.microsoft.com/office/drawing/2014/main" id="{E5801E06-D142-4A0A-B1CA-FE37735C482C}"/>
              </a:ext>
            </a:extLst>
          </p:cNvPr>
          <p:cNvSpPr/>
          <p:nvPr/>
        </p:nvSpPr>
        <p:spPr>
          <a:xfrm rot="10800000" flipV="1">
            <a:off x="5264599" y="2770049"/>
            <a:ext cx="117028" cy="100886"/>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solidFill>
                <a:schemeClr val="accent3"/>
              </a:solidFill>
              <a:latin typeface="+mj-lt"/>
            </a:endParaRPr>
          </a:p>
        </p:txBody>
      </p:sp>
      <p:sp>
        <p:nvSpPr>
          <p:cNvPr id="23" name="Likbent triangel 22">
            <a:extLst>
              <a:ext uri="{FF2B5EF4-FFF2-40B4-BE49-F238E27FC236}">
                <a16:creationId xmlns:a16="http://schemas.microsoft.com/office/drawing/2014/main" id="{F3AD4527-E9DA-4890-B7A6-898924E65678}"/>
              </a:ext>
            </a:extLst>
          </p:cNvPr>
          <p:cNvSpPr/>
          <p:nvPr/>
        </p:nvSpPr>
        <p:spPr>
          <a:xfrm rot="10800000">
            <a:off x="5264599" y="3062013"/>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4" name="Likbent triangel 23">
            <a:extLst>
              <a:ext uri="{FF2B5EF4-FFF2-40B4-BE49-F238E27FC236}">
                <a16:creationId xmlns:a16="http://schemas.microsoft.com/office/drawing/2014/main" id="{A7381558-9214-4233-88BB-B0554FFDD93F}"/>
              </a:ext>
            </a:extLst>
          </p:cNvPr>
          <p:cNvSpPr/>
          <p:nvPr/>
        </p:nvSpPr>
        <p:spPr>
          <a:xfrm>
            <a:off x="5264599" y="3374831"/>
            <a:ext cx="117028" cy="100886"/>
          </a:xfrm>
          <a:prstGeom prst="triangle">
            <a:avLst/>
          </a:prstGeom>
          <a:solidFill>
            <a:srgbClr val="0086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5" name="Likbent triangel 24">
            <a:extLst>
              <a:ext uri="{FF2B5EF4-FFF2-40B4-BE49-F238E27FC236}">
                <a16:creationId xmlns:a16="http://schemas.microsoft.com/office/drawing/2014/main" id="{ED4A62F1-8DA5-4125-81D0-C8851C36CB65}"/>
              </a:ext>
            </a:extLst>
          </p:cNvPr>
          <p:cNvSpPr/>
          <p:nvPr/>
        </p:nvSpPr>
        <p:spPr>
          <a:xfrm>
            <a:off x="5264599" y="368109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6" name="Likbent triangel 25">
            <a:extLst>
              <a:ext uri="{FF2B5EF4-FFF2-40B4-BE49-F238E27FC236}">
                <a16:creationId xmlns:a16="http://schemas.microsoft.com/office/drawing/2014/main" id="{BD4C6F4B-8DB8-4FC8-ACDD-44593AAE5364}"/>
              </a:ext>
            </a:extLst>
          </p:cNvPr>
          <p:cNvSpPr/>
          <p:nvPr/>
        </p:nvSpPr>
        <p:spPr>
          <a:xfrm rot="10800000">
            <a:off x="5269898" y="397819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7" name="Likbent triangel 26">
            <a:extLst>
              <a:ext uri="{FF2B5EF4-FFF2-40B4-BE49-F238E27FC236}">
                <a16:creationId xmlns:a16="http://schemas.microsoft.com/office/drawing/2014/main" id="{05FA87C4-56B6-4BA2-896E-EE7E2A3E2454}"/>
              </a:ext>
            </a:extLst>
          </p:cNvPr>
          <p:cNvSpPr/>
          <p:nvPr/>
        </p:nvSpPr>
        <p:spPr>
          <a:xfrm rot="10800000">
            <a:off x="5264600" y="4319184"/>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8" name="Likbent triangel 27">
            <a:extLst>
              <a:ext uri="{FF2B5EF4-FFF2-40B4-BE49-F238E27FC236}">
                <a16:creationId xmlns:a16="http://schemas.microsoft.com/office/drawing/2014/main" id="{E9D0FB08-7704-42D1-99EE-94189150D500}"/>
              </a:ext>
            </a:extLst>
          </p:cNvPr>
          <p:cNvSpPr/>
          <p:nvPr/>
        </p:nvSpPr>
        <p:spPr>
          <a:xfrm>
            <a:off x="5264599" y="4617178"/>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9" name="Likbent triangel 28">
            <a:extLst>
              <a:ext uri="{FF2B5EF4-FFF2-40B4-BE49-F238E27FC236}">
                <a16:creationId xmlns:a16="http://schemas.microsoft.com/office/drawing/2014/main" id="{D7BFB944-2A82-4E47-AF10-C98F1EF6771E}"/>
              </a:ext>
            </a:extLst>
          </p:cNvPr>
          <p:cNvSpPr/>
          <p:nvPr/>
        </p:nvSpPr>
        <p:spPr>
          <a:xfrm flipV="1">
            <a:off x="5264599" y="4915172"/>
            <a:ext cx="117028" cy="100886"/>
          </a:xfrm>
          <a:prstGeom prst="triangl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0" name="Likbent triangel 29">
            <a:extLst>
              <a:ext uri="{FF2B5EF4-FFF2-40B4-BE49-F238E27FC236}">
                <a16:creationId xmlns:a16="http://schemas.microsoft.com/office/drawing/2014/main" id="{9B04318E-7B68-4C5B-AE8F-DF5C2C7EEA1C}"/>
              </a:ext>
            </a:extLst>
          </p:cNvPr>
          <p:cNvSpPr/>
          <p:nvPr/>
        </p:nvSpPr>
        <p:spPr>
          <a:xfrm>
            <a:off x="5264599" y="5213165"/>
            <a:ext cx="117028" cy="10088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1" name="Likbent triangel 30">
            <a:extLst>
              <a:ext uri="{FF2B5EF4-FFF2-40B4-BE49-F238E27FC236}">
                <a16:creationId xmlns:a16="http://schemas.microsoft.com/office/drawing/2014/main" id="{F0E0E8C2-B455-4096-8C43-9F5F3510573E}"/>
              </a:ext>
            </a:extLst>
          </p:cNvPr>
          <p:cNvSpPr/>
          <p:nvPr/>
        </p:nvSpPr>
        <p:spPr>
          <a:xfrm rot="5400000">
            <a:off x="3624577" y="3068736"/>
            <a:ext cx="117028" cy="10088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Tree>
    <p:extLst>
      <p:ext uri="{BB962C8B-B14F-4D97-AF65-F5344CB8AC3E}">
        <p14:creationId xmlns:p14="http://schemas.microsoft.com/office/powerpoint/2010/main" val="2716695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054E43AC-2679-46B6-A33A-FA05DD8F5F0E}"/>
              </a:ext>
            </a:extLst>
          </p:cNvPr>
          <p:cNvSpPr/>
          <p:nvPr/>
        </p:nvSpPr>
        <p:spPr>
          <a:xfrm>
            <a:off x="6167439" y="1010194"/>
            <a:ext cx="5310185" cy="504929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17550" y="342899"/>
            <a:ext cx="8426449" cy="1113955"/>
          </a:xfrm>
        </p:spPr>
        <p:txBody>
          <a:bodyPr/>
          <a:lstStyle/>
          <a:p>
            <a:r>
              <a:rPr lang="sv-SE" dirty="0"/>
              <a:t>Lönesumma 2022 kv1</a:t>
            </a:r>
            <a:endParaRPr lang="sv-SE" b="0" dirty="0"/>
          </a:p>
        </p:txBody>
      </p:sp>
      <p:sp>
        <p:nvSpPr>
          <p:cNvPr id="3" name="textruta 2">
            <a:extLst>
              <a:ext uri="{FF2B5EF4-FFF2-40B4-BE49-F238E27FC236}">
                <a16:creationId xmlns:a16="http://schemas.microsoft.com/office/drawing/2014/main" id="{9798359B-6E44-404C-A1D1-E11B135A38C7}"/>
              </a:ext>
            </a:extLst>
          </p:cNvPr>
          <p:cNvSpPr txBox="1"/>
          <p:nvPr/>
        </p:nvSpPr>
        <p:spPr>
          <a:xfrm>
            <a:off x="714376" y="5629013"/>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47" name="textruta 46">
            <a:extLst>
              <a:ext uri="{FF2B5EF4-FFF2-40B4-BE49-F238E27FC236}">
                <a16:creationId xmlns:a16="http://schemas.microsoft.com/office/drawing/2014/main" id="{F0D5978A-B46A-429E-B36C-D780549CB1C3}"/>
              </a:ext>
            </a:extLst>
          </p:cNvPr>
          <p:cNvSpPr txBox="1"/>
          <p:nvPr/>
        </p:nvSpPr>
        <p:spPr>
          <a:xfrm>
            <a:off x="652659" y="1484739"/>
            <a:ext cx="5306047" cy="492443"/>
          </a:xfrm>
          <a:prstGeom prst="rect">
            <a:avLst/>
          </a:prstGeom>
          <a:noFill/>
        </p:spPr>
        <p:txBody>
          <a:bodyPr wrap="square" rtlCol="0">
            <a:spAutoFit/>
          </a:bodyPr>
          <a:lstStyle/>
          <a:p>
            <a:r>
              <a:rPr lang="sv-SE" sz="1400" b="1" dirty="0"/>
              <a:t>Lönesumma, Stockholms län</a:t>
            </a:r>
            <a:r>
              <a:rPr lang="sv-SE" sz="1400" dirty="0"/>
              <a:t/>
            </a:r>
            <a:br>
              <a:rPr lang="sv-SE" sz="1400" dirty="0"/>
            </a:br>
            <a:r>
              <a:rPr lang="sv-SE" sz="1200" dirty="0"/>
              <a:t>Index 100 = 2012 kv1</a:t>
            </a:r>
            <a:endParaRPr lang="sv-SE" sz="1400" dirty="0"/>
          </a:p>
        </p:txBody>
      </p:sp>
      <p:graphicFrame>
        <p:nvGraphicFramePr>
          <p:cNvPr id="48" name="Tabell 47">
            <a:extLst>
              <a:ext uri="{FF2B5EF4-FFF2-40B4-BE49-F238E27FC236}">
                <a16:creationId xmlns:a16="http://schemas.microsoft.com/office/drawing/2014/main" id="{DF764631-87E7-46B2-B6BA-39933A2B1E60}"/>
              </a:ext>
            </a:extLst>
          </p:cNvPr>
          <p:cNvGraphicFramePr>
            <a:graphicFrameLocks noGrp="1"/>
          </p:cNvGraphicFramePr>
          <p:nvPr>
            <p:extLst>
              <p:ext uri="{D42A27DB-BD31-4B8C-83A1-F6EECF244321}">
                <p14:modId xmlns:p14="http://schemas.microsoft.com/office/powerpoint/2010/main" val="2292001692"/>
              </p:ext>
            </p:extLst>
          </p:nvPr>
        </p:nvGraphicFramePr>
        <p:xfrm>
          <a:off x="6351464" y="1187260"/>
          <a:ext cx="4917427" cy="4692844"/>
        </p:xfrm>
        <a:graphic>
          <a:graphicData uri="http://schemas.openxmlformats.org/drawingml/2006/table">
            <a:tbl>
              <a:tblPr/>
              <a:tblGrid>
                <a:gridCol w="1946438">
                  <a:extLst>
                    <a:ext uri="{9D8B030D-6E8A-4147-A177-3AD203B41FA5}">
                      <a16:colId xmlns:a16="http://schemas.microsoft.com/office/drawing/2014/main" val="1290073089"/>
                    </a:ext>
                  </a:extLst>
                </a:gridCol>
                <a:gridCol w="688636">
                  <a:extLst>
                    <a:ext uri="{9D8B030D-6E8A-4147-A177-3AD203B41FA5}">
                      <a16:colId xmlns:a16="http://schemas.microsoft.com/office/drawing/2014/main" val="1158543902"/>
                    </a:ext>
                  </a:extLst>
                </a:gridCol>
                <a:gridCol w="917331">
                  <a:extLst>
                    <a:ext uri="{9D8B030D-6E8A-4147-A177-3AD203B41FA5}">
                      <a16:colId xmlns:a16="http://schemas.microsoft.com/office/drawing/2014/main" val="3124956111"/>
                    </a:ext>
                  </a:extLst>
                </a:gridCol>
                <a:gridCol w="746900">
                  <a:extLst>
                    <a:ext uri="{9D8B030D-6E8A-4147-A177-3AD203B41FA5}">
                      <a16:colId xmlns:a16="http://schemas.microsoft.com/office/drawing/2014/main" val="2343506331"/>
                    </a:ext>
                  </a:extLst>
                </a:gridCol>
                <a:gridCol w="618122">
                  <a:extLst>
                    <a:ext uri="{9D8B030D-6E8A-4147-A177-3AD203B41FA5}">
                      <a16:colId xmlns:a16="http://schemas.microsoft.com/office/drawing/2014/main" val="3085589118"/>
                    </a:ext>
                  </a:extLst>
                </a:gridCol>
              </a:tblGrid>
              <a:tr h="180494">
                <a:tc>
                  <a:txBody>
                    <a:bodyPr/>
                    <a:lstStyle/>
                    <a:p>
                      <a:pPr algn="l" fontAlgn="b"/>
                      <a:r>
                        <a:rPr lang="sv-SE" sz="800" b="1" i="0" u="none" strike="noStrike" dirty="0">
                          <a:solidFill>
                            <a:srgbClr val="000000"/>
                          </a:solidFill>
                          <a:effectLst/>
                          <a:latin typeface="Futura Std Book" panose="020B0502020204020303" pitchFamily="34" charset="0"/>
                        </a:rPr>
                        <a:t>Lönesumma, total</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99139818"/>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2588965753"/>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50801212"/>
                  </a:ext>
                </a:extLst>
              </a:tr>
              <a:tr h="180494">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517,26</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24,05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066304938"/>
                  </a:ext>
                </a:extLst>
              </a:tr>
              <a:tr h="180494">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24,93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446605"/>
                  </a:ext>
                </a:extLst>
              </a:tr>
              <a:tr h="180494">
                <a:tc>
                  <a:txBody>
                    <a:bodyPr/>
                    <a:lstStyle/>
                    <a:p>
                      <a:pPr algn="l" fontAlgn="b"/>
                      <a:r>
                        <a:rPr lang="sv-SE" sz="800" b="1" i="0" u="none" strike="noStrike">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160,55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10,37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6,91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27,56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2256618"/>
                  </a:ext>
                </a:extLst>
              </a:tr>
              <a:tr h="180494">
                <a:tc>
                  <a:txBody>
                    <a:bodyPr/>
                    <a:lstStyle/>
                    <a:p>
                      <a:pPr algn="l" fontAlgn="b"/>
                      <a:r>
                        <a:rPr lang="sv-SE" sz="800" b="1" i="0" u="none" strike="noStrike" dirty="0">
                          <a:solidFill>
                            <a:srgbClr val="000000"/>
                          </a:solidFill>
                          <a:effectLst/>
                          <a:latin typeface="Futura Std Book" panose="020B0502020204020303" pitchFamily="34" charset="0"/>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104,97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7,70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33,67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66515143"/>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Sverige </a:t>
                      </a:r>
                      <a:r>
                        <a:rPr lang="sv-SE" sz="800" b="0" i="0" u="none" strike="noStrike" dirty="0" err="1">
                          <a:solidFill>
                            <a:srgbClr val="000000"/>
                          </a:solidFill>
                          <a:effectLst/>
                          <a:latin typeface="Futura Std Book" panose="020B0502020204020303" pitchFamily="34" charset="0"/>
                        </a:rPr>
                        <a:t>exkl</a:t>
                      </a:r>
                      <a:r>
                        <a:rPr lang="sv-SE" sz="800" b="0" i="0" u="none" strike="noStrike" dirty="0">
                          <a:solidFill>
                            <a:srgbClr val="000000"/>
                          </a:solidFill>
                          <a:effectLst/>
                          <a:latin typeface="Futura Std Book" panose="020B0502020204020303" pitchFamily="34" charset="0"/>
                        </a:rPr>
                        <a:t>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356,71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17,95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5,30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22,53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90450832"/>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7444560"/>
                  </a:ext>
                </a:extLst>
              </a:tr>
              <a:tr h="180494">
                <a:tc>
                  <a:txBody>
                    <a:bodyPr/>
                    <a:lstStyle/>
                    <a:p>
                      <a:pPr algn="l" fontAlgn="b"/>
                      <a:r>
                        <a:rPr lang="sv-SE" sz="800" b="1" i="0" u="none" strike="noStrike" dirty="0">
                          <a:solidFill>
                            <a:srgbClr val="000000"/>
                          </a:solidFill>
                          <a:effectLst/>
                          <a:latin typeface="Futura Std Book" panose="020B0502020204020303" pitchFamily="34" charset="0"/>
                        </a:rPr>
                        <a:t>Lönesumma per sysselsatt</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67642418"/>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411218027"/>
                  </a:ext>
                </a:extLst>
              </a:tr>
              <a:tr h="180494">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65201491"/>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101,91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20,35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554722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110,00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4,05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19,88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09275747"/>
                  </a:ext>
                </a:extLst>
              </a:tr>
              <a:tr h="180494">
                <a:tc>
                  <a:txBody>
                    <a:bodyPr/>
                    <a:lstStyle/>
                    <a:p>
                      <a:pPr marL="0" algn="l" defTabSz="914400" rtl="0" eaLnBrk="1" fontAlgn="b" latinLnBrk="0" hangingPunct="1"/>
                      <a:r>
                        <a:rPr lang="sv-SE" sz="800" b="1" i="0" u="none" strike="noStrike" kern="1200">
                          <a:solidFill>
                            <a:srgbClr val="000000"/>
                          </a:solidFill>
                          <a:effectLst/>
                          <a:latin typeface="Futura Std Book" panose="020B0502020204020303" pitchFamily="34" charset="0"/>
                          <a:ea typeface="+mn-ea"/>
                          <a:cs typeface="+mn-cs"/>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123,65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3,53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2,94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18,76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18628390"/>
                  </a:ext>
                </a:extLst>
              </a:tr>
              <a:tr h="180494">
                <a:tc>
                  <a:txBody>
                    <a:bodyPr/>
                    <a:lstStyle/>
                    <a:p>
                      <a:pPr marL="0" algn="l" defTabSz="914400" rtl="0" eaLnBrk="1" fontAlgn="b" latinLnBrk="0" hangingPunct="1"/>
                      <a:r>
                        <a:rPr lang="sv-SE" sz="800" b="1" i="0" u="none" strike="noStrike" kern="1200">
                          <a:solidFill>
                            <a:srgbClr val="000000"/>
                          </a:solidFill>
                          <a:effectLst/>
                          <a:latin typeface="Futura Std Book" panose="020B0502020204020303" pitchFamily="34" charset="0"/>
                          <a:ea typeface="+mn-ea"/>
                          <a:cs typeface="+mn-cs"/>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189,89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10,09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5,61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27,82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275136"/>
                  </a:ext>
                </a:extLst>
              </a:tr>
              <a:tr h="180494">
                <a:tc>
                  <a:txBody>
                    <a:bodyPr/>
                    <a:lstStyle/>
                    <a:p>
                      <a:pPr algn="l" fontAlgn="b"/>
                      <a:r>
                        <a:rPr lang="sv-SE" sz="800" b="0" i="0" u="none" strike="noStrike">
                          <a:solidFill>
                            <a:srgbClr val="000000"/>
                          </a:solidFill>
                          <a:effectLst/>
                          <a:latin typeface="Futura Std Book" panose="020B0502020204020303" pitchFamily="34" charset="0"/>
                        </a:rPr>
                        <a:t>Sverige exkl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94,43</a:t>
                      </a: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2,34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20,53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00126470"/>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endParaRPr lang="sv-SE" sz="800" b="1" i="0" u="none" strike="noStrike" dirty="0">
                        <a:solidFill>
                          <a:srgbClr val="000000"/>
                        </a:solidFill>
                        <a:effectLst/>
                        <a:latin typeface="Futura Std Book" panose="020B0502020204020303"/>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90392507"/>
                  </a:ext>
                </a:extLst>
              </a:tr>
              <a:tr h="180494">
                <a:tc>
                  <a:txBody>
                    <a:bodyPr/>
                    <a:lstStyle/>
                    <a:p>
                      <a:pPr algn="l" fontAlgn="b"/>
                      <a:r>
                        <a:rPr lang="sv-SE" sz="800" b="1" i="0" u="none" strike="noStrike">
                          <a:solidFill>
                            <a:srgbClr val="000000"/>
                          </a:solidFill>
                          <a:effectLst/>
                          <a:latin typeface="Futura Std Book" panose="020B0502020204020303" pitchFamily="34" charset="0"/>
                        </a:rPr>
                        <a:t>Lönesumma per invånare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1" i="0" u="none" strike="noStrike">
                        <a:solidFill>
                          <a:srgbClr val="000000"/>
                        </a:solidFill>
                        <a:effectLst/>
                        <a:latin typeface="Futura Std Book" panose="020B0502020204020303" pitchFamily="34" charset="0"/>
                      </a:endParaRPr>
                    </a:p>
                  </a:txBody>
                  <a:tcPr marL="9525" marR="9525" marT="9525"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2970375"/>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lnTlToBr w="12700" cmpd="sng">
                      <a:noFill/>
                      <a:prstDash val="solid"/>
                    </a:lnTlToBr>
                    <a:lnBlToTr w="12700" cmpd="sng">
                      <a:noFill/>
                      <a:prstDash val="solid"/>
                    </a:lnBlToTr>
                  </a:tcPr>
                </a:tc>
                <a:tc gridSpan="2">
                  <a:txBody>
                    <a:bodyPr/>
                    <a:lstStyle/>
                    <a:p>
                      <a:pPr algn="ctr" fontAlgn="b"/>
                      <a:r>
                        <a:rPr lang="sv-SE" sz="800" b="0" i="0" u="none" strike="noStrike">
                          <a:solidFill>
                            <a:srgbClr val="000000"/>
                          </a:solidFill>
                          <a:effectLst/>
                          <a:latin typeface="Futura Std Book" panose="020B0502020204020303" pitchFamily="34" charset="0"/>
                        </a:rPr>
                        <a:t>Förändring (%) </a:t>
                      </a:r>
                    </a:p>
                  </a:txBody>
                  <a:tcPr marL="9525" marR="9525" marT="9525" marB="0" anchor="b">
                    <a:lnL>
                      <a:noFill/>
                    </a:lnL>
                    <a:lnR>
                      <a:noFill/>
                    </a:lnR>
                    <a:lnT>
                      <a:noFill/>
                    </a:lnT>
                    <a:lnB>
                      <a:noFill/>
                    </a:lnB>
                    <a:lnTlToBr w="12700" cmpd="sng">
                      <a:noFill/>
                      <a:prstDash val="solid"/>
                    </a:lnTlToBr>
                    <a:lnBlToTr w="12700" cmpd="sng">
                      <a:noFill/>
                      <a:prstDash val="solid"/>
                    </a:lnBlToTr>
                  </a:tcPr>
                </a:tc>
                <a:tc hMerge="1">
                  <a:txBody>
                    <a:bodyPr/>
                    <a:lstStyle/>
                    <a:p>
                      <a:endParaRPr lang="sv-SE"/>
                    </a:p>
                  </a:txBody>
                  <a:tcPr/>
                </a:tc>
                <a:extLst>
                  <a:ext uri="{0D108BD9-81ED-4DB2-BD59-A6C34878D82A}">
                    <a16:rowId xmlns:a16="http://schemas.microsoft.com/office/drawing/2014/main" val="1702657519"/>
                  </a:ext>
                </a:extLst>
              </a:tr>
              <a:tr h="180494">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rtl="0" fontAlgn="b"/>
                      <a:r>
                        <a:rPr lang="sv-SE" sz="800" b="0" i="0" u="none" strike="noStrike">
                          <a:solidFill>
                            <a:srgbClr val="000000"/>
                          </a:solidFill>
                          <a:effectLst/>
                          <a:latin typeface="Futura Std Book" panose="020B0502020204020303" pitchFamily="34" charset="0"/>
                        </a:rPr>
                        <a:t>tkr</a:t>
                      </a:r>
                    </a:p>
                  </a:txBody>
                  <a:tcPr marL="9525" marR="9525" marT="9525"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 (tkr)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sv-SE" sz="800" b="0" i="0" u="none" strike="noStrike">
                          <a:solidFill>
                            <a:srgbClr val="000000"/>
                          </a:solidFill>
                          <a:effectLst/>
                          <a:latin typeface="Futura Std Book" panose="020B0502020204020303" pitchFamily="34" charset="0"/>
                        </a:rPr>
                        <a:t>-5 år </a:t>
                      </a: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9424136"/>
                  </a:ext>
                </a:extLst>
              </a:tr>
              <a:tr h="180494">
                <a:tc>
                  <a:txBody>
                    <a:bodyPr/>
                    <a:lstStyle/>
                    <a:p>
                      <a:pPr algn="l" fontAlgn="b"/>
                      <a:r>
                        <a:rPr lang="sv-SE" sz="800" b="0"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49,41</a:t>
                      </a: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18,44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34199718"/>
                  </a:ext>
                </a:extLst>
              </a:tr>
              <a:tr h="180494">
                <a:tc>
                  <a:txBody>
                    <a:bodyPr/>
                    <a:lstStyle/>
                    <a:p>
                      <a:pPr algn="l" fontAlgn="b"/>
                      <a:r>
                        <a:rPr lang="sv-SE" sz="800" b="0"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54,23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3,07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6,01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18,36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86334948"/>
                  </a:ext>
                </a:extLst>
              </a:tr>
              <a:tr h="180494">
                <a:tc>
                  <a:txBody>
                    <a:bodyPr/>
                    <a:lstStyle/>
                    <a:p>
                      <a:pPr marL="0" algn="l" defTabSz="914400" rtl="0" eaLnBrk="1" fontAlgn="b" latinLnBrk="0" hangingPunct="1"/>
                      <a:r>
                        <a:rPr lang="sv-SE" sz="800" b="1" i="0" u="none" strike="noStrike" kern="1200">
                          <a:solidFill>
                            <a:srgbClr val="000000"/>
                          </a:solidFill>
                          <a:effectLst/>
                          <a:latin typeface="Futura Std Book" panose="020B0502020204020303" pitchFamily="34" charset="0"/>
                          <a:ea typeface="+mn-ea"/>
                          <a:cs typeface="+mn-cs"/>
                        </a:rPr>
                        <a:t>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66,31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4,12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6,63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19,54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8746202"/>
                  </a:ext>
                </a:extLst>
              </a:tr>
              <a:tr h="180494">
                <a:tc>
                  <a:txBody>
                    <a:bodyPr/>
                    <a:lstStyle/>
                    <a:p>
                      <a:pPr marL="0" algn="l" defTabSz="914400" rtl="0" eaLnBrk="1" fontAlgn="b" latinLnBrk="0" hangingPunct="1"/>
                      <a:r>
                        <a:rPr lang="sv-SE" sz="800" b="1" i="0" u="none" strike="noStrike" kern="1200" dirty="0">
                          <a:solidFill>
                            <a:srgbClr val="000000"/>
                          </a:solidFill>
                          <a:effectLst/>
                          <a:latin typeface="Futura Std Book" panose="020B0502020204020303" pitchFamily="34" charset="0"/>
                          <a:ea typeface="+mn-ea"/>
                          <a:cs typeface="+mn-cs"/>
                        </a:rPr>
                        <a:t>Stockholms stad</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107,08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7,71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7,75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1" i="0" u="none" strike="noStrike">
                          <a:solidFill>
                            <a:srgbClr val="000000"/>
                          </a:solidFill>
                          <a:effectLst/>
                          <a:latin typeface="Futura Std Book" panose="020B0502020204020303"/>
                        </a:rPr>
                        <a:t>27,58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797369216"/>
                  </a:ext>
                </a:extLst>
              </a:tr>
              <a:tr h="180494">
                <a:tc>
                  <a:txBody>
                    <a:bodyPr/>
                    <a:lstStyle/>
                    <a:p>
                      <a:pPr algn="l" fontAlgn="b"/>
                      <a:r>
                        <a:rPr lang="sv-SE" sz="800" b="0" i="0" u="none" strike="noStrike" dirty="0">
                          <a:solidFill>
                            <a:srgbClr val="000000"/>
                          </a:solidFill>
                          <a:effectLst/>
                          <a:latin typeface="Futura Std Book" panose="020B0502020204020303" pitchFamily="34" charset="0"/>
                        </a:rPr>
                        <a:t>Sverige </a:t>
                      </a:r>
                      <a:r>
                        <a:rPr lang="sv-SE" sz="800" b="0" i="0" u="none" strike="noStrike" dirty="0" err="1">
                          <a:solidFill>
                            <a:srgbClr val="000000"/>
                          </a:solidFill>
                          <a:effectLst/>
                          <a:latin typeface="Futura Std Book" panose="020B0502020204020303" pitchFamily="34" charset="0"/>
                        </a:rPr>
                        <a:t>exkl</a:t>
                      </a:r>
                      <a:r>
                        <a:rPr lang="sv-SE" sz="800" b="0" i="0" u="none" strike="noStrike" dirty="0">
                          <a:solidFill>
                            <a:srgbClr val="000000"/>
                          </a:solidFill>
                          <a:effectLst/>
                          <a:latin typeface="Futura Std Book" panose="020B0502020204020303" pitchFamily="34" charset="0"/>
                        </a:rPr>
                        <a:t> Stockholms län</a:t>
                      </a: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44,33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2,18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a:solidFill>
                            <a:srgbClr val="000000"/>
                          </a:solidFill>
                          <a:effectLst/>
                          <a:latin typeface="Futura Std Book" panose="020B0502020204020303"/>
                        </a:rPr>
                        <a:t>5,17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sv-SE" sz="800" b="0" i="0" u="none" strike="noStrike" dirty="0">
                          <a:solidFill>
                            <a:srgbClr val="000000"/>
                          </a:solidFill>
                          <a:effectLst/>
                          <a:latin typeface="Futura Std Book" panose="020B0502020204020303"/>
                        </a:rPr>
                        <a:t>17,64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14288076"/>
                  </a:ext>
                </a:extLst>
              </a:tr>
            </a:tbl>
          </a:graphicData>
        </a:graphic>
      </p:graphicFrame>
      <p:graphicFrame>
        <p:nvGraphicFramePr>
          <p:cNvPr id="8" name="Diagram 7">
            <a:extLst>
              <a:ext uri="{FF2B5EF4-FFF2-40B4-BE49-F238E27FC236}">
                <a16:creationId xmlns:a16="http://schemas.microsoft.com/office/drawing/2014/main" id="{27F91C2C-C8D1-4538-91AF-D9F9875733CF}"/>
              </a:ext>
            </a:extLst>
          </p:cNvPr>
          <p:cNvGraphicFramePr>
            <a:graphicFrameLocks/>
          </p:cNvGraphicFramePr>
          <p:nvPr>
            <p:extLst>
              <p:ext uri="{D42A27DB-BD31-4B8C-83A1-F6EECF244321}">
                <p14:modId xmlns:p14="http://schemas.microsoft.com/office/powerpoint/2010/main" val="1578637494"/>
              </p:ext>
            </p:extLst>
          </p:nvPr>
        </p:nvGraphicFramePr>
        <p:xfrm>
          <a:off x="652659" y="1977182"/>
          <a:ext cx="5295899" cy="3651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009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1ACDB6A-7CD6-4A8B-B8D3-405B91A5B37F}"/>
              </a:ext>
            </a:extLst>
          </p:cNvPr>
          <p:cNvSpPr>
            <a:spLocks noGrp="1"/>
          </p:cNvSpPr>
          <p:nvPr>
            <p:ph type="title"/>
          </p:nvPr>
        </p:nvSpPr>
        <p:spPr>
          <a:xfrm>
            <a:off x="717550" y="339576"/>
            <a:ext cx="8426449" cy="1113955"/>
          </a:xfrm>
        </p:spPr>
        <p:txBody>
          <a:bodyPr/>
          <a:lstStyle/>
          <a:p>
            <a:r>
              <a:rPr lang="sv-SE" dirty="0"/>
              <a:t>Lönesumma efter sektor</a:t>
            </a:r>
          </a:p>
        </p:txBody>
      </p:sp>
      <p:sp>
        <p:nvSpPr>
          <p:cNvPr id="9" name="textruta 8">
            <a:extLst>
              <a:ext uri="{FF2B5EF4-FFF2-40B4-BE49-F238E27FC236}">
                <a16:creationId xmlns:a16="http://schemas.microsoft.com/office/drawing/2014/main" id="{6C5ABB88-2DCC-4FEB-B7BF-E357241F858A}"/>
              </a:ext>
            </a:extLst>
          </p:cNvPr>
          <p:cNvSpPr txBox="1"/>
          <p:nvPr/>
        </p:nvSpPr>
        <p:spPr>
          <a:xfrm>
            <a:off x="717549" y="5431562"/>
            <a:ext cx="4031465" cy="338554"/>
          </a:xfrm>
          <a:prstGeom prst="rect">
            <a:avLst/>
          </a:prstGeom>
          <a:noFill/>
        </p:spPr>
        <p:txBody>
          <a:bodyPr wrap="square" rtlCol="0">
            <a:spAutoFit/>
          </a:bodyPr>
          <a:lstStyle/>
          <a:p>
            <a:r>
              <a:rPr lang="sv-SE" sz="800" dirty="0"/>
              <a:t>Källa: Statistiska centralbyrån (Lönesummor nattbefolkning, arbetsgivaravgifter och preliminär A-skatt, LAPS) </a:t>
            </a:r>
          </a:p>
        </p:txBody>
      </p:sp>
      <p:sp>
        <p:nvSpPr>
          <p:cNvPr id="11" name="Rektangel 10">
            <a:extLst>
              <a:ext uri="{FF2B5EF4-FFF2-40B4-BE49-F238E27FC236}">
                <a16:creationId xmlns:a16="http://schemas.microsoft.com/office/drawing/2014/main" id="{AD96E257-3E57-4C3F-A13C-E78E67C4357C}"/>
              </a:ext>
            </a:extLst>
          </p:cNvPr>
          <p:cNvSpPr/>
          <p:nvPr/>
        </p:nvSpPr>
        <p:spPr>
          <a:xfrm>
            <a:off x="6167438" y="1016000"/>
            <a:ext cx="5307011" cy="5113337"/>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35" name="textruta 34">
            <a:extLst>
              <a:ext uri="{FF2B5EF4-FFF2-40B4-BE49-F238E27FC236}">
                <a16:creationId xmlns:a16="http://schemas.microsoft.com/office/drawing/2014/main" id="{7BEAC0AA-359B-4125-9E83-5111F610F497}"/>
              </a:ext>
            </a:extLst>
          </p:cNvPr>
          <p:cNvSpPr txBox="1"/>
          <p:nvPr/>
        </p:nvSpPr>
        <p:spPr>
          <a:xfrm>
            <a:off x="717549" y="1450749"/>
            <a:ext cx="5568951" cy="492443"/>
          </a:xfrm>
          <a:prstGeom prst="rect">
            <a:avLst/>
          </a:prstGeom>
          <a:noFill/>
        </p:spPr>
        <p:txBody>
          <a:bodyPr wrap="square" rtlCol="0">
            <a:spAutoFit/>
          </a:bodyPr>
          <a:lstStyle/>
          <a:p>
            <a:r>
              <a:rPr lang="sv-SE" sz="1400" b="1" dirty="0"/>
              <a:t>Lönesumma i privat sektor efter näringsgren, Stockholms län</a:t>
            </a:r>
            <a:r>
              <a:rPr lang="sv-SE" sz="1400" dirty="0"/>
              <a:t/>
            </a:r>
            <a:br>
              <a:rPr lang="sv-SE" sz="1400" dirty="0"/>
            </a:br>
            <a:r>
              <a:rPr lang="sv-SE" sz="1200" dirty="0"/>
              <a:t>Index 100 = 2012 kv1</a:t>
            </a:r>
            <a:endParaRPr lang="sv-SE" sz="1400" dirty="0"/>
          </a:p>
        </p:txBody>
      </p:sp>
      <p:graphicFrame>
        <p:nvGraphicFramePr>
          <p:cNvPr id="36" name="Tabell 35">
            <a:extLst>
              <a:ext uri="{FF2B5EF4-FFF2-40B4-BE49-F238E27FC236}">
                <a16:creationId xmlns:a16="http://schemas.microsoft.com/office/drawing/2014/main" id="{31095A70-F641-46DA-BD16-4860A84D6E5A}"/>
              </a:ext>
            </a:extLst>
          </p:cNvPr>
          <p:cNvGraphicFramePr>
            <a:graphicFrameLocks noGrp="1"/>
          </p:cNvGraphicFramePr>
          <p:nvPr>
            <p:extLst>
              <p:ext uri="{D42A27DB-BD31-4B8C-83A1-F6EECF244321}">
                <p14:modId xmlns:p14="http://schemas.microsoft.com/office/powerpoint/2010/main" val="2456605109"/>
              </p:ext>
            </p:extLst>
          </p:nvPr>
        </p:nvGraphicFramePr>
        <p:xfrm>
          <a:off x="6429841" y="1291737"/>
          <a:ext cx="4743256" cy="4641747"/>
        </p:xfrm>
        <a:graphic>
          <a:graphicData uri="http://schemas.openxmlformats.org/drawingml/2006/table">
            <a:tbl>
              <a:tblPr/>
              <a:tblGrid>
                <a:gridCol w="1676855">
                  <a:extLst>
                    <a:ext uri="{9D8B030D-6E8A-4147-A177-3AD203B41FA5}">
                      <a16:colId xmlns:a16="http://schemas.microsoft.com/office/drawing/2014/main" val="1923856292"/>
                    </a:ext>
                  </a:extLst>
                </a:gridCol>
                <a:gridCol w="776650">
                  <a:extLst>
                    <a:ext uri="{9D8B030D-6E8A-4147-A177-3AD203B41FA5}">
                      <a16:colId xmlns:a16="http://schemas.microsoft.com/office/drawing/2014/main" val="1968688101"/>
                    </a:ext>
                  </a:extLst>
                </a:gridCol>
                <a:gridCol w="996280">
                  <a:extLst>
                    <a:ext uri="{9D8B030D-6E8A-4147-A177-3AD203B41FA5}">
                      <a16:colId xmlns:a16="http://schemas.microsoft.com/office/drawing/2014/main" val="329582632"/>
                    </a:ext>
                  </a:extLst>
                </a:gridCol>
                <a:gridCol w="574455">
                  <a:extLst>
                    <a:ext uri="{9D8B030D-6E8A-4147-A177-3AD203B41FA5}">
                      <a16:colId xmlns:a16="http://schemas.microsoft.com/office/drawing/2014/main" val="351942483"/>
                    </a:ext>
                  </a:extLst>
                </a:gridCol>
                <a:gridCol w="719016">
                  <a:extLst>
                    <a:ext uri="{9D8B030D-6E8A-4147-A177-3AD203B41FA5}">
                      <a16:colId xmlns:a16="http://schemas.microsoft.com/office/drawing/2014/main" val="3646501865"/>
                    </a:ext>
                  </a:extLst>
                </a:gridCol>
              </a:tblGrid>
              <a:tr h="288050">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dirty="0">
                          <a:solidFill>
                            <a:srgbClr val="000000"/>
                          </a:solidFill>
                          <a:effectLst/>
                          <a:latin typeface="Futura Std Book" panose="020B0502020204020303" pitchFamily="34" charset="0"/>
                        </a:rPr>
                        <a:t>2022 kv1</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Förändring</a:t>
                      </a:r>
                    </a:p>
                  </a:txBody>
                  <a:tcPr marL="9525" marR="9525" marT="9525" marB="0" anchor="b">
                    <a:lnL>
                      <a:noFill/>
                    </a:lnL>
                    <a:lnR>
                      <a:noFill/>
                    </a:lnR>
                    <a:lnT>
                      <a:noFill/>
                    </a:lnT>
                    <a:lnB>
                      <a:noFill/>
                    </a:lnB>
                  </a:tcPr>
                </a:tc>
                <a:tc gridSpan="2">
                  <a:txBody>
                    <a:bodyPr/>
                    <a:lstStyle/>
                    <a:p>
                      <a:pPr algn="ctr" rtl="0" fontAlgn="b"/>
                      <a:r>
                        <a:rPr lang="sv-SE" sz="800" b="0" i="0" u="none" strike="noStrike">
                          <a:solidFill>
                            <a:srgbClr val="000000"/>
                          </a:solidFill>
                          <a:effectLst/>
                          <a:latin typeface="Futura Std Book" panose="020B0502020204020303" pitchFamily="34" charset="0"/>
                        </a:rPr>
                        <a:t>Förändring (%)</a:t>
                      </a:r>
                    </a:p>
                  </a:txBody>
                  <a:tcPr marL="9525" marR="9525" marT="9525" marB="0" anchor="b">
                    <a:lnL>
                      <a:noFill/>
                    </a:lnL>
                    <a:lnR>
                      <a:noFill/>
                    </a:lnR>
                    <a:lnT>
                      <a:noFill/>
                    </a:lnT>
                    <a:lnB>
                      <a:noFill/>
                    </a:lnB>
                  </a:tcPr>
                </a:tc>
                <a:tc hMerge="1">
                  <a:txBody>
                    <a:bodyPr/>
                    <a:lstStyle/>
                    <a:p>
                      <a:endParaRPr lang="sv-SE"/>
                    </a:p>
                  </a:txBody>
                  <a:tcPr/>
                </a:tc>
                <a:extLst>
                  <a:ext uri="{0D108BD9-81ED-4DB2-BD59-A6C34878D82A}">
                    <a16:rowId xmlns:a16="http://schemas.microsoft.com/office/drawing/2014/main" val="3013049378"/>
                  </a:ext>
                </a:extLst>
              </a:tr>
              <a:tr h="241589">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mdkr</a:t>
                      </a:r>
                    </a:p>
                  </a:txBody>
                  <a:tcPr marL="9525" marR="9525" marT="9525" marB="0" anchor="b">
                    <a:lnL>
                      <a:noFill/>
                    </a:lnL>
                    <a:lnR>
                      <a:noFill/>
                    </a:lnR>
                    <a:lnT>
                      <a:noFill/>
                    </a:lnT>
                    <a:lnB>
                      <a:noFill/>
                    </a:lnB>
                  </a:tcPr>
                </a:tc>
                <a:tc>
                  <a:txBody>
                    <a:bodyPr/>
                    <a:lstStyle/>
                    <a:p>
                      <a:pPr algn="ctr" fontAlgn="b"/>
                      <a:r>
                        <a:rPr lang="sv-SE" sz="800" b="0" i="0" u="none" strike="noStrike">
                          <a:solidFill>
                            <a:srgbClr val="000000"/>
                          </a:solidFill>
                          <a:effectLst/>
                          <a:latin typeface="Futura Std Book" panose="020B0502020204020303" pitchFamily="34" charset="0"/>
                        </a:rPr>
                        <a:t>-1 år (mdkr)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-1 år</a:t>
                      </a:r>
                    </a:p>
                  </a:txBody>
                  <a:tcPr marL="9525" marR="9525" marT="9525" marB="0" anchor="b">
                    <a:lnL>
                      <a:noFill/>
                    </a:lnL>
                    <a:lnR>
                      <a:noFill/>
                    </a:lnR>
                    <a:lnT>
                      <a:noFill/>
                    </a:lnT>
                    <a:lnB>
                      <a:noFill/>
                    </a:lnB>
                  </a:tcPr>
                </a:tc>
                <a:tc>
                  <a:txBody>
                    <a:bodyPr/>
                    <a:lstStyle/>
                    <a:p>
                      <a:pPr algn="ctr" rtl="0" fontAlgn="b"/>
                      <a:r>
                        <a:rPr lang="sv-SE" sz="800" b="0" i="0" u="none" strike="noStrike">
                          <a:solidFill>
                            <a:srgbClr val="000000"/>
                          </a:solidFill>
                          <a:effectLst/>
                          <a:latin typeface="Futura Std Book" panose="020B0502020204020303" pitchFamily="34" charset="0"/>
                        </a:rPr>
                        <a:t>-5 år</a:t>
                      </a:r>
                    </a:p>
                  </a:txBody>
                  <a:tcPr marL="9525" marR="9525" marT="9525" marB="0" anchor="b">
                    <a:lnL>
                      <a:noFill/>
                    </a:lnL>
                    <a:lnR>
                      <a:noFill/>
                    </a:lnR>
                    <a:lnT>
                      <a:noFill/>
                    </a:lnT>
                    <a:lnB>
                      <a:noFill/>
                    </a:lnB>
                  </a:tcPr>
                </a:tc>
                <a:extLst>
                  <a:ext uri="{0D108BD9-81ED-4DB2-BD59-A6C34878D82A}">
                    <a16:rowId xmlns:a16="http://schemas.microsoft.com/office/drawing/2014/main" val="560495974"/>
                  </a:ext>
                </a:extLst>
              </a:tr>
              <a:tr h="185838">
                <a:tc>
                  <a:txBody>
                    <a:bodyPr/>
                    <a:lstStyle/>
                    <a:p>
                      <a:pPr algn="l" rtl="0" fontAlgn="b"/>
                      <a:r>
                        <a:rPr lang="sv-SE" sz="800" b="1" i="0" u="none" strike="noStrike">
                          <a:solidFill>
                            <a:srgbClr val="000000"/>
                          </a:solidFill>
                          <a:effectLst/>
                          <a:latin typeface="Futura Std Book" panose="020B0502020204020303" pitchFamily="34" charset="0"/>
                        </a:rPr>
                        <a:t>Sverige</a:t>
                      </a: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35408827"/>
                  </a:ext>
                </a:extLst>
              </a:tr>
              <a:tr h="185838">
                <a:tc>
                  <a:txBody>
                    <a:bodyPr/>
                    <a:lstStyle/>
                    <a:p>
                      <a:pPr algn="l" rtl="0" fontAlgn="b"/>
                      <a:r>
                        <a:rPr lang="sv-SE" sz="800" b="0" i="0" u="none" strike="noStrike">
                          <a:solidFill>
                            <a:srgbClr val="000000"/>
                          </a:solidFill>
                          <a:effectLst/>
                          <a:latin typeface="Futura Std Book" panose="020B0502020204020303" pitchFamily="34" charset="0"/>
                        </a:rPr>
                        <a:t>Privat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378,24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25,53</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7,24</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25,82</a:t>
                      </a:r>
                    </a:p>
                  </a:txBody>
                  <a:tcPr marL="9525" marR="9525" marT="9525" marB="0" anchor="ctr">
                    <a:lnL>
                      <a:noFill/>
                    </a:lnL>
                    <a:lnR>
                      <a:noFill/>
                    </a:lnR>
                    <a:lnT>
                      <a:noFill/>
                    </a:lnT>
                    <a:lnB>
                      <a:noFill/>
                    </a:lnB>
                  </a:tcPr>
                </a:tc>
                <a:extLst>
                  <a:ext uri="{0D108BD9-81ED-4DB2-BD59-A6C34878D82A}">
                    <a16:rowId xmlns:a16="http://schemas.microsoft.com/office/drawing/2014/main" val="1589066613"/>
                  </a:ext>
                </a:extLst>
              </a:tr>
              <a:tr h="185838">
                <a:tc>
                  <a:txBody>
                    <a:bodyPr/>
                    <a:lstStyle/>
                    <a:p>
                      <a:pPr algn="l" rtl="0" fontAlgn="b"/>
                      <a:r>
                        <a:rPr lang="sv-SE" sz="800" b="0" i="1" u="none" strike="noStrike">
                          <a:solidFill>
                            <a:srgbClr val="000000"/>
                          </a:solidFill>
                          <a:effectLst/>
                          <a:latin typeface="Futura Std Book" panose="020B0502020204020303" pitchFamily="34" charset="0"/>
                        </a:rPr>
                        <a:t>Industri</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73,85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3,42</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20,99</a:t>
                      </a:r>
                    </a:p>
                  </a:txBody>
                  <a:tcPr marL="9525" marR="9525" marT="9525" marB="0" anchor="ctr">
                    <a:lnL>
                      <a:noFill/>
                    </a:lnL>
                    <a:lnR>
                      <a:noFill/>
                    </a:lnR>
                    <a:lnT>
                      <a:noFill/>
                    </a:lnT>
                    <a:lnB>
                      <a:noFill/>
                    </a:lnB>
                  </a:tcPr>
                </a:tc>
                <a:extLst>
                  <a:ext uri="{0D108BD9-81ED-4DB2-BD59-A6C34878D82A}">
                    <a16:rowId xmlns:a16="http://schemas.microsoft.com/office/drawing/2014/main" val="3244035620"/>
                  </a:ext>
                </a:extLst>
              </a:tr>
              <a:tr h="185838">
                <a:tc>
                  <a:txBody>
                    <a:bodyPr/>
                    <a:lstStyle/>
                    <a:p>
                      <a:pPr algn="l" rtl="0" fontAlgn="b"/>
                      <a:r>
                        <a:rPr lang="sv-SE" sz="800" b="0" i="1" u="none" strike="noStrike">
                          <a:solidFill>
                            <a:srgbClr val="000000"/>
                          </a:solidFill>
                          <a:effectLst/>
                          <a:latin typeface="Futura Std Book" panose="020B0502020204020303" pitchFamily="34" charset="0"/>
                        </a:rPr>
                        <a:t>Tjänster</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264,46</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8,60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26,10</a:t>
                      </a:r>
                    </a:p>
                  </a:txBody>
                  <a:tcPr marL="9525" marR="9525" marT="9525" marB="0" anchor="ctr">
                    <a:lnL>
                      <a:noFill/>
                    </a:lnL>
                    <a:lnR>
                      <a:noFill/>
                    </a:lnR>
                    <a:lnT>
                      <a:noFill/>
                    </a:lnT>
                    <a:lnB>
                      <a:noFill/>
                    </a:lnB>
                  </a:tcPr>
                </a:tc>
                <a:extLst>
                  <a:ext uri="{0D108BD9-81ED-4DB2-BD59-A6C34878D82A}">
                    <a16:rowId xmlns:a16="http://schemas.microsoft.com/office/drawing/2014/main" val="2196241211"/>
                  </a:ext>
                </a:extLst>
              </a:tr>
              <a:tr h="185838">
                <a:tc>
                  <a:txBody>
                    <a:bodyPr/>
                    <a:lstStyle/>
                    <a:p>
                      <a:pPr algn="l" rtl="0" fontAlgn="b"/>
                      <a:r>
                        <a:rPr lang="sv-SE" sz="800" b="0" i="1" u="none" strike="noStrike">
                          <a:solidFill>
                            <a:srgbClr val="000000"/>
                          </a:solidFill>
                          <a:effectLst/>
                          <a:latin typeface="Futura Std Book" panose="020B0502020204020303" pitchFamily="34" charset="0"/>
                        </a:rPr>
                        <a:t>Övrigt*</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39,93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2,15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5,69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33,77</a:t>
                      </a:r>
                    </a:p>
                  </a:txBody>
                  <a:tcPr marL="9525" marR="9525" marT="9525" marB="0" anchor="ctr">
                    <a:lnL>
                      <a:noFill/>
                    </a:lnL>
                    <a:lnR>
                      <a:noFill/>
                    </a:lnR>
                    <a:lnT>
                      <a:noFill/>
                    </a:lnT>
                    <a:lnB>
                      <a:noFill/>
                    </a:lnB>
                  </a:tcPr>
                </a:tc>
                <a:extLst>
                  <a:ext uri="{0D108BD9-81ED-4DB2-BD59-A6C34878D82A}">
                    <a16:rowId xmlns:a16="http://schemas.microsoft.com/office/drawing/2014/main" val="3387378883"/>
                  </a:ext>
                </a:extLst>
              </a:tr>
              <a:tr h="185838">
                <a:tc>
                  <a:txBody>
                    <a:bodyPr/>
                    <a:lstStyle/>
                    <a:p>
                      <a:pPr algn="l" rtl="0" fontAlgn="b"/>
                      <a:r>
                        <a:rPr lang="sv-SE" sz="800" b="0" i="0" u="none" strike="noStrike">
                          <a:solidFill>
                            <a:srgbClr val="000000"/>
                          </a:solidFill>
                          <a:effectLst/>
                          <a:latin typeface="Futura Std Book" panose="020B0502020204020303" pitchFamily="34" charset="0"/>
                        </a:rPr>
                        <a:t>Offentlig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139,02</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2,79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19,46</a:t>
                      </a:r>
                    </a:p>
                  </a:txBody>
                  <a:tcPr marL="9525" marR="9525" marT="9525" marB="0" anchor="ctr">
                    <a:lnL>
                      <a:noFill/>
                    </a:lnL>
                    <a:lnR>
                      <a:noFill/>
                    </a:lnR>
                    <a:lnT>
                      <a:noFill/>
                    </a:lnT>
                    <a:lnB>
                      <a:noFill/>
                    </a:lnB>
                  </a:tcPr>
                </a:tc>
                <a:extLst>
                  <a:ext uri="{0D108BD9-81ED-4DB2-BD59-A6C34878D82A}">
                    <a16:rowId xmlns:a16="http://schemas.microsoft.com/office/drawing/2014/main" val="1001644744"/>
                  </a:ext>
                </a:extLst>
              </a:tr>
              <a:tr h="185838">
                <a:tc>
                  <a:txBody>
                    <a:bodyPr/>
                    <a:lstStyle/>
                    <a:p>
                      <a:pPr algn="l" rtl="0" fontAlgn="b"/>
                      <a:r>
                        <a:rPr lang="sv-SE" sz="800" b="1" i="0" u="none" strike="noStrike" dirty="0">
                          <a:solidFill>
                            <a:srgbClr val="000000"/>
                          </a:solidFill>
                          <a:effectLst/>
                          <a:latin typeface="Futura Std Book" panose="020B0502020204020303" pitchFamily="34" charset="0"/>
                        </a:rPr>
                        <a:t>Totalt </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517,26</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28,32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5,79</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24,05</a:t>
                      </a:r>
                    </a:p>
                  </a:txBody>
                  <a:tcPr marL="9525" marR="9525" marT="9525" marB="0" anchor="ctr">
                    <a:lnL>
                      <a:noFill/>
                    </a:lnL>
                    <a:lnR>
                      <a:noFill/>
                    </a:lnR>
                    <a:lnT>
                      <a:noFill/>
                    </a:lnT>
                    <a:lnB>
                      <a:noFill/>
                    </a:lnB>
                  </a:tcPr>
                </a:tc>
                <a:extLst>
                  <a:ext uri="{0D108BD9-81ED-4DB2-BD59-A6C34878D82A}">
                    <a16:rowId xmlns:a16="http://schemas.microsoft.com/office/drawing/2014/main" val="2520684984"/>
                  </a:ext>
                </a:extLst>
              </a:tr>
              <a:tr h="273181">
                <a:tc>
                  <a:txBody>
                    <a:bodyPr/>
                    <a:lstStyle/>
                    <a:p>
                      <a:pPr algn="l" rtl="0" fontAlgn="b"/>
                      <a:r>
                        <a:rPr lang="sv-SE" sz="800" b="1" i="0" u="none" strike="noStrike">
                          <a:solidFill>
                            <a:srgbClr val="000000"/>
                          </a:solidFill>
                          <a:effectLst/>
                          <a:latin typeface="Futura Std Book" panose="020B0502020204020303" pitchFamily="34" charset="0"/>
                        </a:rPr>
                        <a:t>Stockholmsregionen</a:t>
                      </a:r>
                    </a:p>
                  </a:txBody>
                  <a:tcPr marL="9525" marR="9525" marT="9525"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dirty="0">
                        <a:solidFill>
                          <a:srgbClr val="000000"/>
                        </a:solidFill>
                        <a:effectLst/>
                        <a:highlight>
                          <a:srgbClr val="FFFF00"/>
                        </a:highligh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995519329"/>
                  </a:ext>
                </a:extLst>
              </a:tr>
              <a:tr h="185838">
                <a:tc>
                  <a:txBody>
                    <a:bodyPr/>
                    <a:lstStyle/>
                    <a:p>
                      <a:pPr algn="l" rtl="0" fontAlgn="b"/>
                      <a:r>
                        <a:rPr lang="sv-SE" sz="800" b="0" i="0" u="none" strike="noStrike">
                          <a:solidFill>
                            <a:srgbClr val="000000"/>
                          </a:solidFill>
                          <a:effectLst/>
                          <a:latin typeface="Futura Std Book" panose="020B0502020204020303" pitchFamily="34" charset="0"/>
                        </a:rPr>
                        <a:t>Privat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197,96</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15,11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8,27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26,35</a:t>
                      </a:r>
                    </a:p>
                  </a:txBody>
                  <a:tcPr marL="9525" marR="9525" marT="9525" marB="0" anchor="ctr">
                    <a:lnL>
                      <a:noFill/>
                    </a:lnL>
                    <a:lnR>
                      <a:noFill/>
                    </a:lnR>
                    <a:lnT>
                      <a:noFill/>
                    </a:lnT>
                    <a:lnB>
                      <a:noFill/>
                    </a:lnB>
                  </a:tcPr>
                </a:tc>
                <a:extLst>
                  <a:ext uri="{0D108BD9-81ED-4DB2-BD59-A6C34878D82A}">
                    <a16:rowId xmlns:a16="http://schemas.microsoft.com/office/drawing/2014/main" val="1567462032"/>
                  </a:ext>
                </a:extLst>
              </a:tr>
              <a:tr h="185838">
                <a:tc>
                  <a:txBody>
                    <a:bodyPr/>
                    <a:lstStyle/>
                    <a:p>
                      <a:pPr algn="l" rtl="0" fontAlgn="b"/>
                      <a:r>
                        <a:rPr lang="sv-SE" sz="800" b="0" i="1" u="none" strike="noStrike">
                          <a:solidFill>
                            <a:srgbClr val="000000"/>
                          </a:solidFill>
                          <a:effectLst/>
                          <a:latin typeface="Futura Std Book" panose="020B0502020204020303" pitchFamily="34" charset="0"/>
                        </a:rPr>
                        <a:t>Industri</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28,75</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4,49</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11,37</a:t>
                      </a:r>
                    </a:p>
                  </a:txBody>
                  <a:tcPr marL="9525" marR="9525" marT="9525" marB="0" anchor="ctr">
                    <a:lnL>
                      <a:noFill/>
                    </a:lnL>
                    <a:lnR>
                      <a:noFill/>
                    </a:lnR>
                    <a:lnT>
                      <a:noFill/>
                    </a:lnT>
                    <a:lnB>
                      <a:noFill/>
                    </a:lnB>
                  </a:tcPr>
                </a:tc>
                <a:extLst>
                  <a:ext uri="{0D108BD9-81ED-4DB2-BD59-A6C34878D82A}">
                    <a16:rowId xmlns:a16="http://schemas.microsoft.com/office/drawing/2014/main" val="1027809915"/>
                  </a:ext>
                </a:extLst>
              </a:tr>
              <a:tr h="185838">
                <a:tc>
                  <a:txBody>
                    <a:bodyPr/>
                    <a:lstStyle/>
                    <a:p>
                      <a:pPr algn="l" rtl="0" fontAlgn="b"/>
                      <a:r>
                        <a:rPr lang="sv-SE" sz="800" b="0" i="1" u="none" strike="noStrike">
                          <a:solidFill>
                            <a:srgbClr val="000000"/>
                          </a:solidFill>
                          <a:effectLst/>
                          <a:latin typeface="Futura Std Book" panose="020B0502020204020303" pitchFamily="34" charset="0"/>
                        </a:rPr>
                        <a:t>Tjänster</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150,94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12,93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9,37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29,28</a:t>
                      </a:r>
                    </a:p>
                  </a:txBody>
                  <a:tcPr marL="9525" marR="9525" marT="9525" marB="0" anchor="ctr">
                    <a:lnL>
                      <a:noFill/>
                    </a:lnL>
                    <a:lnR>
                      <a:noFill/>
                    </a:lnR>
                    <a:lnT>
                      <a:noFill/>
                    </a:lnT>
                    <a:lnB>
                      <a:noFill/>
                    </a:lnB>
                  </a:tcPr>
                </a:tc>
                <a:extLst>
                  <a:ext uri="{0D108BD9-81ED-4DB2-BD59-A6C34878D82A}">
                    <a16:rowId xmlns:a16="http://schemas.microsoft.com/office/drawing/2014/main" val="3480914771"/>
                  </a:ext>
                </a:extLst>
              </a:tr>
              <a:tr h="185838">
                <a:tc>
                  <a:txBody>
                    <a:bodyPr/>
                    <a:lstStyle/>
                    <a:p>
                      <a:pPr algn="l" rtl="0" fontAlgn="b"/>
                      <a:r>
                        <a:rPr lang="sv-SE" sz="800" b="0" i="1" u="none" strike="noStrike">
                          <a:solidFill>
                            <a:srgbClr val="000000"/>
                          </a:solidFill>
                          <a:effectLst/>
                          <a:latin typeface="Futura Std Book" panose="020B0502020204020303" pitchFamily="34" charset="0"/>
                        </a:rPr>
                        <a:t>Övrigt*</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18,27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5,44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29,47</a:t>
                      </a:r>
                    </a:p>
                  </a:txBody>
                  <a:tcPr marL="9525" marR="9525" marT="9525" marB="0" anchor="ctr">
                    <a:lnL>
                      <a:noFill/>
                    </a:lnL>
                    <a:lnR>
                      <a:noFill/>
                    </a:lnR>
                    <a:lnT>
                      <a:noFill/>
                    </a:lnT>
                    <a:lnB>
                      <a:noFill/>
                    </a:lnB>
                  </a:tcPr>
                </a:tc>
                <a:extLst>
                  <a:ext uri="{0D108BD9-81ED-4DB2-BD59-A6C34878D82A}">
                    <a16:rowId xmlns:a16="http://schemas.microsoft.com/office/drawing/2014/main" val="3842274527"/>
                  </a:ext>
                </a:extLst>
              </a:tr>
              <a:tr h="185838">
                <a:tc>
                  <a:txBody>
                    <a:bodyPr/>
                    <a:lstStyle/>
                    <a:p>
                      <a:pPr algn="l" rtl="0" fontAlgn="b"/>
                      <a:r>
                        <a:rPr lang="sv-SE" sz="800" b="0" i="0" u="none" strike="noStrike" dirty="0">
                          <a:solidFill>
                            <a:srgbClr val="000000"/>
                          </a:solidFill>
                          <a:effectLst/>
                          <a:latin typeface="Futura Std Book" panose="020B0502020204020303" pitchFamily="34" charset="0"/>
                        </a:rPr>
                        <a:t>Offentlig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59,75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-0,07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-0,11</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20,46</a:t>
                      </a:r>
                    </a:p>
                  </a:txBody>
                  <a:tcPr marL="9525" marR="9525" marT="9525" marB="0" anchor="ctr">
                    <a:lnL>
                      <a:noFill/>
                    </a:lnL>
                    <a:lnR>
                      <a:noFill/>
                    </a:lnR>
                    <a:lnT>
                      <a:noFill/>
                    </a:lnT>
                    <a:lnB>
                      <a:noFill/>
                    </a:lnB>
                  </a:tcPr>
                </a:tc>
                <a:extLst>
                  <a:ext uri="{0D108BD9-81ED-4DB2-BD59-A6C34878D82A}">
                    <a16:rowId xmlns:a16="http://schemas.microsoft.com/office/drawing/2014/main" val="3259419236"/>
                  </a:ext>
                </a:extLst>
              </a:tr>
              <a:tr h="185838">
                <a:tc>
                  <a:txBody>
                    <a:bodyPr/>
                    <a:lstStyle/>
                    <a:p>
                      <a:pPr algn="l" rtl="0" fontAlgn="b"/>
                      <a:r>
                        <a:rPr lang="sv-SE" sz="800" b="1" i="0" u="none" strike="noStrike">
                          <a:solidFill>
                            <a:srgbClr val="000000"/>
                          </a:solidFill>
                          <a:effectLst/>
                          <a:latin typeface="Futura Std Book" panose="020B0502020204020303" pitchFamily="34" charset="0"/>
                        </a:rPr>
                        <a:t>Totalt </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257,72</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15,05</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6,20</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24,93</a:t>
                      </a:r>
                    </a:p>
                  </a:txBody>
                  <a:tcPr marL="9525" marR="9525" marT="9525" marB="0" anchor="ctr">
                    <a:lnL>
                      <a:noFill/>
                    </a:lnL>
                    <a:lnR>
                      <a:noFill/>
                    </a:lnR>
                    <a:lnT>
                      <a:noFill/>
                    </a:lnT>
                    <a:lnB>
                      <a:noFill/>
                    </a:lnB>
                  </a:tcPr>
                </a:tc>
                <a:extLst>
                  <a:ext uri="{0D108BD9-81ED-4DB2-BD59-A6C34878D82A}">
                    <a16:rowId xmlns:a16="http://schemas.microsoft.com/office/drawing/2014/main" val="804927737"/>
                  </a:ext>
                </a:extLst>
              </a:tr>
              <a:tr h="288050">
                <a:tc>
                  <a:txBody>
                    <a:bodyPr/>
                    <a:lstStyle/>
                    <a:p>
                      <a:pPr algn="l" rtl="0" fontAlgn="b"/>
                      <a:r>
                        <a:rPr lang="sv-SE" sz="800" b="1" i="0" u="none" strike="noStrike" dirty="0">
                          <a:solidFill>
                            <a:srgbClr val="000000"/>
                          </a:solidFill>
                          <a:effectLst/>
                          <a:latin typeface="Futura Std Book" panose="020B0502020204020303" pitchFamily="34" charset="0"/>
                        </a:rPr>
                        <a:t>Stockholms län</a:t>
                      </a:r>
                    </a:p>
                  </a:txBody>
                  <a:tcPr marL="9525" marR="9525" marT="9525" marB="0" anchor="b">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l" fontAlgn="ctr"/>
                      <a:endParaRPr lang="sv-SE" sz="18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10502705"/>
                  </a:ext>
                </a:extLst>
              </a:tr>
              <a:tr h="185838">
                <a:tc>
                  <a:txBody>
                    <a:bodyPr/>
                    <a:lstStyle/>
                    <a:p>
                      <a:pPr algn="l" rtl="0" fontAlgn="b"/>
                      <a:r>
                        <a:rPr lang="sv-SE" sz="800" b="0" i="0" u="none" strike="noStrike">
                          <a:solidFill>
                            <a:srgbClr val="000000"/>
                          </a:solidFill>
                          <a:effectLst/>
                          <a:latin typeface="Futura Std Book" panose="020B0502020204020303" pitchFamily="34" charset="0"/>
                        </a:rPr>
                        <a:t>Privat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134,05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11,85</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9,69</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29,33</a:t>
                      </a:r>
                    </a:p>
                  </a:txBody>
                  <a:tcPr marL="9525" marR="9525" marT="9525" marB="0" anchor="ctr">
                    <a:lnL>
                      <a:noFill/>
                    </a:lnL>
                    <a:lnR>
                      <a:noFill/>
                    </a:lnR>
                    <a:lnT>
                      <a:noFill/>
                    </a:lnT>
                    <a:lnB>
                      <a:noFill/>
                    </a:lnB>
                  </a:tcPr>
                </a:tc>
                <a:extLst>
                  <a:ext uri="{0D108BD9-81ED-4DB2-BD59-A6C34878D82A}">
                    <a16:rowId xmlns:a16="http://schemas.microsoft.com/office/drawing/2014/main" val="3564171759"/>
                  </a:ext>
                </a:extLst>
              </a:tr>
              <a:tr h="185838">
                <a:tc>
                  <a:txBody>
                    <a:bodyPr/>
                    <a:lstStyle/>
                    <a:p>
                      <a:pPr algn="l" rtl="0" fontAlgn="b"/>
                      <a:r>
                        <a:rPr lang="sv-SE" sz="800" b="0" i="1" u="none" strike="noStrike">
                          <a:solidFill>
                            <a:srgbClr val="000000"/>
                          </a:solidFill>
                          <a:effectLst/>
                          <a:latin typeface="Futura Std Book" panose="020B0502020204020303" pitchFamily="34" charset="0"/>
                        </a:rPr>
                        <a:t>Industri</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11,24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0,78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7,50</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8,30</a:t>
                      </a:r>
                    </a:p>
                  </a:txBody>
                  <a:tcPr marL="9525" marR="9525" marT="9525" marB="0" anchor="ctr">
                    <a:lnL>
                      <a:noFill/>
                    </a:lnL>
                    <a:lnR>
                      <a:noFill/>
                    </a:lnR>
                    <a:lnT>
                      <a:noFill/>
                    </a:lnT>
                    <a:lnB>
                      <a:noFill/>
                    </a:lnB>
                  </a:tcPr>
                </a:tc>
                <a:extLst>
                  <a:ext uri="{0D108BD9-81ED-4DB2-BD59-A6C34878D82A}">
                    <a16:rowId xmlns:a16="http://schemas.microsoft.com/office/drawing/2014/main" val="3480574365"/>
                  </a:ext>
                </a:extLst>
              </a:tr>
              <a:tr h="185838">
                <a:tc>
                  <a:txBody>
                    <a:bodyPr/>
                    <a:lstStyle/>
                    <a:p>
                      <a:pPr algn="l" rtl="0" fontAlgn="b"/>
                      <a:r>
                        <a:rPr lang="sv-SE" sz="800" b="0" i="1" u="none" strike="noStrike">
                          <a:solidFill>
                            <a:srgbClr val="000000"/>
                          </a:solidFill>
                          <a:effectLst/>
                          <a:latin typeface="Futura Std Book" panose="020B0502020204020303" pitchFamily="34" charset="0"/>
                        </a:rPr>
                        <a:t>Tjänster</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112,94</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10,53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10,28</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31,83</a:t>
                      </a:r>
                    </a:p>
                  </a:txBody>
                  <a:tcPr marL="9525" marR="9525" marT="9525" marB="0" anchor="ctr">
                    <a:lnL>
                      <a:noFill/>
                    </a:lnL>
                    <a:lnR>
                      <a:noFill/>
                    </a:lnR>
                    <a:lnT>
                      <a:noFill/>
                    </a:lnT>
                    <a:lnB>
                      <a:noFill/>
                    </a:lnB>
                  </a:tcPr>
                </a:tc>
                <a:extLst>
                  <a:ext uri="{0D108BD9-81ED-4DB2-BD59-A6C34878D82A}">
                    <a16:rowId xmlns:a16="http://schemas.microsoft.com/office/drawing/2014/main" val="1168941613"/>
                  </a:ext>
                </a:extLst>
              </a:tr>
              <a:tr h="185838">
                <a:tc>
                  <a:txBody>
                    <a:bodyPr/>
                    <a:lstStyle/>
                    <a:p>
                      <a:pPr algn="l" rtl="0" fontAlgn="b"/>
                      <a:r>
                        <a:rPr lang="sv-SE" sz="800" b="0" i="1" u="none" strike="noStrike">
                          <a:solidFill>
                            <a:srgbClr val="000000"/>
                          </a:solidFill>
                          <a:effectLst/>
                          <a:latin typeface="Futura Std Book" panose="020B0502020204020303" pitchFamily="34" charset="0"/>
                        </a:rPr>
                        <a:t>Övrigt*</a:t>
                      </a:r>
                    </a:p>
                  </a:txBody>
                  <a:tcPr marL="9525" marR="9525" marT="9525" marB="0" anchor="b">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9,87</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0,53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5,73</a:t>
                      </a:r>
                    </a:p>
                  </a:txBody>
                  <a:tcPr marL="9525" marR="9525" marT="9525" marB="0" anchor="ctr">
                    <a:lnL>
                      <a:noFill/>
                    </a:lnL>
                    <a:lnR>
                      <a:noFill/>
                    </a:lnR>
                    <a:lnT>
                      <a:noFill/>
                    </a:lnT>
                    <a:lnB>
                      <a:noFill/>
                    </a:lnB>
                  </a:tcPr>
                </a:tc>
                <a:tc>
                  <a:txBody>
                    <a:bodyPr/>
                    <a:lstStyle/>
                    <a:p>
                      <a:pPr algn="ctr" rtl="0" fontAlgn="ctr"/>
                      <a:r>
                        <a:rPr lang="sv-SE" sz="800" b="0" i="1" u="none" strike="noStrike">
                          <a:solidFill>
                            <a:srgbClr val="000000"/>
                          </a:solidFill>
                          <a:effectLst/>
                          <a:latin typeface="Futura Std Book" panose="020B0502020204020303"/>
                        </a:rPr>
                        <a:t>29,88</a:t>
                      </a:r>
                    </a:p>
                  </a:txBody>
                  <a:tcPr marL="9525" marR="9525" marT="9525" marB="0" anchor="ctr">
                    <a:lnL>
                      <a:noFill/>
                    </a:lnL>
                    <a:lnR>
                      <a:noFill/>
                    </a:lnR>
                    <a:lnT>
                      <a:noFill/>
                    </a:lnT>
                    <a:lnB>
                      <a:noFill/>
                    </a:lnB>
                  </a:tcPr>
                </a:tc>
                <a:extLst>
                  <a:ext uri="{0D108BD9-81ED-4DB2-BD59-A6C34878D82A}">
                    <a16:rowId xmlns:a16="http://schemas.microsoft.com/office/drawing/2014/main" val="1094203828"/>
                  </a:ext>
                </a:extLst>
              </a:tr>
              <a:tr h="195129">
                <a:tc>
                  <a:txBody>
                    <a:bodyPr/>
                    <a:lstStyle/>
                    <a:p>
                      <a:pPr algn="l" rtl="0" fontAlgn="b"/>
                      <a:r>
                        <a:rPr lang="sv-SE" sz="800" b="0" i="0" u="none" strike="noStrike" dirty="0">
                          <a:solidFill>
                            <a:srgbClr val="000000"/>
                          </a:solidFill>
                          <a:effectLst/>
                          <a:latin typeface="Futura Std Book" panose="020B0502020204020303" pitchFamily="34" charset="0"/>
                        </a:rPr>
                        <a:t>Offentlig sektor</a:t>
                      </a:r>
                    </a:p>
                  </a:txBody>
                  <a:tcPr marL="9525" marR="9525" marT="9525" marB="0" anchor="b">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26,50</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-1,47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-5,27</a:t>
                      </a:r>
                    </a:p>
                  </a:txBody>
                  <a:tcPr marL="9525" marR="9525" marT="9525" marB="0" anchor="ctr">
                    <a:lnL>
                      <a:noFill/>
                    </a:lnL>
                    <a:lnR>
                      <a:noFill/>
                    </a:lnR>
                    <a:lnT>
                      <a:noFill/>
                    </a:lnT>
                    <a:lnB>
                      <a:noFill/>
                    </a:lnB>
                  </a:tcPr>
                </a:tc>
                <a:tc>
                  <a:txBody>
                    <a:bodyPr/>
                    <a:lstStyle/>
                    <a:p>
                      <a:pPr algn="ctr" rtl="0" fontAlgn="ctr"/>
                      <a:r>
                        <a:rPr lang="sv-SE" sz="800" b="0" i="0" u="none" strike="noStrike">
                          <a:solidFill>
                            <a:srgbClr val="000000"/>
                          </a:solidFill>
                          <a:effectLst/>
                          <a:latin typeface="Futura Std Book" panose="020B0502020204020303"/>
                        </a:rPr>
                        <a:t>19,30</a:t>
                      </a:r>
                    </a:p>
                  </a:txBody>
                  <a:tcPr marL="9525" marR="9525" marT="9525" marB="0" anchor="ctr">
                    <a:lnL>
                      <a:noFill/>
                    </a:lnL>
                    <a:lnR>
                      <a:noFill/>
                    </a:lnR>
                    <a:lnT>
                      <a:noFill/>
                    </a:lnT>
                    <a:lnB>
                      <a:noFill/>
                    </a:lnB>
                  </a:tcPr>
                </a:tc>
                <a:extLst>
                  <a:ext uri="{0D108BD9-81ED-4DB2-BD59-A6C34878D82A}">
                    <a16:rowId xmlns:a16="http://schemas.microsoft.com/office/drawing/2014/main" val="1427971304"/>
                  </a:ext>
                </a:extLst>
              </a:tr>
              <a:tr h="185838">
                <a:tc>
                  <a:txBody>
                    <a:bodyPr/>
                    <a:lstStyle/>
                    <a:p>
                      <a:pPr algn="l" rtl="0" fontAlgn="b"/>
                      <a:r>
                        <a:rPr lang="sv-SE" sz="800" b="1" i="0" u="none" strike="noStrike">
                          <a:solidFill>
                            <a:srgbClr val="000000"/>
                          </a:solidFill>
                          <a:effectLst/>
                          <a:latin typeface="Futura Std Book" panose="020B0502020204020303" pitchFamily="34" charset="0"/>
                        </a:rPr>
                        <a:t>Totalt </a:t>
                      </a:r>
                    </a:p>
                  </a:txBody>
                  <a:tcPr marL="9525" marR="9525" marT="9525" marB="0" anchor="b">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160,55</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10,37</a:t>
                      </a:r>
                    </a:p>
                  </a:txBody>
                  <a:tcPr marL="9525" marR="9525" marT="9525" marB="0" anchor="ctr">
                    <a:lnL>
                      <a:noFill/>
                    </a:lnL>
                    <a:lnR>
                      <a:noFill/>
                    </a:lnR>
                    <a:lnT>
                      <a:noFill/>
                    </a:lnT>
                    <a:lnB>
                      <a:noFill/>
                    </a:lnB>
                  </a:tcPr>
                </a:tc>
                <a:tc>
                  <a:txBody>
                    <a:bodyPr/>
                    <a:lstStyle/>
                    <a:p>
                      <a:pPr algn="ctr" rtl="0" fontAlgn="ctr"/>
                      <a:r>
                        <a:rPr lang="sv-SE" sz="800" b="1" i="0" u="none" strike="noStrike">
                          <a:solidFill>
                            <a:srgbClr val="000000"/>
                          </a:solidFill>
                          <a:effectLst/>
                          <a:latin typeface="Futura Std Book" panose="020B0502020204020303"/>
                        </a:rPr>
                        <a:t>6,91</a:t>
                      </a:r>
                    </a:p>
                  </a:txBody>
                  <a:tcPr marL="9525" marR="9525" marT="9525" marB="0" anchor="ctr">
                    <a:lnL>
                      <a:noFill/>
                    </a:lnL>
                    <a:lnR>
                      <a:noFill/>
                    </a:lnR>
                    <a:lnT>
                      <a:noFill/>
                    </a:lnT>
                    <a:lnB>
                      <a:noFill/>
                    </a:lnB>
                  </a:tcPr>
                </a:tc>
                <a:tc>
                  <a:txBody>
                    <a:bodyPr/>
                    <a:lstStyle/>
                    <a:p>
                      <a:pPr algn="ctr" rtl="0" fontAlgn="ctr"/>
                      <a:r>
                        <a:rPr lang="sv-SE" sz="800" b="1" i="0" u="none" strike="noStrike" dirty="0">
                          <a:solidFill>
                            <a:srgbClr val="000000"/>
                          </a:solidFill>
                          <a:effectLst/>
                          <a:latin typeface="Futura Std Book" panose="020B0502020204020303"/>
                        </a:rPr>
                        <a:t>27,56</a:t>
                      </a:r>
                    </a:p>
                  </a:txBody>
                  <a:tcPr marL="9525" marR="9525" marT="9525" marB="0" anchor="ctr">
                    <a:lnL>
                      <a:noFill/>
                    </a:lnL>
                    <a:lnR>
                      <a:noFill/>
                    </a:lnR>
                    <a:lnT>
                      <a:noFill/>
                    </a:lnT>
                    <a:lnB>
                      <a:noFill/>
                    </a:lnB>
                  </a:tcPr>
                </a:tc>
                <a:extLst>
                  <a:ext uri="{0D108BD9-81ED-4DB2-BD59-A6C34878D82A}">
                    <a16:rowId xmlns:a16="http://schemas.microsoft.com/office/drawing/2014/main" val="756776210"/>
                  </a:ext>
                </a:extLst>
              </a:tr>
            </a:tbl>
          </a:graphicData>
        </a:graphic>
      </p:graphicFrame>
      <p:sp>
        <p:nvSpPr>
          <p:cNvPr id="8" name="Rektangel 7">
            <a:extLst>
              <a:ext uri="{FF2B5EF4-FFF2-40B4-BE49-F238E27FC236}">
                <a16:creationId xmlns:a16="http://schemas.microsoft.com/office/drawing/2014/main" id="{64673737-340E-4FF4-9C26-818E8D53DD88}"/>
              </a:ext>
            </a:extLst>
          </p:cNvPr>
          <p:cNvSpPr/>
          <p:nvPr/>
        </p:nvSpPr>
        <p:spPr>
          <a:xfrm>
            <a:off x="6096000" y="6107338"/>
            <a:ext cx="3927566" cy="200055"/>
          </a:xfrm>
          <a:prstGeom prst="rect">
            <a:avLst/>
          </a:prstGeom>
        </p:spPr>
        <p:txBody>
          <a:bodyPr wrap="square">
            <a:spAutoFit/>
          </a:bodyPr>
          <a:lstStyle/>
          <a:p>
            <a:r>
              <a:rPr lang="sv-SE" sz="700" dirty="0"/>
              <a:t>* I övrigt ingår jordbruk, skogsbruk och fiske, byggverksamhet samt okänd näringsgren</a:t>
            </a:r>
          </a:p>
        </p:txBody>
      </p:sp>
      <p:graphicFrame>
        <p:nvGraphicFramePr>
          <p:cNvPr id="10" name="Diagram 9">
            <a:extLst>
              <a:ext uri="{FF2B5EF4-FFF2-40B4-BE49-F238E27FC236}">
                <a16:creationId xmlns:a16="http://schemas.microsoft.com/office/drawing/2014/main" id="{BE574CB1-D753-4912-8245-A994088F3892}"/>
              </a:ext>
            </a:extLst>
          </p:cNvPr>
          <p:cNvGraphicFramePr>
            <a:graphicFrameLocks/>
          </p:cNvGraphicFramePr>
          <p:nvPr>
            <p:extLst>
              <p:ext uri="{D42A27DB-BD31-4B8C-83A1-F6EECF244321}">
                <p14:modId xmlns:p14="http://schemas.microsoft.com/office/powerpoint/2010/main" val="3656501867"/>
              </p:ext>
            </p:extLst>
          </p:nvPr>
        </p:nvGraphicFramePr>
        <p:xfrm>
          <a:off x="511288" y="1943192"/>
          <a:ext cx="5656150" cy="3464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110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CD0751C-4FF8-45CE-BACD-DDE0FA873C1D}"/>
              </a:ext>
            </a:extLst>
          </p:cNvPr>
          <p:cNvSpPr>
            <a:spLocks noGrp="1"/>
          </p:cNvSpPr>
          <p:nvPr>
            <p:ph type="title"/>
          </p:nvPr>
        </p:nvSpPr>
        <p:spPr>
          <a:xfrm>
            <a:off x="1882775" y="198975"/>
            <a:ext cx="4737101" cy="514351"/>
          </a:xfrm>
        </p:spPr>
        <p:txBody>
          <a:bodyPr/>
          <a:lstStyle/>
          <a:p>
            <a:r>
              <a:rPr lang="sv-SE" dirty="0"/>
              <a:t>Lönesumma, 2022 kv1</a:t>
            </a:r>
          </a:p>
        </p:txBody>
      </p:sp>
      <p:graphicFrame>
        <p:nvGraphicFramePr>
          <p:cNvPr id="7" name="Platshållare för innehåll 4">
            <a:extLst>
              <a:ext uri="{FF2B5EF4-FFF2-40B4-BE49-F238E27FC236}">
                <a16:creationId xmlns:a16="http://schemas.microsoft.com/office/drawing/2014/main" id="{2D829299-8BEC-47B6-B4F6-ED9D52F03706}"/>
              </a:ext>
            </a:extLst>
          </p:cNvPr>
          <p:cNvGraphicFramePr>
            <a:graphicFrameLocks noGrp="1"/>
          </p:cNvGraphicFramePr>
          <p:nvPr>
            <p:ph idx="1"/>
            <p:extLst>
              <p:ext uri="{D42A27DB-BD31-4B8C-83A1-F6EECF244321}">
                <p14:modId xmlns:p14="http://schemas.microsoft.com/office/powerpoint/2010/main" val="468013685"/>
              </p:ext>
            </p:extLst>
          </p:nvPr>
        </p:nvGraphicFramePr>
        <p:xfrm>
          <a:off x="1882775" y="684171"/>
          <a:ext cx="8426450" cy="5480880"/>
        </p:xfrm>
        <a:graphic>
          <a:graphicData uri="http://schemas.openxmlformats.org/drawingml/2006/table">
            <a:tbl>
              <a:tblPr firstRow="1" bandRow="1">
                <a:tableStyleId>{5C22544A-7EE6-4342-B048-85BDC9FD1C3A}</a:tableStyleId>
              </a:tblPr>
              <a:tblGrid>
                <a:gridCol w="1938774">
                  <a:extLst>
                    <a:ext uri="{9D8B030D-6E8A-4147-A177-3AD203B41FA5}">
                      <a16:colId xmlns:a16="http://schemas.microsoft.com/office/drawing/2014/main" val="452260278"/>
                    </a:ext>
                  </a:extLst>
                </a:gridCol>
                <a:gridCol w="1029508">
                  <a:extLst>
                    <a:ext uri="{9D8B030D-6E8A-4147-A177-3AD203B41FA5}">
                      <a16:colId xmlns:a16="http://schemas.microsoft.com/office/drawing/2014/main" val="1889858293"/>
                    </a:ext>
                  </a:extLst>
                </a:gridCol>
                <a:gridCol w="1242509">
                  <a:extLst>
                    <a:ext uri="{9D8B030D-6E8A-4147-A177-3AD203B41FA5}">
                      <a16:colId xmlns:a16="http://schemas.microsoft.com/office/drawing/2014/main" val="1671515360"/>
                    </a:ext>
                  </a:extLst>
                </a:gridCol>
                <a:gridCol w="1065009">
                  <a:extLst>
                    <a:ext uri="{9D8B030D-6E8A-4147-A177-3AD203B41FA5}">
                      <a16:colId xmlns:a16="http://schemas.microsoft.com/office/drawing/2014/main" val="4289550210"/>
                    </a:ext>
                  </a:extLst>
                </a:gridCol>
                <a:gridCol w="1002883">
                  <a:extLst>
                    <a:ext uri="{9D8B030D-6E8A-4147-A177-3AD203B41FA5}">
                      <a16:colId xmlns:a16="http://schemas.microsoft.com/office/drawing/2014/main" val="3113551277"/>
                    </a:ext>
                  </a:extLst>
                </a:gridCol>
                <a:gridCol w="1020633">
                  <a:extLst>
                    <a:ext uri="{9D8B030D-6E8A-4147-A177-3AD203B41FA5}">
                      <a16:colId xmlns:a16="http://schemas.microsoft.com/office/drawing/2014/main" val="2939923620"/>
                    </a:ext>
                  </a:extLst>
                </a:gridCol>
                <a:gridCol w="1127134">
                  <a:extLst>
                    <a:ext uri="{9D8B030D-6E8A-4147-A177-3AD203B41FA5}">
                      <a16:colId xmlns:a16="http://schemas.microsoft.com/office/drawing/2014/main" val="237539039"/>
                    </a:ext>
                  </a:extLst>
                </a:gridCol>
              </a:tblGrid>
              <a:tr h="0">
                <a:tc>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3">
                  <a:txBody>
                    <a:bodyPr/>
                    <a:lstStyle/>
                    <a:p>
                      <a:pPr algn="ctr"/>
                      <a:r>
                        <a:rPr lang="sv-SE" sz="1000" dirty="0"/>
                        <a:t>Stockholms län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38100" cmpd="sng">
                      <a:noFill/>
                    </a:lnB>
                  </a:tcPr>
                </a:tc>
                <a:tc hMerge="1">
                  <a:txBody>
                    <a:bodyPr/>
                    <a:lstStyle/>
                    <a:p>
                      <a:pPr algn="ctr"/>
                      <a:endParaRPr lang="sv-SE" sz="1000" dirty="0"/>
                    </a:p>
                  </a:txBody>
                  <a:tcPr>
                    <a:lnL w="12700" cap="flat" cmpd="sng" algn="ctr">
                      <a:noFill/>
                      <a:prstDash val="solid"/>
                      <a:round/>
                      <a:headEnd type="none" w="med" len="med"/>
                      <a:tailEnd type="none" w="med" len="med"/>
                    </a:lnL>
                    <a:lnB w="38100" cmpd="sng">
                      <a:noFill/>
                    </a:lnB>
                  </a:tcPr>
                </a:tc>
                <a:tc gridSpan="3">
                  <a:txBody>
                    <a:bodyPr/>
                    <a:lstStyle/>
                    <a:p>
                      <a:pPr algn="ctr"/>
                      <a:r>
                        <a:rPr lang="sv-SE" sz="1000" dirty="0"/>
                        <a:t>Stockholms stad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sv-SE" sz="1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100129660"/>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Mdkr</a:t>
                      </a: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Förändring (%)</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T w="38100" cmpd="sng">
                      <a:noFill/>
                    </a:lnT>
                    <a:lnB w="12700" cmpd="sng">
                      <a:noFill/>
                    </a:lnB>
                    <a:solidFill>
                      <a:srgbClr val="052364"/>
                    </a:solidFill>
                  </a:tcPr>
                </a:tc>
                <a:tc>
                  <a:txBody>
                    <a:bodyPr/>
                    <a:lstStyle/>
                    <a:p>
                      <a:pPr algn="ctr"/>
                      <a:r>
                        <a:rPr lang="sv-SE" sz="1000" dirty="0">
                          <a:solidFill>
                            <a:schemeClr val="bg1"/>
                          </a:solidFill>
                        </a:rPr>
                        <a:t>Mdkr</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gridSpan="2">
                  <a:txBody>
                    <a:bodyPr/>
                    <a:lstStyle/>
                    <a:p>
                      <a:pPr algn="ctr"/>
                      <a:r>
                        <a:rPr lang="sv-SE" sz="1000" dirty="0">
                          <a:solidFill>
                            <a:schemeClr val="bg1"/>
                          </a:solidFill>
                        </a:rPr>
                        <a:t>Förändring (%)</a:t>
                      </a: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tc hMerge="1">
                  <a:txBody>
                    <a:bodyPr/>
                    <a:lstStyle/>
                    <a:p>
                      <a:pPr algn="ctr"/>
                      <a:endParaRPr lang="sv-SE" sz="1000" dirty="0">
                        <a:solidFill>
                          <a:schemeClr val="bg1"/>
                        </a:solidFill>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2696100177"/>
                  </a:ext>
                </a:extLst>
              </a:tr>
              <a:tr h="0">
                <a:tc>
                  <a:txBody>
                    <a:bodyPr/>
                    <a:lstStyle/>
                    <a:p>
                      <a:pPr algn="ctr"/>
                      <a:endParaRPr lang="sv-SE" sz="1000" dirty="0">
                        <a:solidFill>
                          <a:schemeClr val="bg1"/>
                        </a:solidFill>
                      </a:endParaRP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år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- 5 år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2022 kv1</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- 1 år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tc>
                  <a:txBody>
                    <a:bodyPr/>
                    <a:lstStyle/>
                    <a:p>
                      <a:pPr algn="ctr"/>
                      <a:r>
                        <a:rPr lang="sv-SE" sz="1000" dirty="0">
                          <a:solidFill>
                            <a:schemeClr val="bg1"/>
                          </a:solidFill>
                        </a:rPr>
                        <a:t>- 5 år</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52364"/>
                    </a:solidFill>
                  </a:tcPr>
                </a:tc>
                <a:extLst>
                  <a:ext uri="{0D108BD9-81ED-4DB2-BD59-A6C34878D82A}">
                    <a16:rowId xmlns:a16="http://schemas.microsoft.com/office/drawing/2014/main" val="3081617630"/>
                  </a:ext>
                </a:extLst>
              </a:tr>
              <a:tr h="0">
                <a:tc>
                  <a:txBody>
                    <a:bodyPr/>
                    <a:lstStyle/>
                    <a:p>
                      <a:pPr algn="l" fontAlgn="t">
                        <a:spcAft>
                          <a:spcPts val="500"/>
                        </a:spcAft>
                      </a:pPr>
                      <a:r>
                        <a:rPr lang="sv-SE" sz="800" b="0" dirty="0"/>
                        <a:t>Jordbruk, skogsbruk och fiske</a:t>
                      </a:r>
                    </a:p>
                  </a:txBody>
                  <a:tcPr>
                    <a:lnL w="12700" cmpd="sng">
                      <a:noFill/>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33,7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14,7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tcPr>
                </a:tc>
                <a:tc>
                  <a:txBody>
                    <a:bodyPr/>
                    <a:lstStyle/>
                    <a:p>
                      <a:pPr algn="ctr" fontAlgn="ctr"/>
                      <a:r>
                        <a:rPr lang="sv-SE" sz="900" b="0" i="0" u="none" strike="noStrike">
                          <a:solidFill>
                            <a:srgbClr val="000000"/>
                          </a:solidFill>
                          <a:effectLst/>
                          <a:latin typeface="Futura Std Book" panose="020B0502020204020303"/>
                        </a:rPr>
                        <a:t>83,4</a:t>
                      </a:r>
                    </a:p>
                  </a:txBody>
                  <a:tcPr marL="9525" marR="9525" marT="9525" marB="0" anchor="ctr">
                    <a:lnL w="12700" cap="flat" cmpd="sng" algn="ctr">
                      <a:solidFill>
                        <a:schemeClr val="bg1"/>
                      </a:solidFill>
                      <a:prstDash val="solid"/>
                      <a:round/>
                      <a:headEnd type="none" w="med" len="med"/>
                      <a:tailEnd type="none" w="med" len="med"/>
                    </a:lnL>
                    <a:lnR w="12700" cmpd="sng">
                      <a:noFill/>
                    </a:lnR>
                    <a:lnT w="12700" cmpd="sng">
                      <a:noFill/>
                    </a:lnT>
                  </a:tcPr>
                </a:tc>
                <a:extLst>
                  <a:ext uri="{0D108BD9-81ED-4DB2-BD59-A6C34878D82A}">
                    <a16:rowId xmlns:a16="http://schemas.microsoft.com/office/drawing/2014/main" val="37456877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Tillverkning och utvinning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-15,0</a:t>
                      </a:r>
                    </a:p>
                  </a:txBody>
                  <a:tcPr marL="9525" marR="9525" marT="9525" marB="0" anchor="ctr">
                    <a:lnR w="12700" cmpd="sng">
                      <a:noFill/>
                    </a:lnR>
                  </a:tcPr>
                </a:tc>
                <a:extLst>
                  <a:ext uri="{0D108BD9-81ED-4DB2-BD59-A6C34878D82A}">
                    <a16:rowId xmlns:a16="http://schemas.microsoft.com/office/drawing/2014/main" val="29336083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Energi och miljö</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36,8</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4,8</a:t>
                      </a:r>
                    </a:p>
                  </a:txBody>
                  <a:tcPr marL="9525" marR="9525" marT="9525" marB="0" anchor="ctr">
                    <a:lnR w="12700" cmpd="sng">
                      <a:noFill/>
                    </a:lnR>
                  </a:tcPr>
                </a:tc>
                <a:extLst>
                  <a:ext uri="{0D108BD9-81ED-4DB2-BD59-A6C34878D82A}">
                    <a16:rowId xmlns:a16="http://schemas.microsoft.com/office/drawing/2014/main" val="1559525621"/>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Byggindustri</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32,2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33,1</a:t>
                      </a:r>
                    </a:p>
                  </a:txBody>
                  <a:tcPr marL="9525" marR="9525" marT="9525" marB="0" anchor="ctr">
                    <a:lnR w="12700" cmpd="sng">
                      <a:noFill/>
                    </a:lnR>
                  </a:tcPr>
                </a:tc>
                <a:extLst>
                  <a:ext uri="{0D108BD9-81ED-4DB2-BD59-A6C34878D82A}">
                    <a16:rowId xmlns:a16="http://schemas.microsoft.com/office/drawing/2014/main" val="194798639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Handel</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20,3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22,9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12,1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25,8</a:t>
                      </a:r>
                    </a:p>
                  </a:txBody>
                  <a:tcPr marL="9525" marR="9525" marT="9525" marB="0" anchor="ctr">
                    <a:lnR w="12700" cmpd="sng">
                      <a:noFill/>
                    </a:lnR>
                  </a:tcPr>
                </a:tc>
                <a:extLst>
                  <a:ext uri="{0D108BD9-81ED-4DB2-BD59-A6C34878D82A}">
                    <a16:rowId xmlns:a16="http://schemas.microsoft.com/office/drawing/2014/main" val="232591820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Transport</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6,0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12,6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10,6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21,9</a:t>
                      </a:r>
                    </a:p>
                  </a:txBody>
                  <a:tcPr marL="9525" marR="9525" marT="9525" marB="0" anchor="ctr">
                    <a:lnR w="12700" cmpd="sng">
                      <a:noFill/>
                    </a:lnR>
                  </a:tcPr>
                </a:tc>
                <a:extLst>
                  <a:ext uri="{0D108BD9-81ED-4DB2-BD59-A6C34878D82A}">
                    <a16:rowId xmlns:a16="http://schemas.microsoft.com/office/drawing/2014/main" val="39445981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Hotell och restauranger</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34,4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4,6</a:t>
                      </a:r>
                    </a:p>
                  </a:txBody>
                  <a:tcPr marL="9525" marR="9525" marT="9525" marB="0" anchor="ctr">
                    <a:lnR w="12700" cmpd="sng">
                      <a:noFill/>
                    </a:lnR>
                  </a:tcPr>
                </a:tc>
                <a:extLst>
                  <a:ext uri="{0D108BD9-81ED-4DB2-BD59-A6C34878D82A}">
                    <a16:rowId xmlns:a16="http://schemas.microsoft.com/office/drawing/2014/main" val="320850890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Information och kommunikation</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20,8</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18,3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73,2</a:t>
                      </a:r>
                    </a:p>
                  </a:txBody>
                  <a:tcPr marL="9525" marR="9525" marT="9525" marB="0" anchor="ctr">
                    <a:lnR w="12700" cmpd="sng">
                      <a:noFill/>
                    </a:lnR>
                  </a:tcPr>
                </a:tc>
                <a:extLst>
                  <a:ext uri="{0D108BD9-81ED-4DB2-BD59-A6C34878D82A}">
                    <a16:rowId xmlns:a16="http://schemas.microsoft.com/office/drawing/2014/main" val="112127357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Bank och försäkring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14,0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11,7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39,7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11,3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11,5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46,0</a:t>
                      </a:r>
                    </a:p>
                  </a:txBody>
                  <a:tcPr marL="9525" marR="9525" marT="9525" marB="0" anchor="ctr">
                    <a:lnR w="12700" cmpd="sng">
                      <a:noFill/>
                    </a:lnR>
                  </a:tcPr>
                </a:tc>
                <a:extLst>
                  <a:ext uri="{0D108BD9-81ED-4DB2-BD59-A6C34878D82A}">
                    <a16:rowId xmlns:a16="http://schemas.microsoft.com/office/drawing/2014/main" val="1084239425"/>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Fastigheter</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39,9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44,0</a:t>
                      </a:r>
                    </a:p>
                  </a:txBody>
                  <a:tcPr marL="9525" marR="9525" marT="9525" marB="0" anchor="ctr">
                    <a:lnR w="12700" cmpd="sng">
                      <a:noFill/>
                    </a:lnR>
                  </a:tcPr>
                </a:tc>
                <a:extLst>
                  <a:ext uri="{0D108BD9-81ED-4DB2-BD59-A6C34878D82A}">
                    <a16:rowId xmlns:a16="http://schemas.microsoft.com/office/drawing/2014/main" val="204746581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Företagstjänster</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26,9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14,6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33,0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21,3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36,6</a:t>
                      </a:r>
                    </a:p>
                  </a:txBody>
                  <a:tcPr marL="9525" marR="9525" marT="9525" marB="0" anchor="ctr">
                    <a:lnR w="12700" cmpd="sng">
                      <a:noFill/>
                    </a:lnR>
                  </a:tcPr>
                </a:tc>
                <a:extLst>
                  <a:ext uri="{0D108BD9-81ED-4DB2-BD59-A6C34878D82A}">
                    <a16:rowId xmlns:a16="http://schemas.microsoft.com/office/drawing/2014/main" val="4226078857"/>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Offentlig förvaltning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20,2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22,1</a:t>
                      </a:r>
                    </a:p>
                  </a:txBody>
                  <a:tcPr marL="9525" marR="9525" marT="9525" marB="0" anchor="ctr">
                    <a:lnR w="12700" cmpd="sng">
                      <a:noFill/>
                    </a:lnR>
                  </a:tcPr>
                </a:tc>
                <a:extLst>
                  <a:ext uri="{0D108BD9-81ED-4DB2-BD59-A6C34878D82A}">
                    <a16:rowId xmlns:a16="http://schemas.microsoft.com/office/drawing/2014/main" val="2443966492"/>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Utbildning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27,7</a:t>
                      </a:r>
                    </a:p>
                  </a:txBody>
                  <a:tcPr marL="9525" marR="9525" marT="9525" marB="0" anchor="ctr">
                    <a:lnR w="12700" cmpd="sng">
                      <a:noFill/>
                    </a:lnR>
                  </a:tcPr>
                </a:tc>
                <a:extLst>
                  <a:ext uri="{0D108BD9-81ED-4DB2-BD59-A6C34878D82A}">
                    <a16:rowId xmlns:a16="http://schemas.microsoft.com/office/drawing/2014/main" val="305524805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Vård och omsorg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9,5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19,6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22,4</a:t>
                      </a:r>
                    </a:p>
                  </a:txBody>
                  <a:tcPr marL="9525" marR="9525" marT="9525" marB="0" anchor="ctr">
                    <a:lnR w="12700" cmpd="sng">
                      <a:noFill/>
                    </a:lnR>
                  </a:tcPr>
                </a:tc>
                <a:extLst>
                  <a:ext uri="{0D108BD9-81ED-4DB2-BD59-A6C34878D82A}">
                    <a16:rowId xmlns:a16="http://schemas.microsoft.com/office/drawing/2014/main" val="288421016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Personliga och kulturella tjänster</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4,9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25,7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3,7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26,5</a:t>
                      </a:r>
                    </a:p>
                  </a:txBody>
                  <a:tcPr marL="9525" marR="9525" marT="9525" marB="0" anchor="ctr">
                    <a:lnR w="12700" cmpd="sng">
                      <a:noFill/>
                    </a:lnR>
                  </a:tcPr>
                </a:tc>
                <a:extLst>
                  <a:ext uri="{0D108BD9-81ED-4DB2-BD59-A6C34878D82A}">
                    <a16:rowId xmlns:a16="http://schemas.microsoft.com/office/drawing/2014/main" val="2561171434"/>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Okänd bransch</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0,1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8,5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-69,4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13,2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-42,9</a:t>
                      </a:r>
                    </a:p>
                  </a:txBody>
                  <a:tcPr marL="9525" marR="9525" marT="9525" marB="0" anchor="ctr">
                    <a:lnR w="12700" cmpd="sng">
                      <a:noFill/>
                    </a:lnR>
                  </a:tcPr>
                </a:tc>
                <a:extLst>
                  <a:ext uri="{0D108BD9-81ED-4DB2-BD59-A6C34878D82A}">
                    <a16:rowId xmlns:a16="http://schemas.microsoft.com/office/drawing/2014/main" val="21939104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Privat sektor</a:t>
                      </a:r>
                    </a:p>
                  </a:txBody>
                  <a:tcPr>
                    <a:lnL w="12700" cmpd="sng">
                      <a:noFill/>
                    </a:lnL>
                  </a:tcPr>
                </a:tc>
                <a:tc>
                  <a:txBody>
                    <a:bodyPr/>
                    <a:lstStyle/>
                    <a:p>
                      <a:pPr algn="ctr" fontAlgn="ctr"/>
                      <a:r>
                        <a:rPr lang="sv-SE" sz="900" b="1" i="0" u="none" strike="noStrike" dirty="0">
                          <a:solidFill>
                            <a:srgbClr val="000000"/>
                          </a:solidFill>
                          <a:effectLst/>
                          <a:latin typeface="Futura Std Book" panose="020B0502020204020303"/>
                        </a:rPr>
                        <a:t>134,0</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9,7</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29,3</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91,5</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11,0</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35,0</a:t>
                      </a:r>
                    </a:p>
                  </a:txBody>
                  <a:tcPr marL="9525" marR="9525" marT="9525" marB="0" anchor="ctr">
                    <a:lnR w="12700" cmpd="sng">
                      <a:noFill/>
                    </a:lnR>
                  </a:tcPr>
                </a:tc>
                <a:extLst>
                  <a:ext uri="{0D108BD9-81ED-4DB2-BD59-A6C34878D82A}">
                    <a16:rowId xmlns:a16="http://schemas.microsoft.com/office/drawing/2014/main" val="1325546280"/>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Statlig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10,3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-13,1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20,4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7,5</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-15,9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24,8</a:t>
                      </a:r>
                    </a:p>
                  </a:txBody>
                  <a:tcPr marL="9525" marR="9525" marT="9525" marB="0" anchor="ctr">
                    <a:lnR w="12700" cmpd="sng">
                      <a:noFill/>
                    </a:lnR>
                  </a:tcPr>
                </a:tc>
                <a:extLst>
                  <a:ext uri="{0D108BD9-81ED-4DB2-BD59-A6C34878D82A}">
                    <a16:rowId xmlns:a16="http://schemas.microsoft.com/office/drawing/2014/main" val="2570505108"/>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Kommunal</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12,0</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0,6</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4,7</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0,9</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19,2</a:t>
                      </a:r>
                    </a:p>
                  </a:txBody>
                  <a:tcPr marL="9525" marR="9525" marT="9525" marB="0" anchor="ctr">
                    <a:lnR w="12700" cmpd="sng">
                      <a:noFill/>
                    </a:lnR>
                  </a:tcPr>
                </a:tc>
                <a:extLst>
                  <a:ext uri="{0D108BD9-81ED-4DB2-BD59-A6C34878D82A}">
                    <a16:rowId xmlns:a16="http://schemas.microsoft.com/office/drawing/2014/main" val="4161384483"/>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dirty="0"/>
                        <a:t>Landsting</a:t>
                      </a:r>
                    </a:p>
                  </a:txBody>
                  <a:tcPr>
                    <a:lnL w="12700" cmpd="sng">
                      <a:noFill/>
                    </a:lnL>
                  </a:tcPr>
                </a:tc>
                <a:tc>
                  <a:txBody>
                    <a:bodyPr/>
                    <a:lstStyle/>
                    <a:p>
                      <a:pPr algn="ctr" fontAlgn="ctr"/>
                      <a:r>
                        <a:rPr lang="sv-SE" sz="900" b="0" i="0" u="none" strike="noStrike">
                          <a:solidFill>
                            <a:srgbClr val="000000"/>
                          </a:solidFill>
                          <a:effectLst/>
                          <a:latin typeface="Futura Std Book" panose="020B0502020204020303"/>
                        </a:rPr>
                        <a:t>4,1</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0,4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26,2</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1,4</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2,3</a:t>
                      </a:r>
                    </a:p>
                  </a:txBody>
                  <a:tcPr marL="9525" marR="9525" marT="9525" marB="0" anchor="ctr"/>
                </a:tc>
                <a:tc>
                  <a:txBody>
                    <a:bodyPr/>
                    <a:lstStyle/>
                    <a:p>
                      <a:pPr algn="ctr" fontAlgn="ctr"/>
                      <a:r>
                        <a:rPr lang="sv-SE" sz="900" b="0" i="0" u="none" strike="noStrike">
                          <a:solidFill>
                            <a:srgbClr val="000000"/>
                          </a:solidFill>
                          <a:effectLst/>
                          <a:latin typeface="Futura Std Book" panose="020B0502020204020303"/>
                        </a:rPr>
                        <a:t>57,7</a:t>
                      </a:r>
                    </a:p>
                  </a:txBody>
                  <a:tcPr marL="9525" marR="9525" marT="9525" marB="0" anchor="ctr">
                    <a:lnR w="12700" cmpd="sng">
                      <a:noFill/>
                    </a:lnR>
                  </a:tcPr>
                </a:tc>
                <a:extLst>
                  <a:ext uri="{0D108BD9-81ED-4DB2-BD59-A6C34878D82A}">
                    <a16:rowId xmlns:a16="http://schemas.microsoft.com/office/drawing/2014/main" val="4182639236"/>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Offentlig sektor</a:t>
                      </a:r>
                    </a:p>
                  </a:txBody>
                  <a:tcPr>
                    <a:lnL w="12700" cmpd="sng">
                      <a:noFill/>
                    </a:lnL>
                  </a:tcPr>
                </a:tc>
                <a:tc>
                  <a:txBody>
                    <a:bodyPr/>
                    <a:lstStyle/>
                    <a:p>
                      <a:pPr algn="ctr" fontAlgn="ctr"/>
                      <a:r>
                        <a:rPr lang="sv-SE" sz="900" b="1" i="0" u="none" strike="noStrike">
                          <a:solidFill>
                            <a:srgbClr val="000000"/>
                          </a:solidFill>
                          <a:effectLst/>
                          <a:latin typeface="Futura Std Book" panose="020B0502020204020303"/>
                        </a:rPr>
                        <a:t>26,5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-5,3</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19,3</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13,5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-9,0</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25,4</a:t>
                      </a:r>
                    </a:p>
                  </a:txBody>
                  <a:tcPr marL="9525" marR="9525" marT="9525" marB="0" anchor="ctr">
                    <a:lnR w="12700" cmpd="sng">
                      <a:noFill/>
                    </a:lnR>
                  </a:tcPr>
                </a:tc>
                <a:extLst>
                  <a:ext uri="{0D108BD9-81ED-4DB2-BD59-A6C34878D82A}">
                    <a16:rowId xmlns:a16="http://schemas.microsoft.com/office/drawing/2014/main" val="3133407359"/>
                  </a:ext>
                </a:extLst>
              </a:tr>
              <a:tr h="21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1" dirty="0"/>
                        <a:t>Totalt</a:t>
                      </a:r>
                    </a:p>
                  </a:txBody>
                  <a:tcPr>
                    <a:lnL w="12700" cmpd="sng">
                      <a:noFill/>
                    </a:lnL>
                  </a:tcPr>
                </a:tc>
                <a:tc>
                  <a:txBody>
                    <a:bodyPr/>
                    <a:lstStyle/>
                    <a:p>
                      <a:pPr algn="ctr" fontAlgn="ctr"/>
                      <a:r>
                        <a:rPr lang="sv-SE" sz="900" b="1" i="0" u="none" strike="noStrike">
                          <a:solidFill>
                            <a:srgbClr val="000000"/>
                          </a:solidFill>
                          <a:effectLst/>
                          <a:latin typeface="Futura Std Book" panose="020B0502020204020303"/>
                        </a:rPr>
                        <a:t>160,5</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6,9</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27,6</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105,0</a:t>
                      </a:r>
                    </a:p>
                  </a:txBody>
                  <a:tcPr marL="9525" marR="9525" marT="9525" marB="0" anchor="ctr"/>
                </a:tc>
                <a:tc>
                  <a:txBody>
                    <a:bodyPr/>
                    <a:lstStyle/>
                    <a:p>
                      <a:pPr algn="ctr" fontAlgn="ctr"/>
                      <a:r>
                        <a:rPr lang="sv-SE" sz="900" b="1" i="0" u="none" strike="noStrike">
                          <a:solidFill>
                            <a:srgbClr val="000000"/>
                          </a:solidFill>
                          <a:effectLst/>
                          <a:latin typeface="Futura Std Book" panose="020B0502020204020303"/>
                        </a:rPr>
                        <a:t>7,9</a:t>
                      </a:r>
                    </a:p>
                  </a:txBody>
                  <a:tcPr marL="9525" marR="9525" marT="9525" marB="0" anchor="ctr"/>
                </a:tc>
                <a:tc>
                  <a:txBody>
                    <a:bodyPr/>
                    <a:lstStyle/>
                    <a:p>
                      <a:pPr algn="ctr" fontAlgn="ctr"/>
                      <a:r>
                        <a:rPr lang="sv-SE" sz="900" b="1" i="0" u="none" strike="noStrike" dirty="0">
                          <a:solidFill>
                            <a:srgbClr val="000000"/>
                          </a:solidFill>
                          <a:effectLst/>
                          <a:latin typeface="Futura Std Book" panose="020B0502020204020303"/>
                        </a:rPr>
                        <a:t>33,7</a:t>
                      </a:r>
                    </a:p>
                  </a:txBody>
                  <a:tcPr marL="9525" marR="9525" marT="9525" marB="0" anchor="ctr">
                    <a:lnR w="12700" cmpd="sng">
                      <a:noFill/>
                    </a:lnR>
                  </a:tcPr>
                </a:tc>
                <a:extLst>
                  <a:ext uri="{0D108BD9-81ED-4DB2-BD59-A6C34878D82A}">
                    <a16:rowId xmlns:a16="http://schemas.microsoft.com/office/drawing/2014/main" val="1032754268"/>
                  </a:ext>
                </a:extLst>
              </a:tr>
            </a:tbl>
          </a:graphicData>
        </a:graphic>
      </p:graphicFrame>
      <p:sp>
        <p:nvSpPr>
          <p:cNvPr id="4" name="textruta 3">
            <a:extLst>
              <a:ext uri="{FF2B5EF4-FFF2-40B4-BE49-F238E27FC236}">
                <a16:creationId xmlns:a16="http://schemas.microsoft.com/office/drawing/2014/main" id="{F56D2271-D847-4DDF-98FF-4A38667C40CC}"/>
              </a:ext>
            </a:extLst>
          </p:cNvPr>
          <p:cNvSpPr txBox="1"/>
          <p:nvPr/>
        </p:nvSpPr>
        <p:spPr>
          <a:xfrm>
            <a:off x="2101849" y="6252914"/>
            <a:ext cx="5545108" cy="246221"/>
          </a:xfrm>
          <a:prstGeom prst="rect">
            <a:avLst/>
          </a:prstGeom>
          <a:noFill/>
        </p:spPr>
        <p:txBody>
          <a:bodyPr wrap="none" rtlCol="0">
            <a:spAutoFit/>
          </a:bodyPr>
          <a:lstStyle/>
          <a:p>
            <a:r>
              <a:rPr lang="sv-SE" sz="800" dirty="0"/>
              <a:t>Källa: Statistiska centralbyrån (Lönesummor nattbefolkning, arbetsgivaravgifter och preliminär A-skatt, LAPS</a:t>
            </a:r>
            <a:r>
              <a:rPr lang="sv-SE" sz="1000" dirty="0"/>
              <a:t>)</a:t>
            </a:r>
          </a:p>
        </p:txBody>
      </p:sp>
    </p:spTree>
    <p:extLst>
      <p:ext uri="{BB962C8B-B14F-4D97-AF65-F5344CB8AC3E}">
        <p14:creationId xmlns:p14="http://schemas.microsoft.com/office/powerpoint/2010/main" val="6218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9" y="342899"/>
            <a:ext cx="8426449" cy="1113955"/>
          </a:xfrm>
        </p:spPr>
        <p:txBody>
          <a:bodyPr/>
          <a:lstStyle/>
          <a:p>
            <a:r>
              <a:rPr lang="sv-SE" dirty="0"/>
              <a:t>Nyföretagande</a:t>
            </a:r>
          </a:p>
        </p:txBody>
      </p:sp>
      <p:sp>
        <p:nvSpPr>
          <p:cNvPr id="8" name="textruta 7">
            <a:extLst>
              <a:ext uri="{FF2B5EF4-FFF2-40B4-BE49-F238E27FC236}">
                <a16:creationId xmlns:a16="http://schemas.microsoft.com/office/drawing/2014/main" id="{B79D6868-AEFB-4F6E-A0E9-CF7AB0F1BC33}"/>
              </a:ext>
            </a:extLst>
          </p:cNvPr>
          <p:cNvSpPr txBox="1"/>
          <p:nvPr/>
        </p:nvSpPr>
        <p:spPr>
          <a:xfrm>
            <a:off x="701041" y="5894460"/>
            <a:ext cx="1149674" cy="215444"/>
          </a:xfrm>
          <a:prstGeom prst="rect">
            <a:avLst/>
          </a:prstGeom>
          <a:noFill/>
        </p:spPr>
        <p:txBody>
          <a:bodyPr wrap="none" rtlCol="0">
            <a:spAutoFit/>
          </a:bodyPr>
          <a:lstStyle/>
          <a:p>
            <a:r>
              <a:rPr lang="sv-SE" sz="800" dirty="0"/>
              <a:t>Källa: Bolagsverket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8" y="3429000"/>
            <a:ext cx="4722408"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5216" y="1949297"/>
            <a:ext cx="4722408" cy="1479703"/>
          </a:xfrm>
        </p:spPr>
        <p:txBody>
          <a:bodyPr/>
          <a:lstStyle/>
          <a:p>
            <a:pPr lvl="4"/>
            <a:r>
              <a:rPr lang="sv-SE" sz="1400" dirty="0"/>
              <a:t>Under det första kvartalet startades 7 566 nya företag i Stockholms län. Av dessa var</a:t>
            </a:r>
            <a:br>
              <a:rPr lang="sv-SE" sz="1400" dirty="0"/>
            </a:br>
            <a:r>
              <a:rPr lang="sv-SE" sz="1400" dirty="0"/>
              <a:t>6 382 aktiebolag. </a:t>
            </a:r>
          </a:p>
          <a:p>
            <a:pPr lvl="4"/>
            <a:r>
              <a:rPr lang="sv-SE" sz="1400" dirty="0"/>
              <a:t>Närmare 60 procent av de nya företagen registrerades i Stockholms stad.</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7" y="3443269"/>
            <a:ext cx="1864613" cy="276999"/>
          </a:xfrm>
          <a:prstGeom prst="rect">
            <a:avLst/>
          </a:prstGeom>
          <a:noFill/>
        </p:spPr>
        <p:txBody>
          <a:bodyPr wrap="none" rtlCol="0">
            <a:spAutoFit/>
          </a:bodyPr>
          <a:lstStyle/>
          <a:p>
            <a:r>
              <a:rPr lang="sv-SE" sz="1200" b="1" dirty="0">
                <a:latin typeface="+mj-lt"/>
                <a:cs typeface="Arial" panose="020B0604020202020204" pitchFamily="34" charset="0"/>
              </a:rPr>
              <a:t>Nyregistrerade företag</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87082"/>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01041" y="1456854"/>
            <a:ext cx="3773790" cy="492443"/>
          </a:xfrm>
          <a:prstGeom prst="rect">
            <a:avLst/>
          </a:prstGeom>
          <a:noFill/>
        </p:spPr>
        <p:txBody>
          <a:bodyPr wrap="none" rtlCol="0">
            <a:spAutoFit/>
          </a:bodyPr>
          <a:lstStyle/>
          <a:p>
            <a:r>
              <a:rPr lang="sv-SE" sz="1400" b="1" dirty="0"/>
              <a:t>Nyregistrerade företag</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732D3626-74EC-4CA9-88BE-D8B1B2CEAB1E}"/>
              </a:ext>
            </a:extLst>
          </p:cNvPr>
          <p:cNvGraphicFramePr>
            <a:graphicFrameLocks noGrp="1"/>
          </p:cNvGraphicFramePr>
          <p:nvPr>
            <p:extLst>
              <p:ext uri="{D42A27DB-BD31-4B8C-83A1-F6EECF244321}">
                <p14:modId xmlns:p14="http://schemas.microsoft.com/office/powerpoint/2010/main" val="2851106749"/>
              </p:ext>
            </p:extLst>
          </p:nvPr>
        </p:nvGraphicFramePr>
        <p:xfrm>
          <a:off x="6755216" y="3720268"/>
          <a:ext cx="4722409" cy="2266814"/>
        </p:xfrm>
        <a:graphic>
          <a:graphicData uri="http://schemas.openxmlformats.org/drawingml/2006/table">
            <a:tbl>
              <a:tblPr bandRow="1">
                <a:tableStyleId>{2D5ABB26-0587-4C30-8999-92F81FD0307C}</a:tableStyleId>
              </a:tblPr>
              <a:tblGrid>
                <a:gridCol w="1542573">
                  <a:extLst>
                    <a:ext uri="{9D8B030D-6E8A-4147-A177-3AD203B41FA5}">
                      <a16:colId xmlns:a16="http://schemas.microsoft.com/office/drawing/2014/main" val="1678076792"/>
                    </a:ext>
                  </a:extLst>
                </a:gridCol>
                <a:gridCol w="685094">
                  <a:extLst>
                    <a:ext uri="{9D8B030D-6E8A-4147-A177-3AD203B41FA5}">
                      <a16:colId xmlns:a16="http://schemas.microsoft.com/office/drawing/2014/main" val="2601369493"/>
                    </a:ext>
                  </a:extLst>
                </a:gridCol>
                <a:gridCol w="777236">
                  <a:extLst>
                    <a:ext uri="{9D8B030D-6E8A-4147-A177-3AD203B41FA5}">
                      <a16:colId xmlns:a16="http://schemas.microsoft.com/office/drawing/2014/main" val="2395970223"/>
                    </a:ext>
                  </a:extLst>
                </a:gridCol>
                <a:gridCol w="615311">
                  <a:extLst>
                    <a:ext uri="{9D8B030D-6E8A-4147-A177-3AD203B41FA5}">
                      <a16:colId xmlns:a16="http://schemas.microsoft.com/office/drawing/2014/main" val="3235649811"/>
                    </a:ext>
                  </a:extLst>
                </a:gridCol>
                <a:gridCol w="561337">
                  <a:extLst>
                    <a:ext uri="{9D8B030D-6E8A-4147-A177-3AD203B41FA5}">
                      <a16:colId xmlns:a16="http://schemas.microsoft.com/office/drawing/2014/main" val="1050073455"/>
                    </a:ext>
                  </a:extLst>
                </a:gridCol>
                <a:gridCol w="540858">
                  <a:extLst>
                    <a:ext uri="{9D8B030D-6E8A-4147-A177-3AD203B41FA5}">
                      <a16:colId xmlns:a16="http://schemas.microsoft.com/office/drawing/2014/main" val="3827523272"/>
                    </a:ext>
                  </a:extLst>
                </a:gridCol>
              </a:tblGrid>
              <a:tr h="281887">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82">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år</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89">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22 173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78 766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44414373"/>
                  </a:ext>
                </a:extLst>
              </a:tr>
              <a:tr h="337789">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11 347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40 498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extLst>
                  <a:ext uri="{0D108BD9-81ED-4DB2-BD59-A6C34878D82A}">
                    <a16:rowId xmlns:a16="http://schemas.microsoft.com/office/drawing/2014/main" val="4178915708"/>
                  </a:ext>
                </a:extLst>
              </a:tr>
              <a:tr h="337789">
                <a:tc>
                  <a:txBody>
                    <a:bodyPr/>
                    <a:lstStyle/>
                    <a:p>
                      <a:pPr marL="72000" algn="l" fontAlgn="b"/>
                      <a:r>
                        <a:rPr lang="sv-SE" sz="800" b="1" u="none" strike="noStrike" dirty="0">
                          <a:effectLst/>
                        </a:rPr>
                        <a:t>Stockholms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7 566</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27 066</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1554613420"/>
                  </a:ext>
                </a:extLst>
              </a:tr>
              <a:tr h="337789">
                <a:tc>
                  <a:txBody>
                    <a:bodyPr/>
                    <a:lstStyle/>
                    <a:p>
                      <a:pPr marL="72000" algn="l" fontAlgn="b"/>
                      <a:r>
                        <a:rPr lang="sv-SE" sz="800" b="1" u="none" strike="noStrike" dirty="0">
                          <a:effectLst/>
                        </a:rPr>
                        <a:t>Stockholms stad</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4 406</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9</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15 715</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923977588"/>
                  </a:ext>
                </a:extLst>
              </a:tr>
              <a:tr h="337789">
                <a:tc>
                  <a:txBody>
                    <a:bodyPr/>
                    <a:lstStyle/>
                    <a:p>
                      <a:pPr marL="72000" algn="l" fontAlgn="b"/>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14 607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51 700</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6</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2" name="Diagram 11">
            <a:extLst>
              <a:ext uri="{FF2B5EF4-FFF2-40B4-BE49-F238E27FC236}">
                <a16:creationId xmlns:a16="http://schemas.microsoft.com/office/drawing/2014/main" id="{98F0D3A9-804D-426C-9514-2A21EE36F546}"/>
              </a:ext>
            </a:extLst>
          </p:cNvPr>
          <p:cNvGraphicFramePr>
            <a:graphicFrameLocks/>
          </p:cNvGraphicFramePr>
          <p:nvPr>
            <p:extLst>
              <p:ext uri="{D42A27DB-BD31-4B8C-83A1-F6EECF244321}">
                <p14:modId xmlns:p14="http://schemas.microsoft.com/office/powerpoint/2010/main" val="3657427781"/>
              </p:ext>
            </p:extLst>
          </p:nvPr>
        </p:nvGraphicFramePr>
        <p:xfrm>
          <a:off x="701040" y="1917772"/>
          <a:ext cx="5939041" cy="3976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122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5" y="342899"/>
            <a:ext cx="8426449" cy="1113955"/>
          </a:xfrm>
        </p:spPr>
        <p:txBody>
          <a:bodyPr/>
          <a:lstStyle/>
          <a:p>
            <a:r>
              <a:rPr lang="sv-SE" dirty="0"/>
              <a:t>Företagskonkurser</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5" y="5756989"/>
            <a:ext cx="3350597" cy="215444"/>
          </a:xfrm>
          <a:prstGeom prst="rect">
            <a:avLst/>
          </a:prstGeom>
          <a:noFill/>
        </p:spPr>
        <p:txBody>
          <a:bodyPr wrap="none" rtlCol="0">
            <a:spAutoFit/>
          </a:bodyPr>
          <a:lstStyle/>
          <a:p>
            <a:r>
              <a:rPr lang="sv-SE" sz="800" dirty="0"/>
              <a:t>Källa: Statistiska centralbyrån (Konkurser och offentliga ackord)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0"/>
            <a:ext cx="4722412" cy="2543433"/>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41883" y="2105637"/>
            <a:ext cx="4735742" cy="1321848"/>
          </a:xfrm>
        </p:spPr>
        <p:txBody>
          <a:bodyPr/>
          <a:lstStyle/>
          <a:p>
            <a:pPr lvl="4"/>
            <a:r>
              <a:rPr lang="sv-SE" sz="1400" dirty="0"/>
              <a:t>Konkurserna kvarstår på samma nivå som första kvartalet 2021.</a:t>
            </a:r>
          </a:p>
          <a:p>
            <a:pPr lvl="4"/>
            <a:r>
              <a:rPr lang="sv-SE" sz="1400" dirty="0"/>
              <a:t>I Stockholms län försattes 588 företag i konkurs varav 340 i Stockholms stad. </a:t>
            </a:r>
          </a:p>
          <a:p>
            <a:pPr lvl="4"/>
            <a:endParaRPr lang="sv-SE" dirty="0"/>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3" y="3429000"/>
            <a:ext cx="1547218" cy="276999"/>
          </a:xfrm>
          <a:prstGeom prst="rect">
            <a:avLst/>
          </a:prstGeom>
          <a:noFill/>
        </p:spPr>
        <p:txBody>
          <a:bodyPr wrap="none" rtlCol="0">
            <a:spAutoFit/>
          </a:bodyPr>
          <a:lstStyle/>
          <a:p>
            <a:r>
              <a:rPr lang="sv-SE" sz="1200" b="1" dirty="0">
                <a:latin typeface="+mj-lt"/>
                <a:cs typeface="Arial" panose="020B0604020202020204" pitchFamily="34" charset="0"/>
              </a:rPr>
              <a:t>Företagskonkurser</a:t>
            </a:r>
          </a:p>
        </p:txBody>
      </p:sp>
      <p:sp>
        <p:nvSpPr>
          <p:cNvPr id="37" name="textruta 36">
            <a:extLst>
              <a:ext uri="{FF2B5EF4-FFF2-40B4-BE49-F238E27FC236}">
                <a16:creationId xmlns:a16="http://schemas.microsoft.com/office/drawing/2014/main" id="{AA5C7BA9-BFDC-48E1-9434-68AD052BEC58}"/>
              </a:ext>
            </a:extLst>
          </p:cNvPr>
          <p:cNvSpPr txBox="1"/>
          <p:nvPr/>
        </p:nvSpPr>
        <p:spPr>
          <a:xfrm>
            <a:off x="10309225" y="5975464"/>
            <a:ext cx="1181734" cy="184666"/>
          </a:xfrm>
          <a:prstGeom prst="rect">
            <a:avLst/>
          </a:prstGeom>
          <a:noFill/>
        </p:spPr>
        <p:txBody>
          <a:bodyPr wrap="none" rtlCol="0">
            <a:spAutoFit/>
          </a:bodyPr>
          <a:lstStyle/>
          <a:p>
            <a:r>
              <a:rPr lang="sv-SE" sz="600" dirty="0"/>
              <a:t>* De fyra senaste kvartalen</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657224" y="1468480"/>
            <a:ext cx="5292158" cy="492443"/>
          </a:xfrm>
          <a:prstGeom prst="rect">
            <a:avLst/>
          </a:prstGeom>
          <a:noFill/>
        </p:spPr>
        <p:txBody>
          <a:bodyPr wrap="square" rtlCol="0">
            <a:spAutoFit/>
          </a:bodyPr>
          <a:lstStyle/>
          <a:p>
            <a:r>
              <a:rPr lang="sv-SE" sz="1400" b="1" dirty="0"/>
              <a:t>Företagskonkurser</a:t>
            </a:r>
            <a:r>
              <a:rPr lang="sv-SE" sz="1400" dirty="0"/>
              <a:t/>
            </a:r>
            <a:br>
              <a:rPr lang="sv-SE" sz="1400" dirty="0"/>
            </a:br>
            <a:r>
              <a:rPr lang="sv-SE" sz="1200" dirty="0"/>
              <a:t>Säsongsrensade värden (glidande medelvärde)</a:t>
            </a:r>
            <a:endParaRPr lang="sv-SE" sz="1400" dirty="0"/>
          </a:p>
        </p:txBody>
      </p:sp>
      <p:graphicFrame>
        <p:nvGraphicFramePr>
          <p:cNvPr id="26" name="Tabell 25">
            <a:extLst>
              <a:ext uri="{FF2B5EF4-FFF2-40B4-BE49-F238E27FC236}">
                <a16:creationId xmlns:a16="http://schemas.microsoft.com/office/drawing/2014/main" id="{CD80FF49-1F49-4F4B-8303-9458BE338D96}"/>
              </a:ext>
            </a:extLst>
          </p:cNvPr>
          <p:cNvGraphicFramePr>
            <a:graphicFrameLocks noGrp="1"/>
          </p:cNvGraphicFramePr>
          <p:nvPr>
            <p:extLst>
              <p:ext uri="{D42A27DB-BD31-4B8C-83A1-F6EECF244321}">
                <p14:modId xmlns:p14="http://schemas.microsoft.com/office/powerpoint/2010/main" val="4174422433"/>
              </p:ext>
            </p:extLst>
          </p:nvPr>
        </p:nvGraphicFramePr>
        <p:xfrm>
          <a:off x="6761538" y="3705999"/>
          <a:ext cx="4716087" cy="2266432"/>
        </p:xfrm>
        <a:graphic>
          <a:graphicData uri="http://schemas.openxmlformats.org/drawingml/2006/table">
            <a:tbl>
              <a:tblPr bandRow="1">
                <a:tableStyleId>{2D5ABB26-0587-4C30-8999-92F81FD0307C}</a:tableStyleId>
              </a:tblPr>
              <a:tblGrid>
                <a:gridCol w="1540508">
                  <a:extLst>
                    <a:ext uri="{9D8B030D-6E8A-4147-A177-3AD203B41FA5}">
                      <a16:colId xmlns:a16="http://schemas.microsoft.com/office/drawing/2014/main" val="1678076792"/>
                    </a:ext>
                  </a:extLst>
                </a:gridCol>
                <a:gridCol w="684178">
                  <a:extLst>
                    <a:ext uri="{9D8B030D-6E8A-4147-A177-3AD203B41FA5}">
                      <a16:colId xmlns:a16="http://schemas.microsoft.com/office/drawing/2014/main" val="2601369493"/>
                    </a:ext>
                  </a:extLst>
                </a:gridCol>
                <a:gridCol w="776195">
                  <a:extLst>
                    <a:ext uri="{9D8B030D-6E8A-4147-A177-3AD203B41FA5}">
                      <a16:colId xmlns:a16="http://schemas.microsoft.com/office/drawing/2014/main" val="2395970223"/>
                    </a:ext>
                  </a:extLst>
                </a:gridCol>
                <a:gridCol w="614487">
                  <a:extLst>
                    <a:ext uri="{9D8B030D-6E8A-4147-A177-3AD203B41FA5}">
                      <a16:colId xmlns:a16="http://schemas.microsoft.com/office/drawing/2014/main" val="3235649811"/>
                    </a:ext>
                  </a:extLst>
                </a:gridCol>
                <a:gridCol w="560585">
                  <a:extLst>
                    <a:ext uri="{9D8B030D-6E8A-4147-A177-3AD203B41FA5}">
                      <a16:colId xmlns:a16="http://schemas.microsoft.com/office/drawing/2014/main" val="1050073455"/>
                    </a:ext>
                  </a:extLst>
                </a:gridCol>
                <a:gridCol w="540134">
                  <a:extLst>
                    <a:ext uri="{9D8B030D-6E8A-4147-A177-3AD203B41FA5}">
                      <a16:colId xmlns:a16="http://schemas.microsoft.com/office/drawing/2014/main" val="3827523272"/>
                    </a:ext>
                  </a:extLst>
                </a:gridCol>
              </a:tblGrid>
              <a:tr h="281839">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dirty="0">
                          <a:effectLst/>
                        </a:rPr>
                        <a:t>Förändring (%) </a:t>
                      </a:r>
                      <a:endParaRPr lang="sv-SE" sz="800" b="0" i="0" u="none" strike="noStrike" dirty="0">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fontAlgn="b"/>
                      <a:r>
                        <a:rPr lang="sv-SE" sz="800" u="none" strike="noStrike">
                          <a:effectLst/>
                        </a:rPr>
                        <a:t>R12*</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240735732"/>
                  </a:ext>
                </a:extLst>
              </a:tr>
              <a:tr h="295933">
                <a:tc>
                  <a:txBody>
                    <a:bodyPr/>
                    <a:lstStyle/>
                    <a:p>
                      <a:pPr marL="72000" algn="l" fontAlgn="b"/>
                      <a:endParaRPr lang="sv-SE" sz="800" b="0" i="0" u="none" strike="noStrike" dirty="0">
                        <a:solidFill>
                          <a:srgbClr val="000000"/>
                        </a:solidFill>
                        <a:effectLst/>
                        <a:latin typeface="Futura Std Book" panose="020B0502020204020303"/>
                      </a:endParaRPr>
                    </a:p>
                  </a:txBody>
                  <a:tcPr marL="0" marR="0" marT="0"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Utv., %</a:t>
                      </a:r>
                      <a:endParaRPr lang="sv-SE" sz="800" b="0" i="0" u="none" strike="noStrike">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7732">
                <a:tc>
                  <a:txBody>
                    <a:bodyPr/>
                    <a:lstStyle/>
                    <a:p>
                      <a:pPr marL="72000" algn="l" fontAlgn="b"/>
                      <a:r>
                        <a:rPr lang="sv-SE" sz="800" u="none" strike="noStrike" dirty="0">
                          <a:effectLst/>
                        </a:rPr>
                        <a:t>Sverige</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1 639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6 789</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1544414373"/>
                  </a:ext>
                </a:extLst>
              </a:tr>
              <a:tr h="337732">
                <a:tc>
                  <a:txBody>
                    <a:bodyPr/>
                    <a:lstStyle/>
                    <a:p>
                      <a:pPr marL="72000" algn="l" fontAlgn="b"/>
                      <a:r>
                        <a:rPr lang="sv-SE" sz="800" u="none" strike="noStrike" dirty="0">
                          <a:effectLst/>
                        </a:rPr>
                        <a:t>Stockholmsregionen</a:t>
                      </a:r>
                      <a:endParaRPr lang="sv-SE" sz="800" b="0"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0" i="0" u="none" strike="noStrike">
                          <a:solidFill>
                            <a:srgbClr val="000000"/>
                          </a:solidFill>
                          <a:effectLst/>
                          <a:latin typeface="Futura Std Book" panose="020B0502020204020303"/>
                        </a:rPr>
                        <a:t>868</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3 517</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4178915708"/>
                  </a:ext>
                </a:extLst>
              </a:tr>
              <a:tr h="337732">
                <a:tc>
                  <a:txBody>
                    <a:bodyPr/>
                    <a:lstStyle/>
                    <a:p>
                      <a:pPr marL="72000" algn="l" fontAlgn="b"/>
                      <a:r>
                        <a:rPr lang="sv-SE" sz="800" b="1" u="none" strike="noStrike" dirty="0">
                          <a:effectLst/>
                        </a:rPr>
                        <a:t>Stockholms län</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588</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2 323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a:t>
                      </a:r>
                    </a:p>
                  </a:txBody>
                  <a:tcPr marL="9525" marR="9525" marT="9525" marB="0" anchor="ctr"/>
                </a:tc>
                <a:extLst>
                  <a:ext uri="{0D108BD9-81ED-4DB2-BD59-A6C34878D82A}">
                    <a16:rowId xmlns:a16="http://schemas.microsoft.com/office/drawing/2014/main" val="1554613420"/>
                  </a:ext>
                </a:extLst>
              </a:tr>
              <a:tr h="337732">
                <a:tc>
                  <a:txBody>
                    <a:bodyPr/>
                    <a:lstStyle/>
                    <a:p>
                      <a:pPr marL="72000" algn="l" fontAlgn="b"/>
                      <a:r>
                        <a:rPr lang="sv-SE" sz="800" b="1" u="none" strike="noStrike" dirty="0">
                          <a:effectLst/>
                        </a:rPr>
                        <a:t>Stockholms stad</a:t>
                      </a:r>
                      <a:endParaRPr lang="sv-SE" sz="800" b="1" i="0" u="none" strike="noStrike" dirty="0">
                        <a:solidFill>
                          <a:srgbClr val="000000"/>
                        </a:solidFill>
                        <a:effectLst/>
                        <a:latin typeface="Futura std book" panose="020B0502020204020303"/>
                      </a:endParaRPr>
                    </a:p>
                  </a:txBody>
                  <a:tcPr marL="0" marR="0" marT="0" marB="0" anchor="ctr"/>
                </a:tc>
                <a:tc>
                  <a:txBody>
                    <a:bodyPr/>
                    <a:lstStyle/>
                    <a:p>
                      <a:pPr algn="ctr" rtl="0" fontAlgn="ctr"/>
                      <a:r>
                        <a:rPr lang="sv-SE" sz="800" b="1" i="0" u="none" strike="noStrike">
                          <a:solidFill>
                            <a:srgbClr val="000000"/>
                          </a:solidFill>
                          <a:effectLst/>
                          <a:latin typeface="Futura Std Book" panose="020B0502020204020303"/>
                        </a:rPr>
                        <a:t>340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1 403</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-9</a:t>
                      </a:r>
                    </a:p>
                  </a:txBody>
                  <a:tcPr marL="9525" marR="9525" marT="9525" marB="0" anchor="ctr"/>
                </a:tc>
                <a:extLst>
                  <a:ext uri="{0D108BD9-81ED-4DB2-BD59-A6C34878D82A}">
                    <a16:rowId xmlns:a16="http://schemas.microsoft.com/office/drawing/2014/main" val="923977588"/>
                  </a:ext>
                </a:extLst>
              </a:tr>
              <a:tr h="337732">
                <a:tc>
                  <a:txBody>
                    <a:bodyPr/>
                    <a:lstStyle/>
                    <a:p>
                      <a:pPr marL="72000" algn="l" fontAlgn="b"/>
                      <a:r>
                        <a:rPr lang="sv-SE" sz="800" u="none" strike="noStrike" dirty="0">
                          <a:effectLst/>
                        </a:rPr>
                        <a:t>Sverige, </a:t>
                      </a:r>
                      <a:r>
                        <a:rPr lang="sv-SE" sz="800" u="none" strike="noStrike" dirty="0" err="1">
                          <a:effectLst/>
                        </a:rPr>
                        <a:t>exkl</a:t>
                      </a:r>
                      <a:r>
                        <a:rPr lang="sv-SE" sz="800" u="none" strike="noStrike" dirty="0">
                          <a:effectLst/>
                        </a:rPr>
                        <a:t> Stockholms län</a:t>
                      </a:r>
                      <a:endParaRPr lang="sv-SE" sz="800" b="0" i="0" u="none" strike="noStrike" dirty="0">
                        <a:solidFill>
                          <a:srgbClr val="000000"/>
                        </a:solidFill>
                        <a:effectLst/>
                        <a:latin typeface="Futura Std Book" panose="020B0502020204020303"/>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1 051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4 466</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-8</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BE1C6963-D6D2-4D86-8642-BBB1EFBE7E59}"/>
              </a:ext>
            </a:extLst>
          </p:cNvPr>
          <p:cNvGraphicFramePr>
            <a:graphicFrameLocks/>
          </p:cNvGraphicFramePr>
          <p:nvPr>
            <p:extLst>
              <p:ext uri="{D42A27DB-BD31-4B8C-83A1-F6EECF244321}">
                <p14:modId xmlns:p14="http://schemas.microsoft.com/office/powerpoint/2010/main" val="4074265170"/>
              </p:ext>
            </p:extLst>
          </p:nvPr>
        </p:nvGraphicFramePr>
        <p:xfrm>
          <a:off x="657224" y="1972549"/>
          <a:ext cx="6003336" cy="3864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858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94EEA9-1531-4146-9599-7EF87727C2C5}"/>
              </a:ext>
            </a:extLst>
          </p:cNvPr>
          <p:cNvSpPr>
            <a:spLocks noGrp="1"/>
          </p:cNvSpPr>
          <p:nvPr>
            <p:ph type="title"/>
          </p:nvPr>
        </p:nvSpPr>
        <p:spPr>
          <a:xfrm>
            <a:off x="732406" y="342899"/>
            <a:ext cx="8426449" cy="1113955"/>
          </a:xfrm>
        </p:spPr>
        <p:txBody>
          <a:bodyPr/>
          <a:lstStyle/>
          <a:p>
            <a:r>
              <a:rPr lang="sv-SE" dirty="0"/>
              <a:t>Sysselsättning </a:t>
            </a:r>
          </a:p>
        </p:txBody>
      </p:sp>
      <p:sp>
        <p:nvSpPr>
          <p:cNvPr id="8" name="textruta 7">
            <a:extLst>
              <a:ext uri="{FF2B5EF4-FFF2-40B4-BE49-F238E27FC236}">
                <a16:creationId xmlns:a16="http://schemas.microsoft.com/office/drawing/2014/main" id="{B79D6868-AEFB-4F6E-A0E9-CF7AB0F1BC33}"/>
              </a:ext>
            </a:extLst>
          </p:cNvPr>
          <p:cNvSpPr txBox="1"/>
          <p:nvPr/>
        </p:nvSpPr>
        <p:spPr>
          <a:xfrm>
            <a:off x="732406" y="5756989"/>
            <a:ext cx="3541354" cy="215444"/>
          </a:xfrm>
          <a:prstGeom prst="rect">
            <a:avLst/>
          </a:prstGeom>
          <a:noFill/>
        </p:spPr>
        <p:txBody>
          <a:bodyPr wrap="none" rtlCol="0">
            <a:spAutoFit/>
          </a:bodyPr>
          <a:lstStyle/>
          <a:p>
            <a:r>
              <a:rPr lang="sv-SE" sz="800" dirty="0"/>
              <a:t>Källa: Statistiska centralbyrån (Arbetskraftsundersökningarna, AKU) </a:t>
            </a:r>
          </a:p>
        </p:txBody>
      </p:sp>
      <p:sp>
        <p:nvSpPr>
          <p:cNvPr id="10" name="Rektangel 9">
            <a:extLst>
              <a:ext uri="{FF2B5EF4-FFF2-40B4-BE49-F238E27FC236}">
                <a16:creationId xmlns:a16="http://schemas.microsoft.com/office/drawing/2014/main" id="{5172B7A3-1950-454E-A840-C9FF0842E69C}"/>
              </a:ext>
            </a:extLst>
          </p:cNvPr>
          <p:cNvSpPr/>
          <p:nvPr/>
        </p:nvSpPr>
        <p:spPr>
          <a:xfrm>
            <a:off x="6755215" y="3429001"/>
            <a:ext cx="4722411" cy="2543432"/>
          </a:xfrm>
          <a:prstGeom prst="rect">
            <a:avLst/>
          </a:prstGeom>
          <a:solidFill>
            <a:srgbClr val="FEDE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algn="l"/>
            <a:endParaRPr lang="sv-SE" dirty="0">
              <a:latin typeface="+mj-lt"/>
            </a:endParaRPr>
          </a:p>
        </p:txBody>
      </p:sp>
      <p:sp>
        <p:nvSpPr>
          <p:cNvPr id="11" name="Platshållare för innehåll 3">
            <a:extLst>
              <a:ext uri="{FF2B5EF4-FFF2-40B4-BE49-F238E27FC236}">
                <a16:creationId xmlns:a16="http://schemas.microsoft.com/office/drawing/2014/main" id="{85924509-F5D5-4A53-BD50-0F194E9EB15E}"/>
              </a:ext>
            </a:extLst>
          </p:cNvPr>
          <p:cNvSpPr>
            <a:spLocks noGrp="1"/>
          </p:cNvSpPr>
          <p:nvPr>
            <p:ph sz="half" idx="2"/>
          </p:nvPr>
        </p:nvSpPr>
        <p:spPr>
          <a:xfrm>
            <a:off x="6750111" y="1615155"/>
            <a:ext cx="4724339" cy="1831618"/>
          </a:xfrm>
        </p:spPr>
        <p:txBody>
          <a:bodyPr/>
          <a:lstStyle/>
          <a:p>
            <a:pPr lvl="4"/>
            <a:r>
              <a:rPr lang="sv-SE" sz="1400" dirty="0"/>
              <a:t>Antalet sysselsatta invånare ökade med </a:t>
            </a:r>
            <a:br>
              <a:rPr lang="sv-SE" sz="1400" dirty="0"/>
            </a:br>
            <a:r>
              <a:rPr lang="sv-SE" sz="1400" dirty="0"/>
              <a:t>48 200 personer (3,9%) i länet och med </a:t>
            </a:r>
            <a:br>
              <a:rPr lang="sv-SE" sz="1400" dirty="0"/>
            </a:br>
            <a:r>
              <a:rPr lang="sv-SE" sz="1400" dirty="0"/>
              <a:t>11 800 personer (2,9%) i Stockholms stad.</a:t>
            </a:r>
          </a:p>
          <a:p>
            <a:pPr lvl="4"/>
            <a:r>
              <a:rPr lang="sv-SE" sz="1400" dirty="0"/>
              <a:t>Framförallt ökade sysselsättningen inom </a:t>
            </a:r>
            <a:br>
              <a:rPr lang="sv-SE" sz="1400" dirty="0"/>
            </a:br>
            <a:r>
              <a:rPr lang="sv-SE" sz="1400" dirty="0"/>
              <a:t>- Byggverksamhet</a:t>
            </a:r>
            <a:br>
              <a:rPr lang="sv-SE" sz="1400" dirty="0"/>
            </a:br>
            <a:r>
              <a:rPr lang="sv-SE" sz="1400" dirty="0"/>
              <a:t>- Utbildning.</a:t>
            </a:r>
            <a:br>
              <a:rPr lang="sv-SE" sz="1400" dirty="0"/>
            </a:br>
            <a:r>
              <a:rPr lang="sv-SE" sz="1400" dirty="0"/>
              <a:t>- Hotell och restauranger</a:t>
            </a:r>
          </a:p>
        </p:txBody>
      </p:sp>
      <p:sp>
        <p:nvSpPr>
          <p:cNvPr id="27" name="textruta 26">
            <a:extLst>
              <a:ext uri="{FF2B5EF4-FFF2-40B4-BE49-F238E27FC236}">
                <a16:creationId xmlns:a16="http://schemas.microsoft.com/office/drawing/2014/main" id="{6945BE6D-16A8-4FB0-B582-95C86CA8F41F}"/>
              </a:ext>
            </a:extLst>
          </p:cNvPr>
          <p:cNvSpPr txBox="1"/>
          <p:nvPr/>
        </p:nvSpPr>
        <p:spPr>
          <a:xfrm>
            <a:off x="6755214" y="3446771"/>
            <a:ext cx="1208985" cy="276999"/>
          </a:xfrm>
          <a:prstGeom prst="rect">
            <a:avLst/>
          </a:prstGeom>
          <a:noFill/>
        </p:spPr>
        <p:txBody>
          <a:bodyPr wrap="none" rtlCol="0">
            <a:spAutoFit/>
          </a:bodyPr>
          <a:lstStyle/>
          <a:p>
            <a:r>
              <a:rPr lang="sv-SE" sz="1200" b="1" dirty="0">
                <a:latin typeface="+mj-lt"/>
                <a:cs typeface="Arial" panose="020B0604020202020204" pitchFamily="34" charset="0"/>
              </a:rPr>
              <a:t>Sysselsättning</a:t>
            </a:r>
          </a:p>
        </p:txBody>
      </p:sp>
      <p:sp>
        <p:nvSpPr>
          <p:cNvPr id="25" name="textruta 24">
            <a:extLst>
              <a:ext uri="{FF2B5EF4-FFF2-40B4-BE49-F238E27FC236}">
                <a16:creationId xmlns:a16="http://schemas.microsoft.com/office/drawing/2014/main" id="{6AEEC28D-7035-4B16-8EEC-D32667B73FBA}"/>
              </a:ext>
            </a:extLst>
          </p:cNvPr>
          <p:cNvSpPr txBox="1"/>
          <p:nvPr/>
        </p:nvSpPr>
        <p:spPr>
          <a:xfrm>
            <a:off x="717550" y="1450817"/>
            <a:ext cx="1941557" cy="492443"/>
          </a:xfrm>
          <a:prstGeom prst="rect">
            <a:avLst/>
          </a:prstGeom>
          <a:noFill/>
        </p:spPr>
        <p:txBody>
          <a:bodyPr wrap="none" rtlCol="0">
            <a:spAutoFit/>
          </a:bodyPr>
          <a:lstStyle/>
          <a:p>
            <a:r>
              <a:rPr lang="sv-SE" sz="1400" b="1" dirty="0"/>
              <a:t>Sysselsatta invånare</a:t>
            </a:r>
            <a:r>
              <a:rPr lang="sv-SE" sz="1400" dirty="0"/>
              <a:t/>
            </a:r>
            <a:br>
              <a:rPr lang="sv-SE" sz="1400" dirty="0"/>
            </a:br>
            <a:r>
              <a:rPr lang="sv-SE" sz="1200" dirty="0"/>
              <a:t>Index 100 = 2012 kv1</a:t>
            </a:r>
            <a:endParaRPr lang="sv-SE" sz="1400" dirty="0"/>
          </a:p>
        </p:txBody>
      </p:sp>
      <p:graphicFrame>
        <p:nvGraphicFramePr>
          <p:cNvPr id="17" name="Tabell 16">
            <a:extLst>
              <a:ext uri="{FF2B5EF4-FFF2-40B4-BE49-F238E27FC236}">
                <a16:creationId xmlns:a16="http://schemas.microsoft.com/office/drawing/2014/main" id="{E4A1EEB5-AFC3-40BE-BF1B-DAA010FEE414}"/>
              </a:ext>
            </a:extLst>
          </p:cNvPr>
          <p:cNvGraphicFramePr>
            <a:graphicFrameLocks noGrp="1"/>
          </p:cNvGraphicFramePr>
          <p:nvPr>
            <p:extLst>
              <p:ext uri="{D42A27DB-BD31-4B8C-83A1-F6EECF244321}">
                <p14:modId xmlns:p14="http://schemas.microsoft.com/office/powerpoint/2010/main" val="799657185"/>
              </p:ext>
            </p:extLst>
          </p:nvPr>
        </p:nvGraphicFramePr>
        <p:xfrm>
          <a:off x="6755214" y="3723770"/>
          <a:ext cx="4722411" cy="2248666"/>
        </p:xfrm>
        <a:graphic>
          <a:graphicData uri="http://schemas.openxmlformats.org/drawingml/2006/table">
            <a:tbl>
              <a:tblPr bandRow="1">
                <a:tableStyleId>{2D5ABB26-0587-4C30-8999-92F81FD0307C}</a:tableStyleId>
              </a:tblPr>
              <a:tblGrid>
                <a:gridCol w="1742095">
                  <a:extLst>
                    <a:ext uri="{9D8B030D-6E8A-4147-A177-3AD203B41FA5}">
                      <a16:colId xmlns:a16="http://schemas.microsoft.com/office/drawing/2014/main" val="1678076792"/>
                    </a:ext>
                  </a:extLst>
                </a:gridCol>
                <a:gridCol w="773708">
                  <a:extLst>
                    <a:ext uri="{9D8B030D-6E8A-4147-A177-3AD203B41FA5}">
                      <a16:colId xmlns:a16="http://schemas.microsoft.com/office/drawing/2014/main" val="2601369493"/>
                    </a:ext>
                  </a:extLst>
                </a:gridCol>
                <a:gridCol w="877767">
                  <a:extLst>
                    <a:ext uri="{9D8B030D-6E8A-4147-A177-3AD203B41FA5}">
                      <a16:colId xmlns:a16="http://schemas.microsoft.com/office/drawing/2014/main" val="2395970223"/>
                    </a:ext>
                  </a:extLst>
                </a:gridCol>
                <a:gridCol w="694898">
                  <a:extLst>
                    <a:ext uri="{9D8B030D-6E8A-4147-A177-3AD203B41FA5}">
                      <a16:colId xmlns:a16="http://schemas.microsoft.com/office/drawing/2014/main" val="3235649811"/>
                    </a:ext>
                  </a:extLst>
                </a:gridCol>
                <a:gridCol w="633943">
                  <a:extLst>
                    <a:ext uri="{9D8B030D-6E8A-4147-A177-3AD203B41FA5}">
                      <a16:colId xmlns:a16="http://schemas.microsoft.com/office/drawing/2014/main" val="1050073455"/>
                    </a:ext>
                  </a:extLst>
                </a:gridCol>
              </a:tblGrid>
              <a:tr h="291798">
                <a:tc>
                  <a:txBody>
                    <a:bodyPr/>
                    <a:lstStyle/>
                    <a:p>
                      <a:pPr algn="l" fontAlgn="b"/>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Antal</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Förändring</a:t>
                      </a:r>
                      <a:endParaRPr lang="sv-SE" sz="800" b="0" i="0" u="none" strike="noStrike">
                        <a:solidFill>
                          <a:srgbClr val="000000"/>
                        </a:solidFill>
                        <a:effectLst/>
                        <a:latin typeface="Futura Std Book" panose="020B0502020204020303" pitchFamily="34" charset="0"/>
                      </a:endParaRPr>
                    </a:p>
                  </a:txBody>
                  <a:tcPr marL="9525" marR="9525" marT="9525" marB="0" anchor="b"/>
                </a:tc>
                <a:tc gridSpan="2">
                  <a:txBody>
                    <a:bodyPr/>
                    <a:lstStyle/>
                    <a:p>
                      <a:pPr algn="ctr" fontAlgn="b"/>
                      <a:r>
                        <a:rPr lang="sv-SE" sz="800" u="none" strike="noStrike">
                          <a:effectLst/>
                        </a:rPr>
                        <a:t>Förändring (%)</a:t>
                      </a:r>
                      <a:endParaRPr lang="sv-SE" sz="800" b="0" i="0" u="none" strike="noStrike">
                        <a:solidFill>
                          <a:srgbClr val="000000"/>
                        </a:solidFill>
                        <a:effectLst/>
                        <a:latin typeface="Futura Std Book" panose="020B0502020204020303" pitchFamily="34" charset="0"/>
                      </a:endParaRPr>
                    </a:p>
                  </a:txBody>
                  <a:tcPr marL="9525" marR="9525" marT="9525" marB="0" anchor="b"/>
                </a:tc>
                <a:tc hMerge="1">
                  <a:txBody>
                    <a:bodyPr/>
                    <a:lstStyle/>
                    <a:p>
                      <a:endParaRPr lang="sv-SE"/>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98386554"/>
                  </a:ext>
                </a:extLst>
              </a:tr>
              <a:tr h="291798">
                <a:tc>
                  <a:txBody>
                    <a:bodyPr/>
                    <a:lstStyle/>
                    <a:p>
                      <a:pPr algn="l" fontAlgn="b"/>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2022 kv1</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a:effectLst/>
                        </a:rPr>
                        <a:t>-1 år (antal)</a:t>
                      </a:r>
                      <a:endParaRPr lang="sv-SE" sz="800" b="0" i="0" u="none" strike="noStrike">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-1 år</a:t>
                      </a:r>
                      <a:endParaRPr lang="sv-SE" sz="800" b="0" i="0" u="none" strike="noStrike" dirty="0">
                        <a:solidFill>
                          <a:srgbClr val="000000"/>
                        </a:solidFill>
                        <a:effectLst/>
                        <a:latin typeface="Futura Std Book" panose="020B0502020204020303" pitchFamily="34" charset="0"/>
                      </a:endParaRPr>
                    </a:p>
                  </a:txBody>
                  <a:tcPr marL="9525" marR="9525" marT="9525" marB="0" anchor="b"/>
                </a:tc>
                <a:tc>
                  <a:txBody>
                    <a:bodyPr/>
                    <a:lstStyle/>
                    <a:p>
                      <a:pPr algn="ctr" fontAlgn="b"/>
                      <a:r>
                        <a:rPr lang="sv-SE" sz="800" u="none" strike="noStrike" dirty="0">
                          <a:effectLst/>
                        </a:rPr>
                        <a:t>-5 år</a:t>
                      </a:r>
                      <a:endParaRPr lang="sv-SE" sz="800" b="0" i="0" u="none" strike="noStrike" dirty="0">
                        <a:solidFill>
                          <a:srgbClr val="000000"/>
                        </a:solidFill>
                        <a:effectLst/>
                        <a:latin typeface="Futura Std Book" panose="020B0502020204020303" pitchFamily="34" charset="0"/>
                      </a:endParaRPr>
                    </a:p>
                  </a:txBody>
                  <a:tcPr marL="9525" marR="9525" marT="9525" marB="0" anchor="b"/>
                </a:tc>
                <a:extLst>
                  <a:ext uri="{0D108BD9-81ED-4DB2-BD59-A6C34878D82A}">
                    <a16:rowId xmlns:a16="http://schemas.microsoft.com/office/drawing/2014/main" val="1194244375"/>
                  </a:ext>
                </a:extLst>
              </a:tr>
              <a:tr h="333014">
                <a:tc>
                  <a:txBody>
                    <a:bodyPr/>
                    <a:lstStyle/>
                    <a:p>
                      <a:pPr marL="72000" algn="l" fontAlgn="ctr"/>
                      <a:r>
                        <a:rPr lang="sv-SE" sz="800" u="none" strike="noStrike" dirty="0">
                          <a:effectLst/>
                        </a:rPr>
                        <a:t>Sverige</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5 075 700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154 300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3,1</a:t>
                      </a:r>
                    </a:p>
                  </a:txBody>
                  <a:tcPr marL="9525" marR="9525" marT="9525" marB="0" anchor="ctr"/>
                </a:tc>
                <a:extLst>
                  <a:ext uri="{0D108BD9-81ED-4DB2-BD59-A6C34878D82A}">
                    <a16:rowId xmlns:a16="http://schemas.microsoft.com/office/drawing/2014/main" val="1544414373"/>
                  </a:ext>
                </a:extLst>
              </a:tr>
              <a:tr h="333014">
                <a:tc>
                  <a:txBody>
                    <a:bodyPr/>
                    <a:lstStyle/>
                    <a:p>
                      <a:pPr marL="72000" algn="l" fontAlgn="ctr"/>
                      <a:r>
                        <a:rPr lang="sv-SE" sz="800" u="none" strike="noStrike" dirty="0">
                          <a:effectLst/>
                        </a:rPr>
                        <a:t>Stockholmsregionen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2 342 900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52 400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2,3</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4,2</a:t>
                      </a:r>
                    </a:p>
                  </a:txBody>
                  <a:tcPr marL="9525" marR="9525" marT="9525" marB="0" anchor="ctr"/>
                </a:tc>
                <a:extLst>
                  <a:ext uri="{0D108BD9-81ED-4DB2-BD59-A6C34878D82A}">
                    <a16:rowId xmlns:a16="http://schemas.microsoft.com/office/drawing/2014/main" val="4178915708"/>
                  </a:ext>
                </a:extLst>
              </a:tr>
              <a:tr h="333014">
                <a:tc>
                  <a:txBody>
                    <a:bodyPr/>
                    <a:lstStyle/>
                    <a:p>
                      <a:pPr marL="72000" algn="l" fontAlgn="ctr"/>
                      <a:r>
                        <a:rPr lang="sv-SE" sz="800" b="1" u="none" strike="noStrike" dirty="0">
                          <a:effectLst/>
                        </a:rPr>
                        <a:t>Stockholms län</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1 298 400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48 200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3,9</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7,4</a:t>
                      </a:r>
                    </a:p>
                  </a:txBody>
                  <a:tcPr marL="9525" marR="9525" marT="9525" marB="0" anchor="ctr"/>
                </a:tc>
                <a:extLst>
                  <a:ext uri="{0D108BD9-81ED-4DB2-BD59-A6C34878D82A}">
                    <a16:rowId xmlns:a16="http://schemas.microsoft.com/office/drawing/2014/main" val="1554613420"/>
                  </a:ext>
                </a:extLst>
              </a:tr>
              <a:tr h="333014">
                <a:tc>
                  <a:txBody>
                    <a:bodyPr/>
                    <a:lstStyle/>
                    <a:p>
                      <a:pPr marL="72000" algn="l" fontAlgn="ctr"/>
                      <a:r>
                        <a:rPr lang="sv-SE" sz="800" b="1" u="none" strike="noStrike" dirty="0">
                          <a:effectLst/>
                        </a:rPr>
                        <a:t>Stockholms stad</a:t>
                      </a:r>
                      <a:endParaRPr lang="sv-SE" sz="800" b="1"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552 800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11 800</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2,2</a:t>
                      </a:r>
                    </a:p>
                  </a:txBody>
                  <a:tcPr marL="9525" marR="9525" marT="9525" marB="0" anchor="ctr"/>
                </a:tc>
                <a:tc>
                  <a:txBody>
                    <a:bodyPr/>
                    <a:lstStyle/>
                    <a:p>
                      <a:pPr algn="ctr" rtl="0" fontAlgn="ctr"/>
                      <a:r>
                        <a:rPr lang="sv-SE" sz="800" b="1" i="0" u="none" strike="noStrike">
                          <a:solidFill>
                            <a:srgbClr val="000000"/>
                          </a:solidFill>
                          <a:effectLst/>
                          <a:latin typeface="Futura Std Book" panose="020B0502020204020303"/>
                        </a:rPr>
                        <a:t>4,6</a:t>
                      </a:r>
                    </a:p>
                  </a:txBody>
                  <a:tcPr marL="9525" marR="9525" marT="9525" marB="0" anchor="ctr"/>
                </a:tc>
                <a:extLst>
                  <a:ext uri="{0D108BD9-81ED-4DB2-BD59-A6C34878D82A}">
                    <a16:rowId xmlns:a16="http://schemas.microsoft.com/office/drawing/2014/main" val="923977588"/>
                  </a:ext>
                </a:extLst>
              </a:tr>
              <a:tr h="333014">
                <a:tc>
                  <a:txBody>
                    <a:bodyPr/>
                    <a:lstStyle/>
                    <a:p>
                      <a:pPr marL="72000" algn="l" fontAlgn="ctr"/>
                      <a:r>
                        <a:rPr lang="sv-SE" sz="800" u="none" strike="noStrike" dirty="0">
                          <a:effectLst/>
                        </a:rPr>
                        <a:t>Sverige exkl. Stockholms län</a:t>
                      </a:r>
                      <a:endParaRPr lang="sv-SE" sz="800" b="0" i="0" u="none" strike="noStrike" dirty="0">
                        <a:solidFill>
                          <a:srgbClr val="000000"/>
                        </a:solidFill>
                        <a:effectLst/>
                        <a:latin typeface="Futura Std Book" panose="020B0502020204020303" pitchFamily="34" charset="0"/>
                      </a:endParaRP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3 777 300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106 100</a:t>
                      </a:r>
                    </a:p>
                  </a:txBody>
                  <a:tcPr marL="9525" marR="9525" marT="9525" marB="0" anchor="ctr"/>
                </a:tc>
                <a:tc>
                  <a:txBody>
                    <a:bodyPr/>
                    <a:lstStyle/>
                    <a:p>
                      <a:pPr algn="ctr" rtl="0" fontAlgn="ctr"/>
                      <a:r>
                        <a:rPr lang="sv-SE" sz="800" b="0" i="0" u="none" strike="noStrike">
                          <a:solidFill>
                            <a:srgbClr val="000000"/>
                          </a:solidFill>
                          <a:effectLst/>
                          <a:latin typeface="Futura Std Book" panose="020B0502020204020303"/>
                        </a:rPr>
                        <a:t>2,9</a:t>
                      </a:r>
                    </a:p>
                  </a:txBody>
                  <a:tcPr marL="9525" marR="9525" marT="9525" marB="0" anchor="ctr"/>
                </a:tc>
                <a:tc>
                  <a:txBody>
                    <a:bodyPr/>
                    <a:lstStyle/>
                    <a:p>
                      <a:pPr algn="ctr" rtl="0" fontAlgn="ctr"/>
                      <a:r>
                        <a:rPr lang="sv-SE" sz="800" b="0" i="0" u="none" strike="noStrike" dirty="0">
                          <a:solidFill>
                            <a:srgbClr val="000000"/>
                          </a:solidFill>
                          <a:effectLst/>
                          <a:latin typeface="Futura Std Book" panose="020B0502020204020303"/>
                        </a:rPr>
                        <a:t>1,7</a:t>
                      </a:r>
                    </a:p>
                  </a:txBody>
                  <a:tcPr marL="9525" marR="9525" marT="9525" marB="0" anchor="ctr"/>
                </a:tc>
                <a:extLst>
                  <a:ext uri="{0D108BD9-81ED-4DB2-BD59-A6C34878D82A}">
                    <a16:rowId xmlns:a16="http://schemas.microsoft.com/office/drawing/2014/main" val="3645508160"/>
                  </a:ext>
                </a:extLst>
              </a:tr>
            </a:tbl>
          </a:graphicData>
        </a:graphic>
      </p:graphicFrame>
      <p:graphicFrame>
        <p:nvGraphicFramePr>
          <p:cNvPr id="13" name="Diagram 12">
            <a:extLst>
              <a:ext uri="{FF2B5EF4-FFF2-40B4-BE49-F238E27FC236}">
                <a16:creationId xmlns:a16="http://schemas.microsoft.com/office/drawing/2014/main" id="{2D2086D7-DAAB-4A7B-BA46-12601475F082}"/>
              </a:ext>
            </a:extLst>
          </p:cNvPr>
          <p:cNvGraphicFramePr>
            <a:graphicFrameLocks/>
          </p:cNvGraphicFramePr>
          <p:nvPr>
            <p:extLst>
              <p:ext uri="{D42A27DB-BD31-4B8C-83A1-F6EECF244321}">
                <p14:modId xmlns:p14="http://schemas.microsoft.com/office/powerpoint/2010/main" val="3894960268"/>
              </p:ext>
            </p:extLst>
          </p:nvPr>
        </p:nvGraphicFramePr>
        <p:xfrm>
          <a:off x="633729" y="2001217"/>
          <a:ext cx="6037037" cy="3608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8318008"/>
      </p:ext>
    </p:extLst>
  </p:cSld>
  <p:clrMapOvr>
    <a:masterClrMapping/>
  </p:clrMapOvr>
</p:sld>
</file>

<file path=ppt/theme/theme1.xml><?xml version="1.0" encoding="utf-8"?>
<a:theme xmlns:a="http://schemas.openxmlformats.org/drawingml/2006/main" name="Stockholm Business Region">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New">
      <a:majorFont>
        <a:latin typeface="Futura Std Book"/>
        <a:ea typeface=""/>
        <a:cs typeface=""/>
      </a:majorFont>
      <a:minorFont>
        <a:latin typeface="Futura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algn="l">
          <a:defRPr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thlm bus region mall med exempelsidor.potx" id="{231D5FF8-AE30-49FB-AAE4-EDC658702CD4}" vid="{15FC85DB-6A9F-45EE-93F8-5A4DFC58E511}"/>
    </a:ext>
  </a:extLst>
</a:theme>
</file>

<file path=ppt/theme/theme2.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ppt/theme/theme3.xml><?xml version="1.0" encoding="utf-8"?>
<a:theme xmlns:a="http://schemas.openxmlformats.org/drawingml/2006/main" name="Default">
  <a:themeElements>
    <a:clrScheme name="SBR">
      <a:dk1>
        <a:sysClr val="windowText" lastClr="000000"/>
      </a:dk1>
      <a:lt1>
        <a:sysClr val="window" lastClr="FFFFFF"/>
      </a:lt1>
      <a:dk2>
        <a:srgbClr val="000000"/>
      </a:dk2>
      <a:lt2>
        <a:srgbClr val="E6E6E6"/>
      </a:lt2>
      <a:accent1>
        <a:srgbClr val="052364"/>
      </a:accent1>
      <a:accent2>
        <a:srgbClr val="C40064"/>
      </a:accent2>
      <a:accent3>
        <a:srgbClr val="006EBF"/>
      </a:accent3>
      <a:accent4>
        <a:srgbClr val="00867F"/>
      </a:accent4>
      <a:accent5>
        <a:srgbClr val="DD4A2C"/>
      </a:accent5>
      <a:accent6>
        <a:srgbClr val="5D237D"/>
      </a:accent6>
      <a:hlink>
        <a:srgbClr val="5F5F5F"/>
      </a:hlink>
      <a:folHlink>
        <a:srgbClr val="919191"/>
      </a:folHlink>
    </a:clrScheme>
    <a:fontScheme name="SBR">
      <a:majorFont>
        <a:latin typeface="Futura Std Book"/>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ght Pink">
      <a:srgbClr val="FEDEED"/>
    </a:custClr>
    <a:custClr name="Light Blue">
      <a:srgbClr val="D6EDFC"/>
    </a:custClr>
    <a:custClr name="Light Green">
      <a:srgbClr val="D5F7F4"/>
    </a:custClr>
    <a:custClr name="Light Orange">
      <a:srgbClr val="FFD7D2"/>
    </a:custClr>
    <a:custClr name="Light Purple">
      <a:srgbClr val="F1E6FC"/>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Default" id="{C87DB9DA-02A5-4140-BC65-5F528FB97C53}" vid="{F1766795-0814-4FFD-B318-26DA62B63690}"/>
    </a:ext>
  </a:extLst>
</a:theme>
</file>

<file path=docProps/app.xml><?xml version="1.0" encoding="utf-8"?>
<Properties xmlns="http://schemas.openxmlformats.org/officeDocument/2006/extended-properties" xmlns:vt="http://schemas.openxmlformats.org/officeDocument/2006/docPropsVTypes">
  <Template>PPT mall med exempelsidor_16_9</Template>
  <TotalTime>5294</TotalTime>
  <Words>4074</Words>
  <Application>Microsoft Office PowerPoint</Application>
  <PresentationFormat>Bredbild</PresentationFormat>
  <Paragraphs>1793</Paragraphs>
  <Slides>24</Slides>
  <Notes>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24</vt:i4>
      </vt:variant>
    </vt:vector>
  </HeadingPairs>
  <TitlesOfParts>
    <vt:vector size="32" baseType="lpstr">
      <vt:lpstr>Arial</vt:lpstr>
      <vt:lpstr>Futura Std Book</vt:lpstr>
      <vt:lpstr>Futura Std Book</vt:lpstr>
      <vt:lpstr>Garamond</vt:lpstr>
      <vt:lpstr>Minion Pro</vt:lpstr>
      <vt:lpstr>Times New Roman</vt:lpstr>
      <vt:lpstr>Wingdings</vt:lpstr>
      <vt:lpstr>Stockholm Business Region</vt:lpstr>
      <vt:lpstr>PowerPoint-presentation</vt:lpstr>
      <vt:lpstr>Om rapporten</vt:lpstr>
      <vt:lpstr>   Starkt första kvartal för Stockholm men läget i världsekonomin oroar</vt:lpstr>
      <vt:lpstr>Lönesumma 2022 kv1</vt:lpstr>
      <vt:lpstr>Lönesumma efter sektor</vt:lpstr>
      <vt:lpstr>Lönesumma, 2022 kv1</vt:lpstr>
      <vt:lpstr>Nyföretagande</vt:lpstr>
      <vt:lpstr>Företagskonkurser</vt:lpstr>
      <vt:lpstr>Sysselsättning </vt:lpstr>
      <vt:lpstr>Sysselsättning efter bransch</vt:lpstr>
      <vt:lpstr>Sysselsättning efter yrke</vt:lpstr>
      <vt:lpstr>Lediga jobb</vt:lpstr>
      <vt:lpstr>Varslade personer</vt:lpstr>
      <vt:lpstr>Arbetslöshet</vt:lpstr>
      <vt:lpstr>Arbetslöshet efter kategori</vt:lpstr>
      <vt:lpstr>Befolkning </vt:lpstr>
      <vt:lpstr>Bostadsbyggande</vt:lpstr>
      <vt:lpstr>Kommersiella övernattningar</vt:lpstr>
      <vt:lpstr>PowerPoint-presentation</vt:lpstr>
      <vt:lpstr>PowerPoint-presentation</vt:lpstr>
      <vt:lpstr>PowerPoint-presentation</vt:lpstr>
      <vt:lpstr>PowerPoint-presentation</vt:lpstr>
      <vt:lpstr>PowerPoint-presentation</vt:lpstr>
      <vt:lpstr>Stockholm Business Region</vt:lpstr>
    </vt:vector>
  </TitlesOfParts>
  <Company>Stockholms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Stefan Frid</dc:creator>
  <cp:keywords>class='Open'</cp:keywords>
  <cp:lastModifiedBy>Viktor Gustafsson</cp:lastModifiedBy>
  <cp:revision>717</cp:revision>
  <cp:lastPrinted>2020-06-18T09:27:07Z</cp:lastPrinted>
  <dcterms:created xsi:type="dcterms:W3CDTF">2019-04-29T08:02:07Z</dcterms:created>
  <dcterms:modified xsi:type="dcterms:W3CDTF">2022-07-07T08:15:36Z</dcterms:modified>
</cp:coreProperties>
</file>