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69" r:id="rId2"/>
    <p:sldId id="308" r:id="rId3"/>
    <p:sldId id="347" r:id="rId4"/>
    <p:sldId id="370" r:id="rId5"/>
    <p:sldId id="371" r:id="rId6"/>
    <p:sldId id="350" r:id="rId7"/>
    <p:sldId id="351" r:id="rId8"/>
    <p:sldId id="372" r:id="rId9"/>
    <p:sldId id="373" r:id="rId10"/>
    <p:sldId id="354" r:id="rId11"/>
    <p:sldId id="368" r:id="rId12"/>
    <p:sldId id="374" r:id="rId13"/>
    <p:sldId id="375" r:id="rId14"/>
    <p:sldId id="358" r:id="rId15"/>
    <p:sldId id="359" r:id="rId16"/>
    <p:sldId id="376" r:id="rId17"/>
    <p:sldId id="377" r:id="rId18"/>
    <p:sldId id="378" r:id="rId19"/>
    <p:sldId id="316" r:id="rId20"/>
    <p:sldId id="363" r:id="rId21"/>
    <p:sldId id="364" r:id="rId22"/>
    <p:sldId id="365" r:id="rId23"/>
    <p:sldId id="366" r:id="rId24"/>
    <p:sldId id="36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0"/>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64"/>
    <a:srgbClr val="FFFFFF"/>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6" d="100"/>
          <a:sy n="106" d="100"/>
        </p:scale>
        <p:origin x="672" y="96"/>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'sid4 graf'!$C$14</c:f>
              <c:strCache>
                <c:ptCount val="1"/>
                <c:pt idx="0">
                  <c:v>Total</c:v>
                </c:pt>
              </c:strCache>
            </c:strRef>
          </c:tx>
          <c:spPr>
            <a:ln w="28575" cap="rnd">
              <a:solidFill>
                <a:schemeClr val="accent1"/>
              </a:solidFill>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graf'!$D$14:$AR$14</c:f>
              <c:numCache>
                <c:formatCode>General</c:formatCode>
                <c:ptCount val="41"/>
                <c:pt idx="0">
                  <c:v>100</c:v>
                </c:pt>
                <c:pt idx="1">
                  <c:v>104.22420329156161</c:v>
                </c:pt>
                <c:pt idx="2">
                  <c:v>101.40976459059692</c:v>
                </c:pt>
                <c:pt idx="3">
                  <c:v>102.73869547202138</c:v>
                </c:pt>
                <c:pt idx="4">
                  <c:v>102.90591064378943</c:v>
                </c:pt>
                <c:pt idx="5">
                  <c:v>106.7849224482401</c:v>
                </c:pt>
                <c:pt idx="6">
                  <c:v>104.44209230153712</c:v>
                </c:pt>
                <c:pt idx="7">
                  <c:v>106.19817139432723</c:v>
                </c:pt>
                <c:pt idx="8">
                  <c:v>106.99482464802931</c:v>
                </c:pt>
                <c:pt idx="9">
                  <c:v>112.09865316547753</c:v>
                </c:pt>
                <c:pt idx="10">
                  <c:v>109.50721692438469</c:v>
                </c:pt>
                <c:pt idx="11">
                  <c:v>110.29612701768554</c:v>
                </c:pt>
                <c:pt idx="12">
                  <c:v>112.65423895994709</c:v>
                </c:pt>
                <c:pt idx="13">
                  <c:v>118.19105855133556</c:v>
                </c:pt>
                <c:pt idx="14">
                  <c:v>115.31651310097199</c:v>
                </c:pt>
                <c:pt idx="15">
                  <c:v>116.89312332727022</c:v>
                </c:pt>
                <c:pt idx="16">
                  <c:v>119.71521113439807</c:v>
                </c:pt>
                <c:pt idx="17">
                  <c:v>123.29651848240167</c:v>
                </c:pt>
                <c:pt idx="18">
                  <c:v>121.68717636065035</c:v>
                </c:pt>
                <c:pt idx="19">
                  <c:v>123.8422560744676</c:v>
                </c:pt>
                <c:pt idx="20">
                  <c:v>126.07757685799456</c:v>
                </c:pt>
                <c:pt idx="21">
                  <c:v>131.47396358168882</c:v>
                </c:pt>
                <c:pt idx="22">
                  <c:v>128.15951480193979</c:v>
                </c:pt>
                <c:pt idx="23">
                  <c:v>130.36954705215689</c:v>
                </c:pt>
                <c:pt idx="24">
                  <c:v>131.90369832860176</c:v>
                </c:pt>
                <c:pt idx="25">
                  <c:v>139.42068796656409</c:v>
                </c:pt>
                <c:pt idx="26">
                  <c:v>136.06138756555617</c:v>
                </c:pt>
                <c:pt idx="27">
                  <c:v>137.06666506221148</c:v>
                </c:pt>
                <c:pt idx="28">
                  <c:v>139.63407502054022</c:v>
                </c:pt>
                <c:pt idx="29">
                  <c:v>144.90313419531131</c:v>
                </c:pt>
                <c:pt idx="30">
                  <c:v>142.79016571254871</c:v>
                </c:pt>
                <c:pt idx="31">
                  <c:v>144.0215001216682</c:v>
                </c:pt>
                <c:pt idx="32">
                  <c:v>146.67967212378596</c:v>
                </c:pt>
                <c:pt idx="33">
                  <c:v>146.60005144915863</c:v>
                </c:pt>
                <c:pt idx="34">
                  <c:v>142.63649452641698</c:v>
                </c:pt>
                <c:pt idx="35">
                  <c:v>144.82096834359811</c:v>
                </c:pt>
                <c:pt idx="36">
                  <c:v>150.43589090532112</c:v>
                </c:pt>
                <c:pt idx="37">
                  <c:v>157.2462438810137</c:v>
                </c:pt>
                <c:pt idx="38">
                  <c:v>154.02953151727897</c:v>
                </c:pt>
                <c:pt idx="39">
                  <c:v>156.54399029723331</c:v>
                </c:pt>
                <c:pt idx="40">
                  <c:v>160.82567404323561</c:v>
                </c:pt>
              </c:numCache>
            </c:numRef>
          </c:val>
          <c:smooth val="0"/>
          <c:extLst>
            <c:ext xmlns:c16="http://schemas.microsoft.com/office/drawing/2014/chart" uri="{C3380CC4-5D6E-409C-BE32-E72D297353CC}">
              <c16:uniqueId val="{00000000-6470-4C6F-9322-B7C0ED6851B9}"/>
            </c:ext>
          </c:extLst>
        </c:ser>
        <c:ser>
          <c:idx val="1"/>
          <c:order val="1"/>
          <c:tx>
            <c:strRef>
              <c:f>'sid4 graf'!$C$15</c:f>
              <c:strCache>
                <c:ptCount val="1"/>
                <c:pt idx="0">
                  <c:v>Per capita</c:v>
                </c:pt>
              </c:strCache>
            </c:strRef>
          </c:tx>
          <c:spPr>
            <a:ln w="28575" cap="rnd">
              <a:solidFill>
                <a:schemeClr val="accent2"/>
              </a:solidFill>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graf'!$D$15:$AR$15</c:f>
              <c:numCache>
                <c:formatCode>General</c:formatCode>
                <c:ptCount val="41"/>
                <c:pt idx="0">
                  <c:v>100</c:v>
                </c:pt>
                <c:pt idx="1">
                  <c:v>103.75066849492144</c:v>
                </c:pt>
                <c:pt idx="2">
                  <c:v>100.44621491109584</c:v>
                </c:pt>
                <c:pt idx="3">
                  <c:v>101.41584793285493</c:v>
                </c:pt>
                <c:pt idx="4">
                  <c:v>101.15957946780462</c:v>
                </c:pt>
                <c:pt idx="5">
                  <c:v>104.53243709192081</c:v>
                </c:pt>
                <c:pt idx="6">
                  <c:v>101.73562736569019</c:v>
                </c:pt>
                <c:pt idx="7">
                  <c:v>103.08431293742144</c:v>
                </c:pt>
                <c:pt idx="8">
                  <c:v>103.45503494777965</c:v>
                </c:pt>
                <c:pt idx="9">
                  <c:v>107.90011454572272</c:v>
                </c:pt>
                <c:pt idx="10">
                  <c:v>104.87136131027022</c:v>
                </c:pt>
                <c:pt idx="11">
                  <c:v>105.35723757702115</c:v>
                </c:pt>
                <c:pt idx="12">
                  <c:v>107.26517809847839</c:v>
                </c:pt>
                <c:pt idx="13">
                  <c:v>112.10890133962462</c:v>
                </c:pt>
                <c:pt idx="14">
                  <c:v>108.85960423664064</c:v>
                </c:pt>
                <c:pt idx="15">
                  <c:v>109.98778039967921</c:v>
                </c:pt>
                <c:pt idx="16">
                  <c:v>112.25188621147201</c:v>
                </c:pt>
                <c:pt idx="17">
                  <c:v>115.13375396134707</c:v>
                </c:pt>
                <c:pt idx="18">
                  <c:v>113.01188632457712</c:v>
                </c:pt>
                <c:pt idx="19">
                  <c:v>114.59439320988321</c:v>
                </c:pt>
                <c:pt idx="20">
                  <c:v>116.21229605603062</c:v>
                </c:pt>
                <c:pt idx="21">
                  <c:v>120.6517764555265</c:v>
                </c:pt>
                <c:pt idx="22">
                  <c:v>117.01468577654136</c:v>
                </c:pt>
                <c:pt idx="23">
                  <c:v>118.59160286520488</c:v>
                </c:pt>
                <c:pt idx="24">
                  <c:v>119.60013645679869</c:v>
                </c:pt>
                <c:pt idx="25">
                  <c:v>125.86962317742052</c:v>
                </c:pt>
                <c:pt idx="26">
                  <c:v>122.27212181583558</c:v>
                </c:pt>
                <c:pt idx="27">
                  <c:v>122.76985954294885</c:v>
                </c:pt>
                <c:pt idx="28">
                  <c:v>124.6215730089157</c:v>
                </c:pt>
                <c:pt idx="29">
                  <c:v>128.8140950181828</c:v>
                </c:pt>
                <c:pt idx="30">
                  <c:v>126.40535942430256</c:v>
                </c:pt>
                <c:pt idx="31">
                  <c:v>127.21075893667775</c:v>
                </c:pt>
                <c:pt idx="32">
                  <c:v>129.2222684492902</c:v>
                </c:pt>
                <c:pt idx="33">
                  <c:v>129.02360220017454</c:v>
                </c:pt>
                <c:pt idx="34">
                  <c:v>125.31043636178283</c:v>
                </c:pt>
                <c:pt idx="35">
                  <c:v>127.11961869933283</c:v>
                </c:pt>
                <c:pt idx="36">
                  <c:v>131.84489859732435</c:v>
                </c:pt>
                <c:pt idx="37">
                  <c:v>137.41611778329724</c:v>
                </c:pt>
                <c:pt idx="38">
                  <c:v>134.28363323372659</c:v>
                </c:pt>
                <c:pt idx="39">
                  <c:v>136.09267887433671</c:v>
                </c:pt>
                <c:pt idx="40">
                  <c:v>139.45779311285528</c:v>
                </c:pt>
              </c:numCache>
            </c:numRef>
          </c:val>
          <c:smooth val="0"/>
          <c:extLst>
            <c:ext xmlns:c16="http://schemas.microsoft.com/office/drawing/2014/chart" uri="{C3380CC4-5D6E-409C-BE32-E72D297353CC}">
              <c16:uniqueId val="{00000001-6470-4C6F-9322-B7C0ED6851B9}"/>
            </c:ext>
          </c:extLst>
        </c:ser>
        <c:ser>
          <c:idx val="2"/>
          <c:order val="2"/>
          <c:tx>
            <c:strRef>
              <c:f>'sid4 graf'!$C$16</c:f>
              <c:strCache>
                <c:ptCount val="1"/>
                <c:pt idx="0">
                  <c:v>Per emplyment</c:v>
                </c:pt>
              </c:strCache>
            </c:strRef>
          </c:tx>
          <c:spPr>
            <a:ln w="28575" cap="rnd">
              <a:solidFill>
                <a:schemeClr val="accent3"/>
              </a:solidFill>
              <a:prstDash val="sysDash"/>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graf'!$D$16:$AR$16</c:f>
              <c:numCache>
                <c:formatCode>General</c:formatCode>
                <c:ptCount val="41"/>
                <c:pt idx="0">
                  <c:v>100</c:v>
                </c:pt>
                <c:pt idx="1">
                  <c:v>103.02622394338275</c:v>
                </c:pt>
                <c:pt idx="2">
                  <c:v>99.425264709021491</c:v>
                </c:pt>
                <c:pt idx="3">
                  <c:v>100.8368109224854</c:v>
                </c:pt>
                <c:pt idx="4">
                  <c:v>100.80164628264289</c:v>
                </c:pt>
                <c:pt idx="5">
                  <c:v>102.7038502095525</c:v>
                </c:pt>
                <c:pt idx="6">
                  <c:v>100.1858889967845</c:v>
                </c:pt>
                <c:pt idx="7">
                  <c:v>101.34525364515876</c:v>
                </c:pt>
                <c:pt idx="8">
                  <c:v>103.53481658596402</c:v>
                </c:pt>
                <c:pt idx="9">
                  <c:v>106.3442621274512</c:v>
                </c:pt>
                <c:pt idx="10">
                  <c:v>103.03564983185127</c:v>
                </c:pt>
                <c:pt idx="11">
                  <c:v>103.32398141239912</c:v>
                </c:pt>
                <c:pt idx="12">
                  <c:v>106.39999982017832</c:v>
                </c:pt>
                <c:pt idx="13">
                  <c:v>110.22822487385253</c:v>
                </c:pt>
                <c:pt idx="14">
                  <c:v>106.48350998383633</c:v>
                </c:pt>
                <c:pt idx="15">
                  <c:v>107.46689334852233</c:v>
                </c:pt>
                <c:pt idx="16">
                  <c:v>111.42134946824845</c:v>
                </c:pt>
                <c:pt idx="17">
                  <c:v>112.0896100270344</c:v>
                </c:pt>
                <c:pt idx="18">
                  <c:v>110.14065966777351</c:v>
                </c:pt>
                <c:pt idx="19">
                  <c:v>111.80402718179329</c:v>
                </c:pt>
                <c:pt idx="20">
                  <c:v>113.91622224048781</c:v>
                </c:pt>
                <c:pt idx="21">
                  <c:v>116.55508362331211</c:v>
                </c:pt>
                <c:pt idx="22">
                  <c:v>113.18494547317754</c:v>
                </c:pt>
                <c:pt idx="23">
                  <c:v>115.36997187681555</c:v>
                </c:pt>
                <c:pt idx="24">
                  <c:v>116.49164657111577</c:v>
                </c:pt>
                <c:pt idx="25">
                  <c:v>120.80545449986617</c:v>
                </c:pt>
                <c:pt idx="26">
                  <c:v>118.16654540322874</c:v>
                </c:pt>
                <c:pt idx="27">
                  <c:v>119.08695535832264</c:v>
                </c:pt>
                <c:pt idx="28">
                  <c:v>120.61715971008704</c:v>
                </c:pt>
                <c:pt idx="29">
                  <c:v>123.75915167979279</c:v>
                </c:pt>
                <c:pt idx="30">
                  <c:v>122.15510220979532</c:v>
                </c:pt>
                <c:pt idx="31">
                  <c:v>123.37277053559687</c:v>
                </c:pt>
                <c:pt idx="32">
                  <c:v>124.35266466940855</c:v>
                </c:pt>
                <c:pt idx="33">
                  <c:v>126.20523070290143</c:v>
                </c:pt>
                <c:pt idx="34">
                  <c:v>122.13843929576844</c:v>
                </c:pt>
                <c:pt idx="35">
                  <c:v>124.83108012380859</c:v>
                </c:pt>
                <c:pt idx="36">
                  <c:v>131.42383622363758</c:v>
                </c:pt>
                <c:pt idx="37">
                  <c:v>134.94487904992783</c:v>
                </c:pt>
                <c:pt idx="38">
                  <c:v>129.14028887938289</c:v>
                </c:pt>
                <c:pt idx="39">
                  <c:v>131.45025463414947</c:v>
                </c:pt>
                <c:pt idx="40">
                  <c:v>135.28481299293128</c:v>
                </c:pt>
              </c:numCache>
            </c:numRef>
          </c:val>
          <c:smooth val="0"/>
          <c:extLst>
            <c:ext xmlns:c16="http://schemas.microsoft.com/office/drawing/2014/chart" uri="{C3380CC4-5D6E-409C-BE32-E72D297353CC}">
              <c16:uniqueId val="{00000002-6470-4C6F-9322-B7C0ED6851B9}"/>
            </c:ext>
          </c:extLst>
        </c:ser>
        <c:dLbls>
          <c:showLegendKey val="0"/>
          <c:showVal val="0"/>
          <c:showCatName val="0"/>
          <c:showSerName val="0"/>
          <c:showPercent val="0"/>
          <c:showBubbleSize val="0"/>
        </c:dLbls>
        <c:smooth val="0"/>
        <c:axId val="977133984"/>
        <c:axId val="977136280"/>
      </c:lineChart>
      <c:catAx>
        <c:axId val="97713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7136280"/>
        <c:crosses val="autoZero"/>
        <c:auto val="1"/>
        <c:lblAlgn val="ctr"/>
        <c:lblOffset val="100"/>
        <c:noMultiLvlLbl val="0"/>
      </c:catAx>
      <c:valAx>
        <c:axId val="97713628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713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's17 Graf'!$A$12</c:f>
              <c:strCache>
                <c:ptCount val="1"/>
                <c:pt idx="0">
                  <c:v>Stockholm County</c:v>
                </c:pt>
              </c:strCache>
            </c:strRef>
          </c:tx>
          <c:spPr>
            <a:ln w="28575" cap="rnd">
              <a:solidFill>
                <a:schemeClr val="accent1"/>
              </a:solidFill>
              <a:prstDash val="solid"/>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Graf'!$B$12:$AP$12</c:f>
              <c:numCache>
                <c:formatCode>General</c:formatCode>
                <c:ptCount val="41"/>
                <c:pt idx="0">
                  <c:v>100</c:v>
                </c:pt>
                <c:pt idx="1">
                  <c:v>159.79827089337175</c:v>
                </c:pt>
                <c:pt idx="2">
                  <c:v>102.08933717579251</c:v>
                </c:pt>
                <c:pt idx="3">
                  <c:v>105.54755043227665</c:v>
                </c:pt>
                <c:pt idx="4">
                  <c:v>211.74351585014409</c:v>
                </c:pt>
                <c:pt idx="5">
                  <c:v>219.45244956772333</c:v>
                </c:pt>
                <c:pt idx="6">
                  <c:v>175.21613832853026</c:v>
                </c:pt>
                <c:pt idx="7">
                  <c:v>269.38040345821327</c:v>
                </c:pt>
                <c:pt idx="8">
                  <c:v>214.55331412103746</c:v>
                </c:pt>
                <c:pt idx="9">
                  <c:v>239.04899135446686</c:v>
                </c:pt>
                <c:pt idx="10">
                  <c:v>195.74927953890489</c:v>
                </c:pt>
                <c:pt idx="11">
                  <c:v>322.1902017291066</c:v>
                </c:pt>
                <c:pt idx="12">
                  <c:v>201.44092219020172</c:v>
                </c:pt>
                <c:pt idx="13">
                  <c:v>306.84438040345822</c:v>
                </c:pt>
                <c:pt idx="14">
                  <c:v>278.17002881844383</c:v>
                </c:pt>
                <c:pt idx="15">
                  <c:v>228.81844380403459</c:v>
                </c:pt>
                <c:pt idx="16">
                  <c:v>379.39481268011525</c:v>
                </c:pt>
                <c:pt idx="17">
                  <c:v>336.38328530259366</c:v>
                </c:pt>
                <c:pt idx="18">
                  <c:v>317.65129682997116</c:v>
                </c:pt>
                <c:pt idx="19">
                  <c:v>343.80403458213254</c:v>
                </c:pt>
                <c:pt idx="20">
                  <c:v>338.90489913544667</c:v>
                </c:pt>
                <c:pt idx="21">
                  <c:v>363.25648414985591</c:v>
                </c:pt>
                <c:pt idx="22">
                  <c:v>302.95389048991353</c:v>
                </c:pt>
                <c:pt idx="23">
                  <c:v>370.38904899135446</c:v>
                </c:pt>
                <c:pt idx="24">
                  <c:v>207.13256484149855</c:v>
                </c:pt>
                <c:pt idx="25">
                  <c:v>215.85014409221901</c:v>
                </c:pt>
                <c:pt idx="26">
                  <c:v>207.85302593659944</c:v>
                </c:pt>
                <c:pt idx="27">
                  <c:v>303.45821325648416</c:v>
                </c:pt>
                <c:pt idx="28">
                  <c:v>183.14121037463977</c:v>
                </c:pt>
                <c:pt idx="29">
                  <c:v>256.55619596541788</c:v>
                </c:pt>
                <c:pt idx="30">
                  <c:v>163.7608069164265</c:v>
                </c:pt>
                <c:pt idx="31">
                  <c:v>336.5994236311239</c:v>
                </c:pt>
                <c:pt idx="32">
                  <c:v>248.19884726224785</c:v>
                </c:pt>
                <c:pt idx="33">
                  <c:v>181.84438040345822</c:v>
                </c:pt>
                <c:pt idx="34">
                  <c:v>165.63400576368875</c:v>
                </c:pt>
                <c:pt idx="35">
                  <c:v>212.75216138328531</c:v>
                </c:pt>
                <c:pt idx="36">
                  <c:v>279.46685878962535</c:v>
                </c:pt>
                <c:pt idx="37">
                  <c:v>256.34005763688759</c:v>
                </c:pt>
                <c:pt idx="38">
                  <c:v>253.09798270893373</c:v>
                </c:pt>
                <c:pt idx="39">
                  <c:v>277.44956772334297</c:v>
                </c:pt>
                <c:pt idx="40">
                  <c:v>211.45533141210376</c:v>
                </c:pt>
              </c:numCache>
            </c:numRef>
          </c:val>
          <c:smooth val="0"/>
          <c:extLst>
            <c:ext xmlns:c16="http://schemas.microsoft.com/office/drawing/2014/chart" uri="{C3380CC4-5D6E-409C-BE32-E72D297353CC}">
              <c16:uniqueId val="{00000000-C1E0-4B48-B7CE-199E28A5DBB4}"/>
            </c:ext>
          </c:extLst>
        </c:ser>
        <c:ser>
          <c:idx val="1"/>
          <c:order val="1"/>
          <c:tx>
            <c:strRef>
              <c:f>'s17 Graf'!$A$13</c:f>
              <c:strCache>
                <c:ptCount val="1"/>
                <c:pt idx="0">
                  <c:v>City of Stockholm</c:v>
                </c:pt>
              </c:strCache>
            </c:strRef>
          </c:tx>
          <c:spPr>
            <a:ln w="28575" cap="rnd">
              <a:solidFill>
                <a:schemeClr val="accent2"/>
              </a:solidFill>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Graf'!$B$13:$AP$13</c:f>
              <c:numCache>
                <c:formatCode>General</c:formatCode>
                <c:ptCount val="41"/>
                <c:pt idx="0">
                  <c:v>100</c:v>
                </c:pt>
                <c:pt idx="1">
                  <c:v>232.3590814196242</c:v>
                </c:pt>
                <c:pt idx="2">
                  <c:v>169.72860125260959</c:v>
                </c:pt>
                <c:pt idx="3">
                  <c:v>112.10855949895615</c:v>
                </c:pt>
                <c:pt idx="4">
                  <c:v>328.60125260960336</c:v>
                </c:pt>
                <c:pt idx="5">
                  <c:v>284.96868475991647</c:v>
                </c:pt>
                <c:pt idx="6">
                  <c:v>295.82463465553235</c:v>
                </c:pt>
                <c:pt idx="7">
                  <c:v>251.35699373695198</c:v>
                </c:pt>
                <c:pt idx="8">
                  <c:v>220.25052192066806</c:v>
                </c:pt>
                <c:pt idx="9">
                  <c:v>177.45302713987473</c:v>
                </c:pt>
                <c:pt idx="10">
                  <c:v>169.72860125260959</c:v>
                </c:pt>
                <c:pt idx="11">
                  <c:v>285.17745302713985</c:v>
                </c:pt>
                <c:pt idx="12">
                  <c:v>110.02087682672234</c:v>
                </c:pt>
                <c:pt idx="13">
                  <c:v>254.69728601252609</c:v>
                </c:pt>
                <c:pt idx="14">
                  <c:v>290.18789144050106</c:v>
                </c:pt>
                <c:pt idx="15">
                  <c:v>276.8267223382046</c:v>
                </c:pt>
                <c:pt idx="16">
                  <c:v>387.89144050104386</c:v>
                </c:pt>
                <c:pt idx="17">
                  <c:v>394.57202505219209</c:v>
                </c:pt>
                <c:pt idx="18">
                  <c:v>243.84133611691024</c:v>
                </c:pt>
                <c:pt idx="19">
                  <c:v>351.35699373695201</c:v>
                </c:pt>
                <c:pt idx="20">
                  <c:v>231.31524008350732</c:v>
                </c:pt>
                <c:pt idx="21">
                  <c:v>394.57202505219209</c:v>
                </c:pt>
                <c:pt idx="22">
                  <c:v>391.02296450939457</c:v>
                </c:pt>
                <c:pt idx="23">
                  <c:v>465.55323590814197</c:v>
                </c:pt>
                <c:pt idx="24">
                  <c:v>136.53444676409185</c:v>
                </c:pt>
                <c:pt idx="25">
                  <c:v>262.21294363256783</c:v>
                </c:pt>
                <c:pt idx="26">
                  <c:v>150.93945720250522</c:v>
                </c:pt>
                <c:pt idx="27">
                  <c:v>365.13569937369522</c:v>
                </c:pt>
                <c:pt idx="28">
                  <c:v>187.89144050104383</c:v>
                </c:pt>
                <c:pt idx="29">
                  <c:v>231.73277661795407</c:v>
                </c:pt>
                <c:pt idx="30">
                  <c:v>115.86638830897704</c:v>
                </c:pt>
                <c:pt idx="31">
                  <c:v>336.32567849686848</c:v>
                </c:pt>
                <c:pt idx="32">
                  <c:v>149.26931106471815</c:v>
                </c:pt>
                <c:pt idx="33">
                  <c:v>191.02296450939457</c:v>
                </c:pt>
                <c:pt idx="34">
                  <c:v>149.47807933194156</c:v>
                </c:pt>
                <c:pt idx="35">
                  <c:v>316.28392484342379</c:v>
                </c:pt>
                <c:pt idx="36">
                  <c:v>268.68475991649268</c:v>
                </c:pt>
                <c:pt idx="37">
                  <c:v>186.22129436325679</c:v>
                </c:pt>
                <c:pt idx="38">
                  <c:v>300.62630480167013</c:v>
                </c:pt>
                <c:pt idx="39">
                  <c:v>41.753653444676409</c:v>
                </c:pt>
                <c:pt idx="40">
                  <c:v>59.081419624217119</c:v>
                </c:pt>
              </c:numCache>
            </c:numRef>
          </c:val>
          <c:smooth val="0"/>
          <c:extLst>
            <c:ext xmlns:c16="http://schemas.microsoft.com/office/drawing/2014/chart" uri="{C3380CC4-5D6E-409C-BE32-E72D297353CC}">
              <c16:uniqueId val="{00000001-C1E0-4B48-B7CE-199E28A5DBB4}"/>
            </c:ext>
          </c:extLst>
        </c:ser>
        <c:ser>
          <c:idx val="2"/>
          <c:order val="2"/>
          <c:tx>
            <c:strRef>
              <c:f>'s17 Graf'!$A$14</c:f>
              <c:strCache>
                <c:ptCount val="1"/>
                <c:pt idx="0">
                  <c:v>Sweden, excl. Stockholm County</c:v>
                </c:pt>
              </c:strCache>
            </c:strRef>
          </c:tx>
          <c:spPr>
            <a:ln w="28575" cap="rnd">
              <a:solidFill>
                <a:schemeClr val="accent3"/>
              </a:solidFill>
              <a:prstDash val="sysDash"/>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Graf'!$B$14:$AP$14</c:f>
              <c:numCache>
                <c:formatCode>General</c:formatCode>
                <c:ptCount val="41"/>
                <c:pt idx="0">
                  <c:v>100</c:v>
                </c:pt>
                <c:pt idx="1">
                  <c:v>95.234691446271142</c:v>
                </c:pt>
                <c:pt idx="2">
                  <c:v>71.146056707171795</c:v>
                </c:pt>
                <c:pt idx="3">
                  <c:v>86.990707648320225</c:v>
                </c:pt>
                <c:pt idx="4">
                  <c:v>105.14653323802716</c:v>
                </c:pt>
                <c:pt idx="5">
                  <c:v>113.81939480581367</c:v>
                </c:pt>
                <c:pt idx="6">
                  <c:v>97.236121038837268</c:v>
                </c:pt>
                <c:pt idx="7">
                  <c:v>120.89587800810102</c:v>
                </c:pt>
                <c:pt idx="8">
                  <c:v>137.02644746247319</c:v>
                </c:pt>
                <c:pt idx="9">
                  <c:v>140.79104121991898</c:v>
                </c:pt>
                <c:pt idx="10">
                  <c:v>120.18108172504169</c:v>
                </c:pt>
                <c:pt idx="11">
                  <c:v>157.66023350011912</c:v>
                </c:pt>
                <c:pt idx="12">
                  <c:v>202.93066476054324</c:v>
                </c:pt>
                <c:pt idx="13">
                  <c:v>213.50964974982131</c:v>
                </c:pt>
                <c:pt idx="14">
                  <c:v>188.51560638551345</c:v>
                </c:pt>
                <c:pt idx="15">
                  <c:v>205.14653323802716</c:v>
                </c:pt>
                <c:pt idx="16">
                  <c:v>229.11603526328329</c:v>
                </c:pt>
                <c:pt idx="17">
                  <c:v>283.72647128901599</c:v>
                </c:pt>
                <c:pt idx="18">
                  <c:v>244.29354300690969</c:v>
                </c:pt>
                <c:pt idx="19">
                  <c:v>244.69859423397665</c:v>
                </c:pt>
                <c:pt idx="20">
                  <c:v>292.30402668572788</c:v>
                </c:pt>
                <c:pt idx="21">
                  <c:v>301.88229687872291</c:v>
                </c:pt>
                <c:pt idx="22">
                  <c:v>202.71622587562544</c:v>
                </c:pt>
                <c:pt idx="23">
                  <c:v>267.81034071956157</c:v>
                </c:pt>
                <c:pt idx="24">
                  <c:v>260.04288777698355</c:v>
                </c:pt>
                <c:pt idx="25">
                  <c:v>271.00309745055995</c:v>
                </c:pt>
                <c:pt idx="26">
                  <c:v>194.23397664998808</c:v>
                </c:pt>
                <c:pt idx="27">
                  <c:v>227.06695258517988</c:v>
                </c:pt>
                <c:pt idx="28">
                  <c:v>216.39266142482725</c:v>
                </c:pt>
                <c:pt idx="29">
                  <c:v>216.41648796759591</c:v>
                </c:pt>
                <c:pt idx="30">
                  <c:v>157.80319275673099</c:v>
                </c:pt>
                <c:pt idx="31">
                  <c:v>224.63664522277818</c:v>
                </c:pt>
                <c:pt idx="32">
                  <c:v>200.3812246842983</c:v>
                </c:pt>
                <c:pt idx="33">
                  <c:v>237.78889683106982</c:v>
                </c:pt>
                <c:pt idx="34">
                  <c:v>189.9928520371694</c:v>
                </c:pt>
                <c:pt idx="35">
                  <c:v>235.85894686680962</c:v>
                </c:pt>
                <c:pt idx="36">
                  <c:v>274.76769120800571</c:v>
                </c:pt>
                <c:pt idx="37">
                  <c:v>264.97498213009294</c:v>
                </c:pt>
                <c:pt idx="38">
                  <c:v>179.46152013342865</c:v>
                </c:pt>
                <c:pt idx="39">
                  <c:v>276.2687634024303</c:v>
                </c:pt>
                <c:pt idx="40">
                  <c:v>256.397426733381</c:v>
                </c:pt>
              </c:numCache>
            </c:numRef>
          </c:val>
          <c:smooth val="0"/>
          <c:extLst>
            <c:ext xmlns:c16="http://schemas.microsoft.com/office/drawing/2014/chart" uri="{C3380CC4-5D6E-409C-BE32-E72D297353CC}">
              <c16:uniqueId val="{00000002-C1E0-4B48-B7CE-199E28A5DBB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's18 Graf'!$A$6</c:f>
              <c:strCache>
                <c:ptCount val="1"/>
                <c:pt idx="0">
                  <c:v>Stockholm County</c:v>
                </c:pt>
              </c:strCache>
            </c:strRef>
          </c:tx>
          <c:spPr>
            <a:ln w="28575" cap="rnd">
              <a:solidFill>
                <a:schemeClr val="accent1"/>
              </a:solidFill>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Graf'!$B$6:$L$6</c:f>
              <c:numCache>
                <c:formatCode>General</c:formatCode>
                <c:ptCount val="11"/>
                <c:pt idx="0">
                  <c:v>100</c:v>
                </c:pt>
                <c:pt idx="1">
                  <c:v>99.001941185230919</c:v>
                </c:pt>
                <c:pt idx="2">
                  <c:v>107.39366381062854</c:v>
                </c:pt>
                <c:pt idx="3">
                  <c:v>118.27002108146742</c:v>
                </c:pt>
                <c:pt idx="4">
                  <c:v>123.01378926880648</c:v>
                </c:pt>
                <c:pt idx="5">
                  <c:v>134.2015503716182</c:v>
                </c:pt>
                <c:pt idx="6">
                  <c:v>138.69951411108195</c:v>
                </c:pt>
                <c:pt idx="7">
                  <c:v>145.47743005008329</c:v>
                </c:pt>
                <c:pt idx="8">
                  <c:v>119.19959475761466</c:v>
                </c:pt>
                <c:pt idx="9">
                  <c:v>59.40928604887128</c:v>
                </c:pt>
                <c:pt idx="10">
                  <c:v>109.62677403047667</c:v>
                </c:pt>
              </c:numCache>
            </c:numRef>
          </c:val>
          <c:smooth val="0"/>
          <c:extLst>
            <c:ext xmlns:c16="http://schemas.microsoft.com/office/drawing/2014/chart" uri="{C3380CC4-5D6E-409C-BE32-E72D297353CC}">
              <c16:uniqueId val="{00000000-56DF-43E2-BF92-F9B75FF2A95F}"/>
            </c:ext>
          </c:extLst>
        </c:ser>
        <c:ser>
          <c:idx val="1"/>
          <c:order val="1"/>
          <c:tx>
            <c:strRef>
              <c:f>'s18 Graf'!$A$7</c:f>
              <c:strCache>
                <c:ptCount val="1"/>
                <c:pt idx="0">
                  <c:v>City of Stockholm</c:v>
                </c:pt>
              </c:strCache>
            </c:strRef>
          </c:tx>
          <c:spPr>
            <a:ln w="28575" cap="rnd">
              <a:solidFill>
                <a:schemeClr val="accent2"/>
              </a:solidFill>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Graf'!$B$7:$L$7</c:f>
              <c:numCache>
                <c:formatCode>General</c:formatCode>
                <c:ptCount val="11"/>
                <c:pt idx="0">
                  <c:v>100</c:v>
                </c:pt>
                <c:pt idx="1">
                  <c:v>99.781713377558077</c:v>
                </c:pt>
                <c:pt idx="2">
                  <c:v>105.27754685458149</c:v>
                </c:pt>
                <c:pt idx="3">
                  <c:v>115.08026710945221</c:v>
                </c:pt>
                <c:pt idx="4">
                  <c:v>119.95609320508598</c:v>
                </c:pt>
                <c:pt idx="5">
                  <c:v>133.72935540510696</c:v>
                </c:pt>
                <c:pt idx="6">
                  <c:v>136.475731296872</c:v>
                </c:pt>
                <c:pt idx="7">
                  <c:v>142.92292757946916</c:v>
                </c:pt>
                <c:pt idx="8">
                  <c:v>112.85110210897895</c:v>
                </c:pt>
                <c:pt idx="9">
                  <c:v>48.50724968394298</c:v>
                </c:pt>
                <c:pt idx="10">
                  <c:v>97.172839714517792</c:v>
                </c:pt>
              </c:numCache>
            </c:numRef>
          </c:val>
          <c:smooth val="0"/>
          <c:extLst>
            <c:ext xmlns:c16="http://schemas.microsoft.com/office/drawing/2014/chart" uri="{C3380CC4-5D6E-409C-BE32-E72D297353CC}">
              <c16:uniqueId val="{00000001-56DF-43E2-BF92-F9B75FF2A95F}"/>
            </c:ext>
          </c:extLst>
        </c:ser>
        <c:ser>
          <c:idx val="2"/>
          <c:order val="2"/>
          <c:tx>
            <c:strRef>
              <c:f>'s18 Graf'!$A$8</c:f>
              <c:strCache>
                <c:ptCount val="1"/>
                <c:pt idx="0">
                  <c:v>Sweden, excl. Stockhom County</c:v>
                </c:pt>
              </c:strCache>
            </c:strRef>
          </c:tx>
          <c:spPr>
            <a:ln w="28575" cap="rnd">
              <a:solidFill>
                <a:schemeClr val="accent3"/>
              </a:solidFill>
              <a:prstDash val="sysDash"/>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Graf'!$B$8:$L$8</c:f>
              <c:numCache>
                <c:formatCode>General</c:formatCode>
                <c:ptCount val="11"/>
                <c:pt idx="0">
                  <c:v>100</c:v>
                </c:pt>
                <c:pt idx="1">
                  <c:v>97.905068703380365</c:v>
                </c:pt>
                <c:pt idx="2">
                  <c:v>99.866244952665767</c:v>
                </c:pt>
                <c:pt idx="3">
                  <c:v>106.00717900353133</c:v>
                </c:pt>
                <c:pt idx="4">
                  <c:v>112.95299928254138</c:v>
                </c:pt>
                <c:pt idx="5">
                  <c:v>113.46107336078744</c:v>
                </c:pt>
                <c:pt idx="6">
                  <c:v>127.28908502123846</c:v>
                </c:pt>
                <c:pt idx="7">
                  <c:v>125.68687735433363</c:v>
                </c:pt>
                <c:pt idx="8">
                  <c:v>107.50719759340306</c:v>
                </c:pt>
                <c:pt idx="9">
                  <c:v>72.130542864747085</c:v>
                </c:pt>
                <c:pt idx="10">
                  <c:v>112.78718130793921</c:v>
                </c:pt>
              </c:numCache>
            </c:numRef>
          </c:val>
          <c:smooth val="0"/>
          <c:extLst>
            <c:ext xmlns:c16="http://schemas.microsoft.com/office/drawing/2014/chart" uri="{C3380CC4-5D6E-409C-BE32-E72D297353CC}">
              <c16:uniqueId val="{00000002-56DF-43E2-BF92-F9B75FF2A95F}"/>
            </c:ext>
          </c:extLst>
        </c:ser>
        <c:dLbls>
          <c:showLegendKey val="0"/>
          <c:showVal val="0"/>
          <c:showCatName val="0"/>
          <c:showSerName val="0"/>
          <c:showPercent val="0"/>
          <c:showBubbleSize val="0"/>
        </c:dLbls>
        <c:smooth val="0"/>
        <c:axId val="297720264"/>
        <c:axId val="297718296"/>
      </c:lineChart>
      <c:catAx>
        <c:axId val="29772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7718296"/>
        <c:crosses val="autoZero"/>
        <c:auto val="1"/>
        <c:lblAlgn val="ctr"/>
        <c:lblOffset val="100"/>
        <c:noMultiLvlLbl val="0"/>
      </c:catAx>
      <c:valAx>
        <c:axId val="297718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772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'sid5 (Graf)'!$A$22</c:f>
              <c:strCache>
                <c:ptCount val="1"/>
                <c:pt idx="0">
                  <c:v>The Stockholm Region, whereof</c:v>
                </c:pt>
              </c:strCache>
            </c:strRef>
          </c:tx>
          <c:spPr>
            <a:ln w="28575" cap="rnd">
              <a:solidFill>
                <a:schemeClr val="accent1"/>
              </a:solidFill>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(Graf)'!$B$13:$AP$13</c:f>
              <c:numCache>
                <c:formatCode>General</c:formatCode>
                <c:ptCount val="41"/>
                <c:pt idx="0">
                  <c:v>100</c:v>
                </c:pt>
                <c:pt idx="1">
                  <c:v>104.6678094187228</c:v>
                </c:pt>
                <c:pt idx="2">
                  <c:v>100.97979856075297</c:v>
                </c:pt>
                <c:pt idx="3">
                  <c:v>102.11799287493359</c:v>
                </c:pt>
                <c:pt idx="4">
                  <c:v>102.5363722892366</c:v>
                </c:pt>
                <c:pt idx="5">
                  <c:v>106.8064617800834</c:v>
                </c:pt>
                <c:pt idx="6">
                  <c:v>103.49500318152481</c:v>
                </c:pt>
                <c:pt idx="7">
                  <c:v>105.90552777682284</c:v>
                </c:pt>
                <c:pt idx="8">
                  <c:v>106.94746556288733</c:v>
                </c:pt>
                <c:pt idx="9">
                  <c:v>112.20810549860491</c:v>
                </c:pt>
                <c:pt idx="10">
                  <c:v>108.60808804056661</c:v>
                </c:pt>
                <c:pt idx="11">
                  <c:v>110.08949441160036</c:v>
                </c:pt>
                <c:pt idx="12">
                  <c:v>112.83805463176154</c:v>
                </c:pt>
                <c:pt idx="13">
                  <c:v>118.78093839538026</c:v>
                </c:pt>
                <c:pt idx="14">
                  <c:v>114.83054848345846</c:v>
                </c:pt>
                <c:pt idx="15">
                  <c:v>117.15616367176393</c:v>
                </c:pt>
                <c:pt idx="16">
                  <c:v>120.27884342695666</c:v>
                </c:pt>
                <c:pt idx="17">
                  <c:v>123.71943615433504</c:v>
                </c:pt>
                <c:pt idx="18">
                  <c:v>121.30100535554507</c:v>
                </c:pt>
                <c:pt idx="19">
                  <c:v>124.15833549802905</c:v>
                </c:pt>
                <c:pt idx="20">
                  <c:v>126.83458003048835</c:v>
                </c:pt>
                <c:pt idx="21">
                  <c:v>132.37883413555625</c:v>
                </c:pt>
                <c:pt idx="22">
                  <c:v>127.980016004272</c:v>
                </c:pt>
                <c:pt idx="23">
                  <c:v>130.95142045049718</c:v>
                </c:pt>
                <c:pt idx="24">
                  <c:v>132.77793137207033</c:v>
                </c:pt>
                <c:pt idx="25">
                  <c:v>140.72304794325888</c:v>
                </c:pt>
                <c:pt idx="26">
                  <c:v>136.3642276992135</c:v>
                </c:pt>
                <c:pt idx="27">
                  <c:v>137.69712422612758</c:v>
                </c:pt>
                <c:pt idx="28">
                  <c:v>140.24327335715589</c:v>
                </c:pt>
                <c:pt idx="29">
                  <c:v>145.93974236300704</c:v>
                </c:pt>
                <c:pt idx="30">
                  <c:v>141.22953418323837</c:v>
                </c:pt>
                <c:pt idx="31">
                  <c:v>143.2674795099407</c:v>
                </c:pt>
                <c:pt idx="32">
                  <c:v>146.17680307126111</c:v>
                </c:pt>
                <c:pt idx="33">
                  <c:v>145.26065773504607</c:v>
                </c:pt>
                <c:pt idx="34">
                  <c:v>140.28453215120086</c:v>
                </c:pt>
                <c:pt idx="35">
                  <c:v>142.94480646530801</c:v>
                </c:pt>
                <c:pt idx="36">
                  <c:v>149.54137370993078</c:v>
                </c:pt>
                <c:pt idx="37">
                  <c:v>156.67536722650095</c:v>
                </c:pt>
                <c:pt idx="38">
                  <c:v>152.74395321405979</c:v>
                </c:pt>
                <c:pt idx="39">
                  <c:v>156.55671933768826</c:v>
                </c:pt>
                <c:pt idx="40">
                  <c:v>164.03827109962253</c:v>
                </c:pt>
              </c:numCache>
            </c:numRef>
          </c:val>
          <c:smooth val="0"/>
          <c:extLst>
            <c:ext xmlns:c16="http://schemas.microsoft.com/office/drawing/2014/chart" uri="{C3380CC4-5D6E-409C-BE32-E72D297353CC}">
              <c16:uniqueId val="{00000000-A203-4533-A0C4-7341D0618ECE}"/>
            </c:ext>
          </c:extLst>
        </c:ser>
        <c:ser>
          <c:idx val="1"/>
          <c:order val="1"/>
          <c:tx>
            <c:strRef>
              <c:f>'sid5 (Graf)'!$A$23</c:f>
              <c:strCache>
                <c:ptCount val="1"/>
                <c:pt idx="0">
                  <c:v>Industry</c:v>
                </c:pt>
              </c:strCache>
            </c:strRef>
          </c:tx>
          <c:spPr>
            <a:ln w="28575" cap="rnd">
              <a:solidFill>
                <a:schemeClr val="accent2"/>
              </a:solidFill>
              <a:prstDash val="sysDot"/>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(Graf)'!$B$14:$AP$14</c:f>
              <c:numCache>
                <c:formatCode>General</c:formatCode>
                <c:ptCount val="41"/>
                <c:pt idx="0">
                  <c:v>100</c:v>
                </c:pt>
                <c:pt idx="1">
                  <c:v>106.57192151770161</c:v>
                </c:pt>
                <c:pt idx="2">
                  <c:v>97.74870189904901</c:v>
                </c:pt>
                <c:pt idx="3">
                  <c:v>95.419450091702217</c:v>
                </c:pt>
                <c:pt idx="4">
                  <c:v>101.39569730131439</c:v>
                </c:pt>
                <c:pt idx="5">
                  <c:v>103.6469782839785</c:v>
                </c:pt>
                <c:pt idx="6">
                  <c:v>96.117920696427532</c:v>
                </c:pt>
                <c:pt idx="7">
                  <c:v>97.320931298305467</c:v>
                </c:pt>
                <c:pt idx="8">
                  <c:v>99.906646121420934</c:v>
                </c:pt>
                <c:pt idx="9">
                  <c:v>105.94243775416027</c:v>
                </c:pt>
                <c:pt idx="10">
                  <c:v>97.170983886868569</c:v>
                </c:pt>
                <c:pt idx="11">
                  <c:v>96.446225527392187</c:v>
                </c:pt>
                <c:pt idx="12">
                  <c:v>100.88379509452957</c:v>
                </c:pt>
                <c:pt idx="13">
                  <c:v>112.0305161120409</c:v>
                </c:pt>
                <c:pt idx="14">
                  <c:v>99.294506475681047</c:v>
                </c:pt>
                <c:pt idx="15">
                  <c:v>99.4467318619823</c:v>
                </c:pt>
                <c:pt idx="16">
                  <c:v>109.77801122882097</c:v>
                </c:pt>
                <c:pt idx="17">
                  <c:v>108.89345478993793</c:v>
                </c:pt>
                <c:pt idx="18">
                  <c:v>102.77774362318812</c:v>
                </c:pt>
                <c:pt idx="19">
                  <c:v>102.74342753686405</c:v>
                </c:pt>
                <c:pt idx="20">
                  <c:v>107.48864649012853</c:v>
                </c:pt>
                <c:pt idx="21">
                  <c:v>97.202652023786371</c:v>
                </c:pt>
                <c:pt idx="22">
                  <c:v>90.767488013391045</c:v>
                </c:pt>
                <c:pt idx="23">
                  <c:v>91.046827843564529</c:v>
                </c:pt>
                <c:pt idx="24">
                  <c:v>94.439471682207341</c:v>
                </c:pt>
                <c:pt idx="25">
                  <c:v>106.78120631730397</c:v>
                </c:pt>
                <c:pt idx="26">
                  <c:v>94.01757426938893</c:v>
                </c:pt>
                <c:pt idx="27">
                  <c:v>93.465317839731966</c:v>
                </c:pt>
                <c:pt idx="28">
                  <c:v>98.280092814630791</c:v>
                </c:pt>
                <c:pt idx="29">
                  <c:v>114.32074575399115</c:v>
                </c:pt>
                <c:pt idx="30">
                  <c:v>99.375628949925158</c:v>
                </c:pt>
                <c:pt idx="31">
                  <c:v>98.522008434726331</c:v>
                </c:pt>
                <c:pt idx="32">
                  <c:v>101.1933186379292</c:v>
                </c:pt>
                <c:pt idx="33">
                  <c:v>115.66695681148082</c:v>
                </c:pt>
                <c:pt idx="34">
                  <c:v>99.725998206757225</c:v>
                </c:pt>
                <c:pt idx="35">
                  <c:v>100.34010742894417</c:v>
                </c:pt>
                <c:pt idx="36">
                  <c:v>108.29297822762152</c:v>
                </c:pt>
                <c:pt idx="37">
                  <c:v>122.9037901945634</c:v>
                </c:pt>
                <c:pt idx="38">
                  <c:v>109.72947045708166</c:v>
                </c:pt>
                <c:pt idx="39">
                  <c:v>108.38301708211161</c:v>
                </c:pt>
                <c:pt idx="40">
                  <c:v>116.41530888223366</c:v>
                </c:pt>
              </c:numCache>
            </c:numRef>
          </c:val>
          <c:smooth val="0"/>
          <c:extLst>
            <c:ext xmlns:c16="http://schemas.microsoft.com/office/drawing/2014/chart" uri="{C3380CC4-5D6E-409C-BE32-E72D297353CC}">
              <c16:uniqueId val="{00000001-A203-4533-A0C4-7341D0618ECE}"/>
            </c:ext>
          </c:extLst>
        </c:ser>
        <c:ser>
          <c:idx val="2"/>
          <c:order val="2"/>
          <c:tx>
            <c:strRef>
              <c:f>'sid5 (Graf)'!$A$24</c:f>
              <c:strCache>
                <c:ptCount val="1"/>
                <c:pt idx="0">
                  <c:v>Services</c:v>
                </c:pt>
              </c:strCache>
            </c:strRef>
          </c:tx>
          <c:spPr>
            <a:ln w="28575" cap="rnd">
              <a:solidFill>
                <a:schemeClr val="accent3"/>
              </a:solidFill>
              <a:prstDash val="sysDash"/>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(Graf)'!$B$15:$AP$15</c:f>
              <c:numCache>
                <c:formatCode>General</c:formatCode>
                <c:ptCount val="41"/>
                <c:pt idx="0">
                  <c:v>100</c:v>
                </c:pt>
                <c:pt idx="1">
                  <c:v>103.61342284532019</c:v>
                </c:pt>
                <c:pt idx="2">
                  <c:v>100.83527602493425</c:v>
                </c:pt>
                <c:pt idx="3">
                  <c:v>101.95612851951782</c:v>
                </c:pt>
                <c:pt idx="4">
                  <c:v>102.43207985417172</c:v>
                </c:pt>
                <c:pt idx="5">
                  <c:v>106.18296051227202</c:v>
                </c:pt>
                <c:pt idx="6">
                  <c:v>103.61290052830493</c:v>
                </c:pt>
                <c:pt idx="7">
                  <c:v>105.75860614580968</c:v>
                </c:pt>
                <c:pt idx="8">
                  <c:v>107.76416204213804</c:v>
                </c:pt>
                <c:pt idx="9">
                  <c:v>111.99408739474751</c:v>
                </c:pt>
                <c:pt idx="10">
                  <c:v>109.28294746559877</c:v>
                </c:pt>
                <c:pt idx="11">
                  <c:v>110.58869982476924</c:v>
                </c:pt>
                <c:pt idx="12">
                  <c:v>114.22578476600226</c:v>
                </c:pt>
                <c:pt idx="13">
                  <c:v>118.3418379952803</c:v>
                </c:pt>
                <c:pt idx="14">
                  <c:v>115.54814543047854</c:v>
                </c:pt>
                <c:pt idx="15">
                  <c:v>117.7246721911859</c:v>
                </c:pt>
                <c:pt idx="16">
                  <c:v>121.04780705308566</c:v>
                </c:pt>
                <c:pt idx="17">
                  <c:v>123.89742553907632</c:v>
                </c:pt>
                <c:pt idx="18">
                  <c:v>122.36318494230008</c:v>
                </c:pt>
                <c:pt idx="19">
                  <c:v>125.06436803754754</c:v>
                </c:pt>
                <c:pt idx="20">
                  <c:v>128.61564996073716</c:v>
                </c:pt>
                <c:pt idx="21">
                  <c:v>135.11297356370582</c:v>
                </c:pt>
                <c:pt idx="22">
                  <c:v>131.1627913157854</c:v>
                </c:pt>
                <c:pt idx="23">
                  <c:v>133.97583614388472</c:v>
                </c:pt>
                <c:pt idx="24">
                  <c:v>136.79041222094068</c:v>
                </c:pt>
                <c:pt idx="25">
                  <c:v>143.0056504769139</c:v>
                </c:pt>
                <c:pt idx="26">
                  <c:v>140.15090417947312</c:v>
                </c:pt>
                <c:pt idx="27">
                  <c:v>141.2966932464264</c:v>
                </c:pt>
                <c:pt idx="28">
                  <c:v>144.65133560809122</c:v>
                </c:pt>
                <c:pt idx="29">
                  <c:v>147.69639457975219</c:v>
                </c:pt>
                <c:pt idx="30">
                  <c:v>144.98451704312981</c:v>
                </c:pt>
                <c:pt idx="31">
                  <c:v>147.11389840359999</c:v>
                </c:pt>
                <c:pt idx="32">
                  <c:v>151.32195676592062</c:v>
                </c:pt>
                <c:pt idx="33">
                  <c:v>146.67571012199562</c:v>
                </c:pt>
                <c:pt idx="34">
                  <c:v>143.48405700915296</c:v>
                </c:pt>
                <c:pt idx="35">
                  <c:v>146.32052851646282</c:v>
                </c:pt>
                <c:pt idx="36">
                  <c:v>153.75146953314166</c:v>
                </c:pt>
                <c:pt idx="37">
                  <c:v>158.7382958443259</c:v>
                </c:pt>
                <c:pt idx="38">
                  <c:v>156.45095900631313</c:v>
                </c:pt>
                <c:pt idx="39">
                  <c:v>160.78201999303602</c:v>
                </c:pt>
                <c:pt idx="40">
                  <c:v>169.55625526759414</c:v>
                </c:pt>
              </c:numCache>
            </c:numRef>
          </c:val>
          <c:smooth val="0"/>
          <c:extLst>
            <c:ext xmlns:c16="http://schemas.microsoft.com/office/drawing/2014/chart" uri="{C3380CC4-5D6E-409C-BE32-E72D297353CC}">
              <c16:uniqueId val="{00000002-A203-4533-A0C4-7341D0618ECE}"/>
            </c:ext>
          </c:extLst>
        </c:ser>
        <c:ser>
          <c:idx val="3"/>
          <c:order val="3"/>
          <c:tx>
            <c:strRef>
              <c:f>'sid5 (Graf)'!$A$25</c:f>
              <c:strCache>
                <c:ptCount val="1"/>
                <c:pt idx="0">
                  <c:v>Other</c:v>
                </c:pt>
              </c:strCache>
            </c:strRef>
          </c:tx>
          <c:spPr>
            <a:ln w="28575" cap="rnd">
              <a:solidFill>
                <a:schemeClr val="accent4"/>
              </a:solidFill>
              <a:prstDash val="dash"/>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(Graf)'!$B$16:$AP$16</c:f>
              <c:numCache>
                <c:formatCode>General</c:formatCode>
                <c:ptCount val="41"/>
                <c:pt idx="0">
                  <c:v>100</c:v>
                </c:pt>
                <c:pt idx="1">
                  <c:v>114.17829316683233</c:v>
                </c:pt>
                <c:pt idx="2">
                  <c:v>108.4690936255659</c:v>
                </c:pt>
                <c:pt idx="3">
                  <c:v>115.96124560397497</c:v>
                </c:pt>
                <c:pt idx="4">
                  <c:v>105.83123506893284</c:v>
                </c:pt>
                <c:pt idx="5">
                  <c:v>120.02144768487418</c:v>
                </c:pt>
                <c:pt idx="6">
                  <c:v>115.1218365450638</c:v>
                </c:pt>
                <c:pt idx="7">
                  <c:v>122.90706009371122</c:v>
                </c:pt>
                <c:pt idx="8">
                  <c:v>109.44017609861891</c:v>
                </c:pt>
                <c:pt idx="9">
                  <c:v>125.92184087269307</c:v>
                </c:pt>
                <c:pt idx="10">
                  <c:v>120.62123642868639</c:v>
                </c:pt>
                <c:pt idx="11">
                  <c:v>128.1568135568973</c:v>
                </c:pt>
                <c:pt idx="12">
                  <c:v>117.05684542159025</c:v>
                </c:pt>
                <c:pt idx="13">
                  <c:v>136.10357822980413</c:v>
                </c:pt>
                <c:pt idx="14">
                  <c:v>133.58215042321808</c:v>
                </c:pt>
                <c:pt idx="15">
                  <c:v>141.57928106834211</c:v>
                </c:pt>
                <c:pt idx="16">
                  <c:v>129.48368633657051</c:v>
                </c:pt>
                <c:pt idx="17">
                  <c:v>147.80662607534293</c:v>
                </c:pt>
                <c:pt idx="18">
                  <c:v>141.13363511419544</c:v>
                </c:pt>
                <c:pt idx="19">
                  <c:v>151.02101223440047</c:v>
                </c:pt>
                <c:pt idx="20">
                  <c:v>139.34047610741911</c:v>
                </c:pt>
                <c:pt idx="21">
                  <c:v>161.28028424067395</c:v>
                </c:pt>
                <c:pt idx="22">
                  <c:v>155.00675807942153</c:v>
                </c:pt>
                <c:pt idx="23">
                  <c:v>164.68171551482831</c:v>
                </c:pt>
                <c:pt idx="24">
                  <c:v>151.66109113282812</c:v>
                </c:pt>
                <c:pt idx="25">
                  <c:v>172.95528538617501</c:v>
                </c:pt>
                <c:pt idx="26">
                  <c:v>165.106359658607</c:v>
                </c:pt>
                <c:pt idx="27">
                  <c:v>172.06474999101786</c:v>
                </c:pt>
                <c:pt idx="28">
                  <c:v>160.71043683846239</c:v>
                </c:pt>
                <c:pt idx="29">
                  <c:v>180.48333639960441</c:v>
                </c:pt>
                <c:pt idx="30">
                  <c:v>169.48609434876161</c:v>
                </c:pt>
                <c:pt idx="31">
                  <c:v>175.52877739786723</c:v>
                </c:pt>
                <c:pt idx="32">
                  <c:v>162.99073194999465</c:v>
                </c:pt>
                <c:pt idx="33">
                  <c:v>180.39123230769698</c:v>
                </c:pt>
                <c:pt idx="34">
                  <c:v>173.03356341363889</c:v>
                </c:pt>
                <c:pt idx="35">
                  <c:v>177.16539541255688</c:v>
                </c:pt>
                <c:pt idx="36">
                  <c:v>171.1644321228512</c:v>
                </c:pt>
                <c:pt idx="37">
                  <c:v>191.29015693920536</c:v>
                </c:pt>
                <c:pt idx="38">
                  <c:v>183.64252460230574</c:v>
                </c:pt>
                <c:pt idx="39">
                  <c:v>190.26113686091136</c:v>
                </c:pt>
                <c:pt idx="40">
                  <c:v>180.9721005445459</c:v>
                </c:pt>
              </c:numCache>
            </c:numRef>
          </c:val>
          <c:smooth val="0"/>
          <c:extLst>
            <c:ext xmlns:c16="http://schemas.microsoft.com/office/drawing/2014/chart" uri="{C3380CC4-5D6E-409C-BE32-E72D297353CC}">
              <c16:uniqueId val="{00000003-A203-4533-A0C4-7341D0618ECE}"/>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4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'sid7'!$I$44</c:f>
              <c:strCache>
                <c:ptCount val="1"/>
                <c:pt idx="0">
                  <c:v>Stockholm County</c:v>
                </c:pt>
              </c:strCache>
            </c:strRef>
          </c:tx>
          <c:spPr>
            <a:ln w="28575" cap="rnd">
              <a:solidFill>
                <a:schemeClr val="accent1"/>
              </a:solidFill>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'sid7'!$R$44:$BF$44</c:f>
              <c:numCache>
                <c:formatCode>_-* #\ ##0_-;\-* #\ ##0_-;_-* "-"??_-;_-@_-</c:formatCode>
                <c:ptCount val="41"/>
                <c:pt idx="0">
                  <c:v>5773.75</c:v>
                </c:pt>
                <c:pt idx="1">
                  <c:v>5480</c:v>
                </c:pt>
                <c:pt idx="2">
                  <c:v>5440.5</c:v>
                </c:pt>
                <c:pt idx="3">
                  <c:v>5295.25</c:v>
                </c:pt>
                <c:pt idx="4">
                  <c:v>5203</c:v>
                </c:pt>
                <c:pt idx="5">
                  <c:v>5266.25</c:v>
                </c:pt>
                <c:pt idx="6">
                  <c:v>5232.5</c:v>
                </c:pt>
                <c:pt idx="7">
                  <c:v>5334</c:v>
                </c:pt>
                <c:pt idx="8">
                  <c:v>5308</c:v>
                </c:pt>
                <c:pt idx="9">
                  <c:v>5344.25</c:v>
                </c:pt>
                <c:pt idx="10">
                  <c:v>5426.25</c:v>
                </c:pt>
                <c:pt idx="11">
                  <c:v>5497.5</c:v>
                </c:pt>
                <c:pt idx="12">
                  <c:v>5568.25</c:v>
                </c:pt>
                <c:pt idx="13">
                  <c:v>5601.5</c:v>
                </c:pt>
                <c:pt idx="14">
                  <c:v>5675.25</c:v>
                </c:pt>
                <c:pt idx="15">
                  <c:v>5825.75</c:v>
                </c:pt>
                <c:pt idx="16">
                  <c:v>5939.25</c:v>
                </c:pt>
                <c:pt idx="17">
                  <c:v>6203</c:v>
                </c:pt>
                <c:pt idx="18">
                  <c:v>6168.75</c:v>
                </c:pt>
                <c:pt idx="19">
                  <c:v>6202</c:v>
                </c:pt>
                <c:pt idx="20">
                  <c:v>6230</c:v>
                </c:pt>
                <c:pt idx="21">
                  <c:v>6106.5</c:v>
                </c:pt>
                <c:pt idx="22">
                  <c:v>6150.25</c:v>
                </c:pt>
                <c:pt idx="23">
                  <c:v>6089.25</c:v>
                </c:pt>
                <c:pt idx="24">
                  <c:v>5893.5</c:v>
                </c:pt>
                <c:pt idx="25">
                  <c:v>5793.5</c:v>
                </c:pt>
                <c:pt idx="26">
                  <c:v>5701.25</c:v>
                </c:pt>
                <c:pt idx="27">
                  <c:v>5581</c:v>
                </c:pt>
                <c:pt idx="28">
                  <c:v>5720.5</c:v>
                </c:pt>
                <c:pt idx="29">
                  <c:v>5687.25</c:v>
                </c:pt>
                <c:pt idx="30">
                  <c:v>5751.25</c:v>
                </c:pt>
                <c:pt idx="31">
                  <c:v>5675.25</c:v>
                </c:pt>
                <c:pt idx="32">
                  <c:v>5868.75</c:v>
                </c:pt>
                <c:pt idx="33">
                  <c:v>5877.75</c:v>
                </c:pt>
                <c:pt idx="34">
                  <c:v>6036.5</c:v>
                </c:pt>
                <c:pt idx="35">
                  <c:v>6380.5</c:v>
                </c:pt>
                <c:pt idx="36">
                  <c:v>6374</c:v>
                </c:pt>
                <c:pt idx="37">
                  <c:v>6549.25</c:v>
                </c:pt>
                <c:pt idx="38">
                  <c:v>6613.25</c:v>
                </c:pt>
                <c:pt idx="39">
                  <c:v>6718.75</c:v>
                </c:pt>
                <c:pt idx="40">
                  <c:v>6766.5</c:v>
                </c:pt>
              </c:numCache>
            </c:numRef>
          </c:val>
          <c:smooth val="0"/>
          <c:extLst>
            <c:ext xmlns:c16="http://schemas.microsoft.com/office/drawing/2014/chart" uri="{C3380CC4-5D6E-409C-BE32-E72D297353CC}">
              <c16:uniqueId val="{00000000-6B98-41F0-9F60-4291ABCF014A}"/>
            </c:ext>
          </c:extLst>
        </c:ser>
        <c:ser>
          <c:idx val="1"/>
          <c:order val="1"/>
          <c:tx>
            <c:strRef>
              <c:f>'sid7'!$I$45</c:f>
              <c:strCache>
                <c:ptCount val="1"/>
                <c:pt idx="0">
                  <c:v>City of Stockholm</c:v>
                </c:pt>
              </c:strCache>
            </c:strRef>
          </c:tx>
          <c:spPr>
            <a:ln w="28575" cap="rnd">
              <a:solidFill>
                <a:schemeClr val="accent2"/>
              </a:solidFill>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'sid7'!$R$45:$BF$45</c:f>
              <c:numCache>
                <c:formatCode>General</c:formatCode>
                <c:ptCount val="41"/>
                <c:pt idx="0">
                  <c:v>3344.25</c:v>
                </c:pt>
                <c:pt idx="1">
                  <c:v>3169</c:v>
                </c:pt>
                <c:pt idx="2">
                  <c:v>3142.5</c:v>
                </c:pt>
                <c:pt idx="3">
                  <c:v>3047.25</c:v>
                </c:pt>
                <c:pt idx="4">
                  <c:v>3013</c:v>
                </c:pt>
                <c:pt idx="5">
                  <c:v>3050.5</c:v>
                </c:pt>
                <c:pt idx="6">
                  <c:v>3023.25</c:v>
                </c:pt>
                <c:pt idx="7">
                  <c:v>3110</c:v>
                </c:pt>
                <c:pt idx="8">
                  <c:v>3103</c:v>
                </c:pt>
                <c:pt idx="9">
                  <c:v>3122.75</c:v>
                </c:pt>
                <c:pt idx="10">
                  <c:v>3186</c:v>
                </c:pt>
                <c:pt idx="11">
                  <c:v>3210.75</c:v>
                </c:pt>
                <c:pt idx="12">
                  <c:v>3298.25</c:v>
                </c:pt>
                <c:pt idx="13">
                  <c:v>3315.75</c:v>
                </c:pt>
                <c:pt idx="14">
                  <c:v>3365</c:v>
                </c:pt>
                <c:pt idx="15">
                  <c:v>3493</c:v>
                </c:pt>
                <c:pt idx="16">
                  <c:v>3513.25</c:v>
                </c:pt>
                <c:pt idx="17">
                  <c:v>3675</c:v>
                </c:pt>
                <c:pt idx="18">
                  <c:v>3665.25</c:v>
                </c:pt>
                <c:pt idx="19">
                  <c:v>3666.5</c:v>
                </c:pt>
                <c:pt idx="20">
                  <c:v>3693.75</c:v>
                </c:pt>
                <c:pt idx="21">
                  <c:v>3634.75</c:v>
                </c:pt>
                <c:pt idx="22">
                  <c:v>3635.5</c:v>
                </c:pt>
                <c:pt idx="23">
                  <c:v>3574.5</c:v>
                </c:pt>
                <c:pt idx="24">
                  <c:v>3450.5</c:v>
                </c:pt>
                <c:pt idx="25">
                  <c:v>3368</c:v>
                </c:pt>
                <c:pt idx="26">
                  <c:v>3291.75</c:v>
                </c:pt>
                <c:pt idx="27">
                  <c:v>3202.25</c:v>
                </c:pt>
                <c:pt idx="28">
                  <c:v>3283.5</c:v>
                </c:pt>
                <c:pt idx="29">
                  <c:v>3261.25</c:v>
                </c:pt>
                <c:pt idx="30">
                  <c:v>3303.25</c:v>
                </c:pt>
                <c:pt idx="31">
                  <c:v>3286.5</c:v>
                </c:pt>
                <c:pt idx="32">
                  <c:v>3412.75</c:v>
                </c:pt>
                <c:pt idx="33">
                  <c:v>3416.5</c:v>
                </c:pt>
                <c:pt idx="34">
                  <c:v>3506</c:v>
                </c:pt>
                <c:pt idx="35">
                  <c:v>3681.75</c:v>
                </c:pt>
                <c:pt idx="36">
                  <c:v>3636.5</c:v>
                </c:pt>
                <c:pt idx="37">
                  <c:v>3728</c:v>
                </c:pt>
                <c:pt idx="38">
                  <c:v>3807.5</c:v>
                </c:pt>
                <c:pt idx="39">
                  <c:v>3877.5</c:v>
                </c:pt>
                <c:pt idx="40">
                  <c:v>3928.75</c:v>
                </c:pt>
              </c:numCache>
            </c:numRef>
          </c:val>
          <c:smooth val="0"/>
          <c:extLst>
            <c:ext xmlns:c16="http://schemas.microsoft.com/office/drawing/2014/chart" uri="{C3380CC4-5D6E-409C-BE32-E72D297353CC}">
              <c16:uniqueId val="{00000001-6B98-41F0-9F60-4291ABCF014A}"/>
            </c:ext>
          </c:extLst>
        </c:ser>
        <c:ser>
          <c:idx val="2"/>
          <c:order val="2"/>
          <c:tx>
            <c:strRef>
              <c:f>'sid7'!$I$46</c:f>
              <c:strCache>
                <c:ptCount val="1"/>
                <c:pt idx="0">
                  <c:v>Sweden, excl. Stockholm County</c:v>
                </c:pt>
              </c:strCache>
            </c:strRef>
          </c:tx>
          <c:spPr>
            <a:ln w="28575" cap="rnd">
              <a:solidFill>
                <a:schemeClr val="accent3"/>
              </a:solidFill>
              <a:prstDash val="sysDash"/>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'sid7'!$R$46:$BF$46</c:f>
              <c:numCache>
                <c:formatCode>General</c:formatCode>
                <c:ptCount val="41"/>
                <c:pt idx="0">
                  <c:v>10872.5</c:v>
                </c:pt>
                <c:pt idx="1">
                  <c:v>10424.5</c:v>
                </c:pt>
                <c:pt idx="2">
                  <c:v>10340</c:v>
                </c:pt>
                <c:pt idx="3">
                  <c:v>10148.5</c:v>
                </c:pt>
                <c:pt idx="4">
                  <c:v>9800.75</c:v>
                </c:pt>
                <c:pt idx="5">
                  <c:v>9803</c:v>
                </c:pt>
                <c:pt idx="6">
                  <c:v>9748</c:v>
                </c:pt>
                <c:pt idx="7">
                  <c:v>9798</c:v>
                </c:pt>
                <c:pt idx="8">
                  <c:v>9736</c:v>
                </c:pt>
                <c:pt idx="9">
                  <c:v>9760.25</c:v>
                </c:pt>
                <c:pt idx="10">
                  <c:v>9912.25</c:v>
                </c:pt>
                <c:pt idx="11">
                  <c:v>10095.5</c:v>
                </c:pt>
                <c:pt idx="12">
                  <c:v>10204</c:v>
                </c:pt>
                <c:pt idx="13">
                  <c:v>10107.5</c:v>
                </c:pt>
                <c:pt idx="14">
                  <c:v>10093.5</c:v>
                </c:pt>
                <c:pt idx="15">
                  <c:v>10330.5</c:v>
                </c:pt>
                <c:pt idx="16">
                  <c:v>10496.75</c:v>
                </c:pt>
                <c:pt idx="17">
                  <c:v>10883.25</c:v>
                </c:pt>
                <c:pt idx="18">
                  <c:v>10927.75</c:v>
                </c:pt>
                <c:pt idx="19">
                  <c:v>10996.25</c:v>
                </c:pt>
                <c:pt idx="20">
                  <c:v>11093.25</c:v>
                </c:pt>
                <c:pt idx="21">
                  <c:v>10850.75</c:v>
                </c:pt>
                <c:pt idx="22">
                  <c:v>10948.25</c:v>
                </c:pt>
                <c:pt idx="23">
                  <c:v>10939</c:v>
                </c:pt>
                <c:pt idx="24">
                  <c:v>10632.75</c:v>
                </c:pt>
                <c:pt idx="25">
                  <c:v>10692.25</c:v>
                </c:pt>
                <c:pt idx="26">
                  <c:v>10547.25</c:v>
                </c:pt>
                <c:pt idx="27">
                  <c:v>10324</c:v>
                </c:pt>
                <c:pt idx="28">
                  <c:v>10592</c:v>
                </c:pt>
                <c:pt idx="29">
                  <c:v>10473.5</c:v>
                </c:pt>
                <c:pt idx="30">
                  <c:v>10588.25</c:v>
                </c:pt>
                <c:pt idx="31">
                  <c:v>10440.75</c:v>
                </c:pt>
                <c:pt idx="32">
                  <c:v>10790.75</c:v>
                </c:pt>
                <c:pt idx="33">
                  <c:v>10908.25</c:v>
                </c:pt>
                <c:pt idx="34">
                  <c:v>11192</c:v>
                </c:pt>
                <c:pt idx="35">
                  <c:v>11985.5</c:v>
                </c:pt>
                <c:pt idx="36">
                  <c:v>12214.75</c:v>
                </c:pt>
                <c:pt idx="37">
                  <c:v>12660.5</c:v>
                </c:pt>
                <c:pt idx="38">
                  <c:v>12802.25</c:v>
                </c:pt>
                <c:pt idx="39">
                  <c:v>12958.5</c:v>
                </c:pt>
                <c:pt idx="40">
                  <c:v>12925</c:v>
                </c:pt>
              </c:numCache>
            </c:numRef>
          </c:val>
          <c:smooth val="0"/>
          <c:extLst>
            <c:ext xmlns:c16="http://schemas.microsoft.com/office/drawing/2014/chart" uri="{C3380CC4-5D6E-409C-BE32-E72D297353CC}">
              <c16:uniqueId val="{00000002-6B98-41F0-9F60-4291ABCF014A}"/>
            </c:ext>
          </c:extLst>
        </c:ser>
        <c:dLbls>
          <c:showLegendKey val="0"/>
          <c:showVal val="0"/>
          <c:showCatName val="0"/>
          <c:showSerName val="0"/>
          <c:showPercent val="0"/>
          <c:showBubbleSize val="0"/>
        </c:dLbls>
        <c:smooth val="0"/>
        <c:axId val="768894704"/>
        <c:axId val="768896016"/>
      </c:lineChart>
      <c:catAx>
        <c:axId val="7688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6016"/>
        <c:crosses val="autoZero"/>
        <c:auto val="1"/>
        <c:lblAlgn val="ctr"/>
        <c:lblOffset val="100"/>
        <c:noMultiLvlLbl val="0"/>
      </c:catAx>
      <c:valAx>
        <c:axId val="76889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'sid8'!$I$44</c:f>
              <c:strCache>
                <c:ptCount val="1"/>
                <c:pt idx="0">
                  <c:v>Stockholm County</c:v>
                </c:pt>
              </c:strCache>
            </c:strRef>
          </c:tx>
          <c:spPr>
            <a:ln w="28575" cap="rnd">
              <a:solidFill>
                <a:schemeClr val="accent1"/>
              </a:solidFill>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'sid8'!$Q$44:$BE$44</c:f>
              <c:numCache>
                <c:formatCode>_-* #\ ##0_-;\-* #\ ##0_-;_-* "-"??_-;_-@_-</c:formatCode>
                <c:ptCount val="41"/>
                <c:pt idx="0">
                  <c:v>563.5</c:v>
                </c:pt>
                <c:pt idx="1">
                  <c:v>578.75</c:v>
                </c:pt>
                <c:pt idx="2">
                  <c:v>601.5</c:v>
                </c:pt>
                <c:pt idx="3">
                  <c:v>617.5</c:v>
                </c:pt>
                <c:pt idx="4">
                  <c:v>634.25</c:v>
                </c:pt>
                <c:pt idx="5">
                  <c:v>635.5</c:v>
                </c:pt>
                <c:pt idx="6">
                  <c:v>626</c:v>
                </c:pt>
                <c:pt idx="7">
                  <c:v>630.25</c:v>
                </c:pt>
                <c:pt idx="8">
                  <c:v>603.5</c:v>
                </c:pt>
                <c:pt idx="9">
                  <c:v>604.5</c:v>
                </c:pt>
                <c:pt idx="10">
                  <c:v>595.5</c:v>
                </c:pt>
                <c:pt idx="11">
                  <c:v>585</c:v>
                </c:pt>
                <c:pt idx="12">
                  <c:v>562.75</c:v>
                </c:pt>
                <c:pt idx="13">
                  <c:v>543</c:v>
                </c:pt>
                <c:pt idx="14">
                  <c:v>522.75</c:v>
                </c:pt>
                <c:pt idx="15">
                  <c:v>501.75</c:v>
                </c:pt>
                <c:pt idx="16">
                  <c:v>502.75</c:v>
                </c:pt>
                <c:pt idx="17">
                  <c:v>502.25</c:v>
                </c:pt>
                <c:pt idx="18">
                  <c:v>515</c:v>
                </c:pt>
                <c:pt idx="19">
                  <c:v>525.75</c:v>
                </c:pt>
                <c:pt idx="20">
                  <c:v>534.75</c:v>
                </c:pt>
                <c:pt idx="21">
                  <c:v>558.5</c:v>
                </c:pt>
                <c:pt idx="22">
                  <c:v>548.5</c:v>
                </c:pt>
                <c:pt idx="23">
                  <c:v>540.25</c:v>
                </c:pt>
                <c:pt idx="24">
                  <c:v>522.75</c:v>
                </c:pt>
                <c:pt idx="25">
                  <c:v>527.75</c:v>
                </c:pt>
                <c:pt idx="26">
                  <c:v>585.75</c:v>
                </c:pt>
                <c:pt idx="27">
                  <c:v>609.5</c:v>
                </c:pt>
                <c:pt idx="28">
                  <c:v>652</c:v>
                </c:pt>
                <c:pt idx="29">
                  <c:v>672</c:v>
                </c:pt>
                <c:pt idx="30">
                  <c:v>665.5</c:v>
                </c:pt>
                <c:pt idx="31">
                  <c:v>685.5</c:v>
                </c:pt>
                <c:pt idx="32">
                  <c:v>701.5</c:v>
                </c:pt>
                <c:pt idx="33">
                  <c:v>701.5</c:v>
                </c:pt>
                <c:pt idx="34">
                  <c:v>672.5</c:v>
                </c:pt>
                <c:pt idx="35">
                  <c:v>648.25</c:v>
                </c:pt>
                <c:pt idx="36">
                  <c:v>624.75</c:v>
                </c:pt>
                <c:pt idx="37">
                  <c:v>591.25</c:v>
                </c:pt>
                <c:pt idx="38">
                  <c:v>596.75</c:v>
                </c:pt>
                <c:pt idx="39">
                  <c:v>581</c:v>
                </c:pt>
                <c:pt idx="40">
                  <c:v>580.75</c:v>
                </c:pt>
              </c:numCache>
            </c:numRef>
          </c:val>
          <c:smooth val="0"/>
          <c:extLst>
            <c:ext xmlns:c16="http://schemas.microsoft.com/office/drawing/2014/chart" uri="{C3380CC4-5D6E-409C-BE32-E72D297353CC}">
              <c16:uniqueId val="{00000000-B134-4261-A6A2-DEE88F5CE3DD}"/>
            </c:ext>
          </c:extLst>
        </c:ser>
        <c:ser>
          <c:idx val="1"/>
          <c:order val="1"/>
          <c:tx>
            <c:strRef>
              <c:f>'sid8'!$I$45</c:f>
              <c:strCache>
                <c:ptCount val="1"/>
                <c:pt idx="0">
                  <c:v>City of Stockholm</c:v>
                </c:pt>
              </c:strCache>
            </c:strRef>
          </c:tx>
          <c:spPr>
            <a:ln w="28575" cap="rnd">
              <a:solidFill>
                <a:schemeClr val="accent2"/>
              </a:solidFill>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'sid8'!$Q$45:$BE$45</c:f>
              <c:numCache>
                <c:formatCode>_-* #\ ##0_-;\-* #\ ##0_-;_-* "-"??_-;_-@_-</c:formatCode>
                <c:ptCount val="41"/>
                <c:pt idx="0">
                  <c:v>375.25</c:v>
                </c:pt>
                <c:pt idx="1">
                  <c:v>387</c:v>
                </c:pt>
                <c:pt idx="2">
                  <c:v>401.5</c:v>
                </c:pt>
                <c:pt idx="3">
                  <c:v>410.5</c:v>
                </c:pt>
                <c:pt idx="4">
                  <c:v>416.25</c:v>
                </c:pt>
                <c:pt idx="5">
                  <c:v>407.25</c:v>
                </c:pt>
                <c:pt idx="6">
                  <c:v>395.75</c:v>
                </c:pt>
                <c:pt idx="7">
                  <c:v>398.25</c:v>
                </c:pt>
                <c:pt idx="8">
                  <c:v>376.5</c:v>
                </c:pt>
                <c:pt idx="9">
                  <c:v>378.5</c:v>
                </c:pt>
                <c:pt idx="10">
                  <c:v>372.5</c:v>
                </c:pt>
                <c:pt idx="11">
                  <c:v>368.5</c:v>
                </c:pt>
                <c:pt idx="12">
                  <c:v>354</c:v>
                </c:pt>
                <c:pt idx="13">
                  <c:v>339.75</c:v>
                </c:pt>
                <c:pt idx="14">
                  <c:v>326.5</c:v>
                </c:pt>
                <c:pt idx="15">
                  <c:v>310.75</c:v>
                </c:pt>
                <c:pt idx="16">
                  <c:v>317.75</c:v>
                </c:pt>
                <c:pt idx="17">
                  <c:v>318.5</c:v>
                </c:pt>
                <c:pt idx="18">
                  <c:v>331.25</c:v>
                </c:pt>
                <c:pt idx="19">
                  <c:v>334</c:v>
                </c:pt>
                <c:pt idx="20">
                  <c:v>337.75</c:v>
                </c:pt>
                <c:pt idx="21">
                  <c:v>355.25</c:v>
                </c:pt>
                <c:pt idx="22">
                  <c:v>345</c:v>
                </c:pt>
                <c:pt idx="23">
                  <c:v>345.75</c:v>
                </c:pt>
                <c:pt idx="24">
                  <c:v>330</c:v>
                </c:pt>
                <c:pt idx="25">
                  <c:v>323.5</c:v>
                </c:pt>
                <c:pt idx="26">
                  <c:v>361.25</c:v>
                </c:pt>
                <c:pt idx="27">
                  <c:v>367.25</c:v>
                </c:pt>
                <c:pt idx="28">
                  <c:v>391.25</c:v>
                </c:pt>
                <c:pt idx="29">
                  <c:v>401.25</c:v>
                </c:pt>
                <c:pt idx="30">
                  <c:v>394</c:v>
                </c:pt>
                <c:pt idx="31">
                  <c:v>408.75</c:v>
                </c:pt>
                <c:pt idx="32">
                  <c:v>425.25</c:v>
                </c:pt>
                <c:pt idx="33">
                  <c:v>432</c:v>
                </c:pt>
                <c:pt idx="34">
                  <c:v>416.25</c:v>
                </c:pt>
                <c:pt idx="35">
                  <c:v>402</c:v>
                </c:pt>
                <c:pt idx="36">
                  <c:v>384.5</c:v>
                </c:pt>
                <c:pt idx="37">
                  <c:v>363.25</c:v>
                </c:pt>
                <c:pt idx="38">
                  <c:v>364.25</c:v>
                </c:pt>
                <c:pt idx="39">
                  <c:v>354.75</c:v>
                </c:pt>
                <c:pt idx="40">
                  <c:v>350.75</c:v>
                </c:pt>
              </c:numCache>
            </c:numRef>
          </c:val>
          <c:smooth val="0"/>
          <c:extLst>
            <c:ext xmlns:c16="http://schemas.microsoft.com/office/drawing/2014/chart" uri="{C3380CC4-5D6E-409C-BE32-E72D297353CC}">
              <c16:uniqueId val="{00000001-B134-4261-A6A2-DEE88F5CE3DD}"/>
            </c:ext>
          </c:extLst>
        </c:ser>
        <c:ser>
          <c:idx val="2"/>
          <c:order val="2"/>
          <c:tx>
            <c:strRef>
              <c:f>'sid8'!$I$46</c:f>
              <c:strCache>
                <c:ptCount val="1"/>
                <c:pt idx="0">
                  <c:v>Sweden, excl. Stockholm County</c:v>
                </c:pt>
              </c:strCache>
            </c:strRef>
          </c:tx>
          <c:spPr>
            <a:ln w="28575" cap="rnd">
              <a:solidFill>
                <a:schemeClr val="accent3"/>
              </a:solidFill>
              <a:prstDash val="sysDash"/>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'sid8'!$Q$46:$BE$46</c:f>
              <c:numCache>
                <c:formatCode>_-* #\ ##0_-;\-* #\ ##0_-;_-* "-"??_-;_-@_-</c:formatCode>
                <c:ptCount val="41"/>
                <c:pt idx="0">
                  <c:v>1178.75</c:v>
                </c:pt>
                <c:pt idx="1">
                  <c:v>1197</c:v>
                </c:pt>
                <c:pt idx="2">
                  <c:v>1237</c:v>
                </c:pt>
                <c:pt idx="3">
                  <c:v>1250.25</c:v>
                </c:pt>
                <c:pt idx="4">
                  <c:v>1288.5</c:v>
                </c:pt>
                <c:pt idx="5">
                  <c:v>1335.75</c:v>
                </c:pt>
                <c:pt idx="6">
                  <c:v>1316</c:v>
                </c:pt>
                <c:pt idx="7">
                  <c:v>1295</c:v>
                </c:pt>
                <c:pt idx="8">
                  <c:v>1250.5</c:v>
                </c:pt>
                <c:pt idx="9">
                  <c:v>1208.5</c:v>
                </c:pt>
                <c:pt idx="10">
                  <c:v>1195.75</c:v>
                </c:pt>
                <c:pt idx="11">
                  <c:v>1203.5</c:v>
                </c:pt>
                <c:pt idx="12">
                  <c:v>1181.75</c:v>
                </c:pt>
                <c:pt idx="13">
                  <c:v>1177.25</c:v>
                </c:pt>
                <c:pt idx="14">
                  <c:v>1145</c:v>
                </c:pt>
                <c:pt idx="15">
                  <c:v>1104.75</c:v>
                </c:pt>
                <c:pt idx="16">
                  <c:v>1055</c:v>
                </c:pt>
                <c:pt idx="17">
                  <c:v>1023.25</c:v>
                </c:pt>
                <c:pt idx="18">
                  <c:v>1009.75</c:v>
                </c:pt>
                <c:pt idx="19">
                  <c:v>979</c:v>
                </c:pt>
                <c:pt idx="20">
                  <c:v>1020</c:v>
                </c:pt>
                <c:pt idx="21">
                  <c:v>1023.25</c:v>
                </c:pt>
                <c:pt idx="22">
                  <c:v>1040.75</c:v>
                </c:pt>
                <c:pt idx="23">
                  <c:v>1058.25</c:v>
                </c:pt>
                <c:pt idx="24">
                  <c:v>1061</c:v>
                </c:pt>
                <c:pt idx="25">
                  <c:v>1099</c:v>
                </c:pt>
                <c:pt idx="26">
                  <c:v>1146.25</c:v>
                </c:pt>
                <c:pt idx="27">
                  <c:v>1224.25</c:v>
                </c:pt>
                <c:pt idx="28">
                  <c:v>1257.75</c:v>
                </c:pt>
                <c:pt idx="29">
                  <c:v>1253.5</c:v>
                </c:pt>
                <c:pt idx="30">
                  <c:v>1269.75</c:v>
                </c:pt>
                <c:pt idx="31">
                  <c:v>1258.5</c:v>
                </c:pt>
                <c:pt idx="32">
                  <c:v>1302.25</c:v>
                </c:pt>
                <c:pt idx="33">
                  <c:v>1350.25</c:v>
                </c:pt>
                <c:pt idx="34">
                  <c:v>1287.5</c:v>
                </c:pt>
                <c:pt idx="35">
                  <c:v>1275.5</c:v>
                </c:pt>
                <c:pt idx="36">
                  <c:v>1210.75</c:v>
                </c:pt>
                <c:pt idx="37">
                  <c:v>1122.5</c:v>
                </c:pt>
                <c:pt idx="38">
                  <c:v>1134</c:v>
                </c:pt>
                <c:pt idx="39">
                  <c:v>1144.25</c:v>
                </c:pt>
                <c:pt idx="40">
                  <c:v>1116.5</c:v>
                </c:pt>
              </c:numCache>
            </c:numRef>
          </c:val>
          <c:smooth val="0"/>
          <c:extLst>
            <c:ext xmlns:c16="http://schemas.microsoft.com/office/drawing/2014/chart" uri="{C3380CC4-5D6E-409C-BE32-E72D297353CC}">
              <c16:uniqueId val="{00000002-B134-4261-A6A2-DEE88F5CE3DD}"/>
            </c:ext>
          </c:extLst>
        </c:ser>
        <c:dLbls>
          <c:showLegendKey val="0"/>
          <c:showVal val="0"/>
          <c:showCatName val="0"/>
          <c:showSerName val="0"/>
          <c:showPercent val="0"/>
          <c:showBubbleSize val="0"/>
        </c:dLbls>
        <c:smooth val="0"/>
        <c:axId val="768894704"/>
        <c:axId val="768896016"/>
      </c:lineChart>
      <c:catAx>
        <c:axId val="7688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6016"/>
        <c:crossesAt val="0"/>
        <c:auto val="1"/>
        <c:lblAlgn val="ctr"/>
        <c:lblOffset val="100"/>
        <c:noMultiLvlLbl val="0"/>
      </c:catAx>
      <c:valAx>
        <c:axId val="768896016"/>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470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'sid9'!$J$24</c:f>
              <c:strCache>
                <c:ptCount val="1"/>
                <c:pt idx="0">
                  <c:v>Stockholm County</c:v>
                </c:pt>
              </c:strCache>
            </c:strRef>
          </c:tx>
          <c:spPr>
            <a:ln w="28575" cap="rnd">
              <a:solidFill>
                <a:schemeClr val="accent1"/>
              </a:solidFill>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'sid9'!$M$24:$BA$24</c:f>
              <c:numCache>
                <c:formatCode>General</c:formatCode>
                <c:ptCount val="41"/>
                <c:pt idx="0">
                  <c:v>100</c:v>
                </c:pt>
                <c:pt idx="1">
                  <c:v>101.16279069767442</c:v>
                </c:pt>
                <c:pt idx="2">
                  <c:v>101.99597143380333</c:v>
                </c:pt>
                <c:pt idx="3">
                  <c:v>101.8861014466215</c:v>
                </c:pt>
                <c:pt idx="4">
                  <c:v>102.08752975645486</c:v>
                </c:pt>
                <c:pt idx="5">
                  <c:v>103.97363120307637</c:v>
                </c:pt>
                <c:pt idx="6">
                  <c:v>104.24830617103095</c:v>
                </c:pt>
                <c:pt idx="7">
                  <c:v>104.78850027467497</c:v>
                </c:pt>
                <c:pt idx="8">
                  <c:v>103.3418787767808</c:v>
                </c:pt>
                <c:pt idx="9">
                  <c:v>105.41109686870537</c:v>
                </c:pt>
                <c:pt idx="10">
                  <c:v>106.28090093389488</c:v>
                </c:pt>
                <c:pt idx="11">
                  <c:v>106.74784837941769</c:v>
                </c:pt>
                <c:pt idx="12">
                  <c:v>105.87804431422816</c:v>
                </c:pt>
                <c:pt idx="13">
                  <c:v>107.22395165720565</c:v>
                </c:pt>
                <c:pt idx="14">
                  <c:v>108.29518403222853</c:v>
                </c:pt>
                <c:pt idx="15">
                  <c:v>108.77128731001648</c:v>
                </c:pt>
                <c:pt idx="16">
                  <c:v>107.44369163156931</c:v>
                </c:pt>
                <c:pt idx="17">
                  <c:v>109.99816883354697</c:v>
                </c:pt>
                <c:pt idx="18">
                  <c:v>110.48342794360008</c:v>
                </c:pt>
                <c:pt idx="19">
                  <c:v>110.76725874381981</c:v>
                </c:pt>
                <c:pt idx="20">
                  <c:v>110.67570042116829</c:v>
                </c:pt>
                <c:pt idx="21">
                  <c:v>112.79985350668376</c:v>
                </c:pt>
                <c:pt idx="22">
                  <c:v>113.23017762314595</c:v>
                </c:pt>
                <c:pt idx="23">
                  <c:v>113.00128181651712</c:v>
                </c:pt>
                <c:pt idx="24">
                  <c:v>113.23017762314595</c:v>
                </c:pt>
                <c:pt idx="25">
                  <c:v>115.40926570225234</c:v>
                </c:pt>
                <c:pt idx="26">
                  <c:v>115.1437465665629</c:v>
                </c:pt>
                <c:pt idx="27">
                  <c:v>115.09796740523714</c:v>
                </c:pt>
                <c:pt idx="28">
                  <c:v>115.76634316059329</c:v>
                </c:pt>
                <c:pt idx="29">
                  <c:v>117.08478300677531</c:v>
                </c:pt>
                <c:pt idx="30">
                  <c:v>116.8925105292071</c:v>
                </c:pt>
                <c:pt idx="31">
                  <c:v>116.73686138069951</c:v>
                </c:pt>
                <c:pt idx="32">
                  <c:v>117.95458707196484</c:v>
                </c:pt>
                <c:pt idx="33">
                  <c:v>116.16004394799488</c:v>
                </c:pt>
                <c:pt idx="34">
                  <c:v>116.78264054202528</c:v>
                </c:pt>
                <c:pt idx="35">
                  <c:v>116.01355063175242</c:v>
                </c:pt>
                <c:pt idx="36">
                  <c:v>114.46621497894158</c:v>
                </c:pt>
                <c:pt idx="37">
                  <c:v>116.52627723860098</c:v>
                </c:pt>
                <c:pt idx="38">
                  <c:v>119.27302691814685</c:v>
                </c:pt>
                <c:pt idx="39">
                  <c:v>119.0899102728438</c:v>
                </c:pt>
                <c:pt idx="40">
                  <c:v>118.87932613074528</c:v>
                </c:pt>
              </c:numCache>
            </c:numRef>
          </c:val>
          <c:smooth val="0"/>
          <c:extLst>
            <c:ext xmlns:c16="http://schemas.microsoft.com/office/drawing/2014/chart" uri="{C3380CC4-5D6E-409C-BE32-E72D297353CC}">
              <c16:uniqueId val="{00000000-2F79-42F9-940A-6CE8D7000311}"/>
            </c:ext>
          </c:extLst>
        </c:ser>
        <c:ser>
          <c:idx val="1"/>
          <c:order val="1"/>
          <c:tx>
            <c:strRef>
              <c:f>'sid9'!$J$25</c:f>
              <c:strCache>
                <c:ptCount val="1"/>
                <c:pt idx="0">
                  <c:v>City of Stockholm</c:v>
                </c:pt>
              </c:strCache>
            </c:strRef>
          </c:tx>
          <c:spPr>
            <a:ln w="28575" cap="rnd">
              <a:solidFill>
                <a:schemeClr val="accent2"/>
              </a:solidFill>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'sid9'!$M$25:$BA$25</c:f>
              <c:numCache>
                <c:formatCode>General</c:formatCode>
                <c:ptCount val="41"/>
                <c:pt idx="0">
                  <c:v>100</c:v>
                </c:pt>
                <c:pt idx="1">
                  <c:v>100.944782699979</c:v>
                </c:pt>
                <c:pt idx="2">
                  <c:v>101.3646861221919</c:v>
                </c:pt>
                <c:pt idx="3">
                  <c:v>103.31723703548184</c:v>
                </c:pt>
                <c:pt idx="4">
                  <c:v>103.31723703548184</c:v>
                </c:pt>
                <c:pt idx="5">
                  <c:v>106.1725803065295</c:v>
                </c:pt>
                <c:pt idx="6">
                  <c:v>106.08859962208692</c:v>
                </c:pt>
                <c:pt idx="7">
                  <c:v>106.84442578207012</c:v>
                </c:pt>
                <c:pt idx="8">
                  <c:v>105.85765273986983</c:v>
                </c:pt>
                <c:pt idx="9">
                  <c:v>107.3063195465043</c:v>
                </c:pt>
                <c:pt idx="10">
                  <c:v>108.27209741759395</c:v>
                </c:pt>
                <c:pt idx="11">
                  <c:v>108.27209741759395</c:v>
                </c:pt>
                <c:pt idx="12">
                  <c:v>107.24333403317237</c:v>
                </c:pt>
                <c:pt idx="13">
                  <c:v>108.16712156204073</c:v>
                </c:pt>
                <c:pt idx="14">
                  <c:v>109.46882217090069</c:v>
                </c:pt>
                <c:pt idx="15">
                  <c:v>109.2378752886836</c:v>
                </c:pt>
                <c:pt idx="16">
                  <c:v>108.71299601091749</c:v>
                </c:pt>
                <c:pt idx="17">
                  <c:v>111.52634893974385</c:v>
                </c:pt>
                <c:pt idx="18">
                  <c:v>110.7915179508713</c:v>
                </c:pt>
                <c:pt idx="19">
                  <c:v>111.12744068864161</c:v>
                </c:pt>
                <c:pt idx="20">
                  <c:v>110.9804744908671</c:v>
                </c:pt>
                <c:pt idx="21">
                  <c:v>112.93302540415705</c:v>
                </c:pt>
                <c:pt idx="22">
                  <c:v>112.17719924417383</c:v>
                </c:pt>
                <c:pt idx="23">
                  <c:v>112.66008817971867</c:v>
                </c:pt>
                <c:pt idx="24">
                  <c:v>112.45013646861221</c:v>
                </c:pt>
                <c:pt idx="25">
                  <c:v>114.99055217300021</c:v>
                </c:pt>
                <c:pt idx="26">
                  <c:v>113.70984673525089</c:v>
                </c:pt>
                <c:pt idx="27">
                  <c:v>113.64686122191895</c:v>
                </c:pt>
                <c:pt idx="28">
                  <c:v>113.39491916859123</c:v>
                </c:pt>
                <c:pt idx="29">
                  <c:v>115.01154734411085</c:v>
                </c:pt>
                <c:pt idx="30">
                  <c:v>116.33424312408147</c:v>
                </c:pt>
                <c:pt idx="31">
                  <c:v>117.09006928406467</c:v>
                </c:pt>
                <c:pt idx="32">
                  <c:v>117.65693890405207</c:v>
                </c:pt>
                <c:pt idx="33">
                  <c:v>115.59941213520891</c:v>
                </c:pt>
                <c:pt idx="34">
                  <c:v>114.84358597522569</c:v>
                </c:pt>
                <c:pt idx="35">
                  <c:v>114.42368255301281</c:v>
                </c:pt>
                <c:pt idx="36">
                  <c:v>113.58387570858703</c:v>
                </c:pt>
                <c:pt idx="37">
                  <c:v>112.70207852193995</c:v>
                </c:pt>
                <c:pt idx="38">
                  <c:v>116.06130589964309</c:v>
                </c:pt>
                <c:pt idx="39">
                  <c:v>116.06130589964309</c:v>
                </c:pt>
                <c:pt idx="40">
                  <c:v>116.06130589964309</c:v>
                </c:pt>
              </c:numCache>
            </c:numRef>
          </c:val>
          <c:smooth val="0"/>
          <c:extLst>
            <c:ext xmlns:c16="http://schemas.microsoft.com/office/drawing/2014/chart" uri="{C3380CC4-5D6E-409C-BE32-E72D297353CC}">
              <c16:uniqueId val="{00000001-2F79-42F9-940A-6CE8D7000311}"/>
            </c:ext>
          </c:extLst>
        </c:ser>
        <c:ser>
          <c:idx val="2"/>
          <c:order val="2"/>
          <c:tx>
            <c:strRef>
              <c:f>'sid9'!$J$26</c:f>
              <c:strCache>
                <c:ptCount val="1"/>
                <c:pt idx="0">
                  <c:v>Sweden, excl. Stockholm County</c:v>
                </c:pt>
              </c:strCache>
            </c:strRef>
          </c:tx>
          <c:spPr>
            <a:ln w="28575" cap="rnd">
              <a:solidFill>
                <a:schemeClr val="accent3"/>
              </a:solidFill>
              <a:prstDash val="sysDash"/>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'sid9'!$M$26:$BA$26</c:f>
              <c:numCache>
                <c:formatCode>General</c:formatCode>
                <c:ptCount val="41"/>
                <c:pt idx="0">
                  <c:v>100</c:v>
                </c:pt>
                <c:pt idx="1">
                  <c:v>102.72546933846994</c:v>
                </c:pt>
                <c:pt idx="2">
                  <c:v>104.11407871661444</c:v>
                </c:pt>
                <c:pt idx="3">
                  <c:v>101.53810769628842</c:v>
                </c:pt>
                <c:pt idx="4">
                  <c:v>100.43699508380531</c:v>
                </c:pt>
                <c:pt idx="5">
                  <c:v>102.9439668803726</c:v>
                </c:pt>
                <c:pt idx="6">
                  <c:v>104.87019521030389</c:v>
                </c:pt>
                <c:pt idx="7">
                  <c:v>102.44084754046517</c:v>
                </c:pt>
                <c:pt idx="8">
                  <c:v>101.50648305206566</c:v>
                </c:pt>
                <c:pt idx="9">
                  <c:v>104.28370180835465</c:v>
                </c:pt>
                <c:pt idx="10">
                  <c:v>106.8855475375902</c:v>
                </c:pt>
                <c:pt idx="11">
                  <c:v>103.69433343874881</c:v>
                </c:pt>
                <c:pt idx="12">
                  <c:v>103.02446597475779</c:v>
                </c:pt>
                <c:pt idx="13">
                  <c:v>105.38193945318115</c:v>
                </c:pt>
                <c:pt idx="14">
                  <c:v>107.56691487220769</c:v>
                </c:pt>
                <c:pt idx="15">
                  <c:v>105.2036914584711</c:v>
                </c:pt>
                <c:pt idx="16">
                  <c:v>104.58844837708077</c:v>
                </c:pt>
                <c:pt idx="17">
                  <c:v>107.32541758905212</c:v>
                </c:pt>
                <c:pt idx="18">
                  <c:v>108.29715665698761</c:v>
                </c:pt>
                <c:pt idx="19">
                  <c:v>106.69292470459708</c:v>
                </c:pt>
                <c:pt idx="20">
                  <c:v>106.82229824914469</c:v>
                </c:pt>
                <c:pt idx="21">
                  <c:v>109.30339533680247</c:v>
                </c:pt>
                <c:pt idx="22">
                  <c:v>111.1778742489147</c:v>
                </c:pt>
                <c:pt idx="23">
                  <c:v>108.99002386223155</c:v>
                </c:pt>
                <c:pt idx="24">
                  <c:v>108.68527729063048</c:v>
                </c:pt>
                <c:pt idx="25">
                  <c:v>110.96225167466866</c:v>
                </c:pt>
                <c:pt idx="26">
                  <c:v>112.23873731420521</c:v>
                </c:pt>
                <c:pt idx="27">
                  <c:v>110.22051001926228</c:v>
                </c:pt>
                <c:pt idx="28">
                  <c:v>108.90664980018975</c:v>
                </c:pt>
                <c:pt idx="29">
                  <c:v>111.16637437828824</c:v>
                </c:pt>
                <c:pt idx="30">
                  <c:v>112.75623149239571</c:v>
                </c:pt>
                <c:pt idx="31">
                  <c:v>110.82712819480781</c:v>
                </c:pt>
                <c:pt idx="32">
                  <c:v>108.30578155995745</c:v>
                </c:pt>
                <c:pt idx="33">
                  <c:v>108.64215277578127</c:v>
                </c:pt>
                <c:pt idx="34">
                  <c:v>109.8295144179628</c:v>
                </c:pt>
                <c:pt idx="35">
                  <c:v>109.01302360348446</c:v>
                </c:pt>
                <c:pt idx="36">
                  <c:v>105.54581260960815</c:v>
                </c:pt>
                <c:pt idx="37">
                  <c:v>109.29764540148923</c:v>
                </c:pt>
                <c:pt idx="38">
                  <c:v>110.72650432682633</c:v>
                </c:pt>
                <c:pt idx="39">
                  <c:v>108.76290141735906</c:v>
                </c:pt>
                <c:pt idx="40">
                  <c:v>108.59615329327545</c:v>
                </c:pt>
              </c:numCache>
            </c:numRef>
          </c:val>
          <c:smooth val="0"/>
          <c:extLst>
            <c:ext xmlns:c16="http://schemas.microsoft.com/office/drawing/2014/chart" uri="{C3380CC4-5D6E-409C-BE32-E72D297353CC}">
              <c16:uniqueId val="{00000002-2F79-42F9-940A-6CE8D7000311}"/>
            </c:ext>
          </c:extLst>
        </c:ser>
        <c:dLbls>
          <c:showLegendKey val="0"/>
          <c:showVal val="0"/>
          <c:showCatName val="0"/>
          <c:showSerName val="0"/>
          <c:showPercent val="0"/>
          <c:showBubbleSize val="0"/>
        </c:dLbls>
        <c:smooth val="0"/>
        <c:axId val="679865912"/>
        <c:axId val="679866240"/>
      </c:lineChart>
      <c:catAx>
        <c:axId val="67986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79866240"/>
        <c:crosses val="autoZero"/>
        <c:auto val="1"/>
        <c:lblAlgn val="ctr"/>
        <c:lblOffset val="100"/>
        <c:noMultiLvlLbl val="0"/>
      </c:catAx>
      <c:valAx>
        <c:axId val="67986624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7986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's12 Graf'!$A$2</c:f>
              <c:strCache>
                <c:ptCount val="1"/>
                <c:pt idx="0">
                  <c:v>Stockholm County</c:v>
                </c:pt>
              </c:strCache>
            </c:strRef>
          </c:tx>
          <c:spPr>
            <a:ln w="28575" cap="rnd">
              <a:solidFill>
                <a:schemeClr val="accent1"/>
              </a:solidFill>
              <a:prstDash val="solid"/>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Graf'!$B$2:$AP$2</c:f>
              <c:numCache>
                <c:formatCode>General</c:formatCode>
                <c:ptCount val="41"/>
                <c:pt idx="0">
                  <c:v>100</c:v>
                </c:pt>
                <c:pt idx="1">
                  <c:v>93.387160158622422</c:v>
                </c:pt>
                <c:pt idx="2">
                  <c:v>77.024757957915043</c:v>
                </c:pt>
                <c:pt idx="3">
                  <c:v>81.488692794112396</c:v>
                </c:pt>
                <c:pt idx="4">
                  <c:v>92.917366296309524</c:v>
                </c:pt>
                <c:pt idx="5">
                  <c:v>90.375477832160328</c:v>
                </c:pt>
                <c:pt idx="6">
                  <c:v>81.197527776785392</c:v>
                </c:pt>
                <c:pt idx="7">
                  <c:v>79.507698903218895</c:v>
                </c:pt>
                <c:pt idx="8">
                  <c:v>96.08802829480905</c:v>
                </c:pt>
                <c:pt idx="9">
                  <c:v>113.76513879461257</c:v>
                </c:pt>
                <c:pt idx="10">
                  <c:v>100.57518488085455</c:v>
                </c:pt>
                <c:pt idx="11">
                  <c:v>115.56393126362046</c:v>
                </c:pt>
                <c:pt idx="12">
                  <c:v>154.08345539637739</c:v>
                </c:pt>
                <c:pt idx="13">
                  <c:v>143.40323675467116</c:v>
                </c:pt>
                <c:pt idx="14">
                  <c:v>127.61601943481833</c:v>
                </c:pt>
                <c:pt idx="15">
                  <c:v>146.85791861669824</c:v>
                </c:pt>
                <c:pt idx="16">
                  <c:v>186.29916758958237</c:v>
                </c:pt>
                <c:pt idx="17">
                  <c:v>184.69686685005894</c:v>
                </c:pt>
                <c:pt idx="18">
                  <c:v>165.3620806687864</c:v>
                </c:pt>
                <c:pt idx="19">
                  <c:v>172.19463398949662</c:v>
                </c:pt>
                <c:pt idx="20">
                  <c:v>182.52474009503055</c:v>
                </c:pt>
                <c:pt idx="21">
                  <c:v>156.30559822800186</c:v>
                </c:pt>
                <c:pt idx="22">
                  <c:v>141.77771426529958</c:v>
                </c:pt>
                <c:pt idx="23">
                  <c:v>150.11968132614055</c:v>
                </c:pt>
                <c:pt idx="24">
                  <c:v>182.27644600050016</c:v>
                </c:pt>
                <c:pt idx="25">
                  <c:v>167.0340466578543</c:v>
                </c:pt>
                <c:pt idx="26">
                  <c:v>141.49726697867172</c:v>
                </c:pt>
                <c:pt idx="27">
                  <c:v>151.2468293380015</c:v>
                </c:pt>
                <c:pt idx="28">
                  <c:v>172.64835125576079</c:v>
                </c:pt>
                <c:pt idx="29">
                  <c:v>141.53656532456861</c:v>
                </c:pt>
                <c:pt idx="30">
                  <c:v>121.78378764602908</c:v>
                </c:pt>
                <c:pt idx="31">
                  <c:v>130.809903183166</c:v>
                </c:pt>
                <c:pt idx="32">
                  <c:v>158.55810796327393</c:v>
                </c:pt>
                <c:pt idx="33">
                  <c:v>84.169911757350576</c:v>
                </c:pt>
                <c:pt idx="34">
                  <c:v>76.446000500160778</c:v>
                </c:pt>
                <c:pt idx="35">
                  <c:v>100.68057589939623</c:v>
                </c:pt>
                <c:pt idx="36">
                  <c:v>120.7923975563574</c:v>
                </c:pt>
                <c:pt idx="37">
                  <c:v>130.74738308742096</c:v>
                </c:pt>
                <c:pt idx="38">
                  <c:v>154.94980529455898</c:v>
                </c:pt>
                <c:pt idx="39">
                  <c:v>208.43306777178378</c:v>
                </c:pt>
                <c:pt idx="40">
                  <c:v>236.38133685827589</c:v>
                </c:pt>
              </c:numCache>
            </c:numRef>
          </c:val>
          <c:smooth val="0"/>
          <c:extLst>
            <c:ext xmlns:c16="http://schemas.microsoft.com/office/drawing/2014/chart" uri="{C3380CC4-5D6E-409C-BE32-E72D297353CC}">
              <c16:uniqueId val="{00000000-AC8B-45AF-8200-FD561B271ECE}"/>
            </c:ext>
          </c:extLst>
        </c:ser>
        <c:ser>
          <c:idx val="1"/>
          <c:order val="1"/>
          <c:tx>
            <c:strRef>
              <c:f>'s12 Graf'!$A$3</c:f>
              <c:strCache>
                <c:ptCount val="1"/>
                <c:pt idx="0">
                  <c:v>City of Stockholm</c:v>
                </c:pt>
              </c:strCache>
            </c:strRef>
          </c:tx>
          <c:spPr>
            <a:ln w="28575" cap="rnd">
              <a:solidFill>
                <a:schemeClr val="accent2"/>
              </a:solidFill>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Graf'!$B$3:$AP$3</c:f>
              <c:numCache>
                <c:formatCode>General</c:formatCode>
                <c:ptCount val="41"/>
                <c:pt idx="0">
                  <c:v>100</c:v>
                </c:pt>
                <c:pt idx="1">
                  <c:v>93.21638695333894</c:v>
                </c:pt>
                <c:pt idx="2">
                  <c:v>77.88140877911232</c:v>
                </c:pt>
                <c:pt idx="3">
                  <c:v>81.02648916845159</c:v>
                </c:pt>
                <c:pt idx="4">
                  <c:v>90.280074831223061</c:v>
                </c:pt>
                <c:pt idx="5">
                  <c:v>85.299460456036655</c:v>
                </c:pt>
                <c:pt idx="6">
                  <c:v>80.993953854079109</c:v>
                </c:pt>
                <c:pt idx="7">
                  <c:v>83.675406013610612</c:v>
                </c:pt>
                <c:pt idx="8">
                  <c:v>92.790716590299056</c:v>
                </c:pt>
                <c:pt idx="9">
                  <c:v>116.8478702925467</c:v>
                </c:pt>
                <c:pt idx="10">
                  <c:v>102.10937288181547</c:v>
                </c:pt>
                <c:pt idx="11">
                  <c:v>117.34674511292465</c:v>
                </c:pt>
                <c:pt idx="12">
                  <c:v>150.54089960144239</c:v>
                </c:pt>
                <c:pt idx="13">
                  <c:v>133.52221890844021</c:v>
                </c:pt>
                <c:pt idx="14">
                  <c:v>126.96906433858418</c:v>
                </c:pt>
                <c:pt idx="15">
                  <c:v>144.63845131903588</c:v>
                </c:pt>
                <c:pt idx="16">
                  <c:v>192.70124447577476</c:v>
                </c:pt>
                <c:pt idx="17">
                  <c:v>182.85931187810104</c:v>
                </c:pt>
                <c:pt idx="18">
                  <c:v>162.47051487134993</c:v>
                </c:pt>
                <c:pt idx="19">
                  <c:v>181.93476669468319</c:v>
                </c:pt>
                <c:pt idx="20">
                  <c:v>182.52853618198085</c:v>
                </c:pt>
                <c:pt idx="21">
                  <c:v>153.36333812325464</c:v>
                </c:pt>
                <c:pt idx="22">
                  <c:v>146.12694195157661</c:v>
                </c:pt>
                <c:pt idx="23">
                  <c:v>154.12791801100778</c:v>
                </c:pt>
                <c:pt idx="24">
                  <c:v>179.3834557926416</c:v>
                </c:pt>
                <c:pt idx="25">
                  <c:v>163.23238348290542</c:v>
                </c:pt>
                <c:pt idx="26">
                  <c:v>142.95203752406258</c:v>
                </c:pt>
                <c:pt idx="27">
                  <c:v>157.27570967654475</c:v>
                </c:pt>
                <c:pt idx="28">
                  <c:v>177.76482390261097</c:v>
                </c:pt>
                <c:pt idx="29">
                  <c:v>141.26020117669387</c:v>
                </c:pt>
                <c:pt idx="30">
                  <c:v>124.48824661768295</c:v>
                </c:pt>
                <c:pt idx="31">
                  <c:v>136.98722988910882</c:v>
                </c:pt>
                <c:pt idx="32">
                  <c:v>167.00376867391483</c:v>
                </c:pt>
                <c:pt idx="33">
                  <c:v>83.79470216630969</c:v>
                </c:pt>
                <c:pt idx="34">
                  <c:v>77.45573841607245</c:v>
                </c:pt>
                <c:pt idx="35">
                  <c:v>98.365100452783125</c:v>
                </c:pt>
                <c:pt idx="36">
                  <c:v>118.95995445055986</c:v>
                </c:pt>
                <c:pt idx="37">
                  <c:v>128.30572350405336</c:v>
                </c:pt>
                <c:pt idx="38">
                  <c:v>151.83417834774829</c:v>
                </c:pt>
                <c:pt idx="39">
                  <c:v>193.63663476398341</c:v>
                </c:pt>
                <c:pt idx="40">
                  <c:v>227.54656616869559</c:v>
                </c:pt>
              </c:numCache>
            </c:numRef>
          </c:val>
          <c:smooth val="0"/>
          <c:extLst>
            <c:ext xmlns:c16="http://schemas.microsoft.com/office/drawing/2014/chart" uri="{C3380CC4-5D6E-409C-BE32-E72D297353CC}">
              <c16:uniqueId val="{00000001-AC8B-45AF-8200-FD561B271ECE}"/>
            </c:ext>
          </c:extLst>
        </c:ser>
        <c:ser>
          <c:idx val="2"/>
          <c:order val="2"/>
          <c:tx>
            <c:strRef>
              <c:f>'s12 Graf'!$A$4</c:f>
              <c:strCache>
                <c:ptCount val="1"/>
                <c:pt idx="0">
                  <c:v>Sweden, excl. Stockholm County</c:v>
                </c:pt>
              </c:strCache>
            </c:strRef>
          </c:tx>
          <c:spPr>
            <a:ln w="28575" cap="rnd">
              <a:solidFill>
                <a:schemeClr val="accent3"/>
              </a:solidFill>
              <a:prstDash val="sysDash"/>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Graf'!$B$4:$AP$4</c:f>
              <c:numCache>
                <c:formatCode>General</c:formatCode>
                <c:ptCount val="41"/>
                <c:pt idx="0">
                  <c:v>100</c:v>
                </c:pt>
                <c:pt idx="1">
                  <c:v>76.972510271341207</c:v>
                </c:pt>
                <c:pt idx="2">
                  <c:v>57.562056681293136</c:v>
                </c:pt>
                <c:pt idx="3">
                  <c:v>62.237025089378129</c:v>
                </c:pt>
                <c:pt idx="4">
                  <c:v>97.870165166976761</c:v>
                </c:pt>
                <c:pt idx="5">
                  <c:v>80.265689592765938</c:v>
                </c:pt>
                <c:pt idx="6">
                  <c:v>57.957670008953684</c:v>
                </c:pt>
                <c:pt idx="7">
                  <c:v>66.732919727960265</c:v>
                </c:pt>
                <c:pt idx="8">
                  <c:v>101.04967709570288</c:v>
                </c:pt>
                <c:pt idx="9">
                  <c:v>90.923118931653519</c:v>
                </c:pt>
                <c:pt idx="10">
                  <c:v>73.09194358541248</c:v>
                </c:pt>
                <c:pt idx="11">
                  <c:v>88.675806625729464</c:v>
                </c:pt>
                <c:pt idx="12">
                  <c:v>136.01986321812075</c:v>
                </c:pt>
                <c:pt idx="13">
                  <c:v>119.79717673057017</c:v>
                </c:pt>
                <c:pt idx="14">
                  <c:v>96.20643014535456</c:v>
                </c:pt>
                <c:pt idx="15">
                  <c:v>129.17568914825657</c:v>
                </c:pt>
                <c:pt idx="16">
                  <c:v>165.88517688297338</c:v>
                </c:pt>
                <c:pt idx="17">
                  <c:v>158.69492052807712</c:v>
                </c:pt>
                <c:pt idx="18">
                  <c:v>114.34558697460582</c:v>
                </c:pt>
                <c:pt idx="19">
                  <c:v>134.52186668529373</c:v>
                </c:pt>
                <c:pt idx="20">
                  <c:v>178.70736679007092</c:v>
                </c:pt>
                <c:pt idx="21">
                  <c:v>153.25984111965556</c:v>
                </c:pt>
                <c:pt idx="22">
                  <c:v>114.71770480768619</c:v>
                </c:pt>
                <c:pt idx="23">
                  <c:v>141.125370689053</c:v>
                </c:pt>
                <c:pt idx="24">
                  <c:v>191.84769839405121</c:v>
                </c:pt>
                <c:pt idx="25">
                  <c:v>166.29603053144268</c:v>
                </c:pt>
                <c:pt idx="26">
                  <c:v>114.26557529035986</c:v>
                </c:pt>
                <c:pt idx="27">
                  <c:v>137.34767616858335</c:v>
                </c:pt>
                <c:pt idx="28">
                  <c:v>175.95966395092617</c:v>
                </c:pt>
                <c:pt idx="29">
                  <c:v>138.11286727585616</c:v>
                </c:pt>
                <c:pt idx="30">
                  <c:v>95.419013570235649</c:v>
                </c:pt>
                <c:pt idx="31">
                  <c:v>112.86029070911943</c:v>
                </c:pt>
                <c:pt idx="32">
                  <c:v>168.68495081821473</c:v>
                </c:pt>
                <c:pt idx="33">
                  <c:v>89.463858214215406</c:v>
                </c:pt>
                <c:pt idx="34">
                  <c:v>73.359919226299724</c:v>
                </c:pt>
                <c:pt idx="35">
                  <c:v>124.90839932180573</c:v>
                </c:pt>
                <c:pt idx="36">
                  <c:v>154.46382646354706</c:v>
                </c:pt>
                <c:pt idx="37">
                  <c:v>151.93837830286327</c:v>
                </c:pt>
                <c:pt idx="38">
                  <c:v>132.1532668262667</c:v>
                </c:pt>
                <c:pt idx="39">
                  <c:v>182.31170266134103</c:v>
                </c:pt>
                <c:pt idx="40">
                  <c:v>236.55771953999633</c:v>
                </c:pt>
              </c:numCache>
            </c:numRef>
          </c:val>
          <c:smooth val="0"/>
          <c:extLst>
            <c:ext xmlns:c16="http://schemas.microsoft.com/office/drawing/2014/chart" uri="{C3380CC4-5D6E-409C-BE32-E72D297353CC}">
              <c16:uniqueId val="{00000002-AC8B-45AF-8200-FD561B271ECE}"/>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's13 Graf'!$A$5</c:f>
              <c:strCache>
                <c:ptCount val="1"/>
                <c:pt idx="0">
                  <c:v>Stockholm County</c:v>
                </c:pt>
              </c:strCache>
            </c:strRef>
          </c:tx>
          <c:spPr>
            <a:ln w="28575" cap="rnd">
              <a:solidFill>
                <a:schemeClr val="accent1"/>
              </a:solidFill>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Graf'!$B$5:$AP$5</c:f>
              <c:numCache>
                <c:formatCode>General</c:formatCode>
                <c:ptCount val="41"/>
                <c:pt idx="0">
                  <c:v>100</c:v>
                </c:pt>
                <c:pt idx="1">
                  <c:v>80.526049570055633</c:v>
                </c:pt>
                <c:pt idx="2">
                  <c:v>75.543753161355582</c:v>
                </c:pt>
                <c:pt idx="3">
                  <c:v>171.52250885179566</c:v>
                </c:pt>
                <c:pt idx="4">
                  <c:v>107.53667172483561</c:v>
                </c:pt>
                <c:pt idx="5">
                  <c:v>88.720283257460792</c:v>
                </c:pt>
                <c:pt idx="6">
                  <c:v>70.080930703085485</c:v>
                </c:pt>
                <c:pt idx="7">
                  <c:v>82.068791097622665</c:v>
                </c:pt>
                <c:pt idx="8">
                  <c:v>80.75366717248356</c:v>
                </c:pt>
                <c:pt idx="9">
                  <c:v>87.556904400606982</c:v>
                </c:pt>
                <c:pt idx="10">
                  <c:v>64.618108244815375</c:v>
                </c:pt>
                <c:pt idx="11">
                  <c:v>83.156297420333829</c:v>
                </c:pt>
                <c:pt idx="12">
                  <c:v>110.95093576125443</c:v>
                </c:pt>
                <c:pt idx="13">
                  <c:v>61.734951947395047</c:v>
                </c:pt>
                <c:pt idx="14">
                  <c:v>54.729387961557919</c:v>
                </c:pt>
                <c:pt idx="15">
                  <c:v>78.224582701062218</c:v>
                </c:pt>
                <c:pt idx="16">
                  <c:v>70.030349013657059</c:v>
                </c:pt>
                <c:pt idx="17">
                  <c:v>49.342438037430455</c:v>
                </c:pt>
                <c:pt idx="18">
                  <c:v>62.139605462822459</c:v>
                </c:pt>
                <c:pt idx="19">
                  <c:v>96.838644410723319</c:v>
                </c:pt>
                <c:pt idx="20">
                  <c:v>64.390490642387448</c:v>
                </c:pt>
                <c:pt idx="21">
                  <c:v>45.042994436014162</c:v>
                </c:pt>
                <c:pt idx="22">
                  <c:v>56.044511886697009</c:v>
                </c:pt>
                <c:pt idx="23">
                  <c:v>58.320687910976218</c:v>
                </c:pt>
                <c:pt idx="24">
                  <c:v>64.94688922610014</c:v>
                </c:pt>
                <c:pt idx="25">
                  <c:v>84.420839656044507</c:v>
                </c:pt>
                <c:pt idx="26">
                  <c:v>67.855336368234703</c:v>
                </c:pt>
                <c:pt idx="27">
                  <c:v>73.090541224076887</c:v>
                </c:pt>
                <c:pt idx="28">
                  <c:v>189.42842690945878</c:v>
                </c:pt>
                <c:pt idx="29">
                  <c:v>120.81436519979766</c:v>
                </c:pt>
                <c:pt idx="30">
                  <c:v>64.871016691957507</c:v>
                </c:pt>
                <c:pt idx="31">
                  <c:v>156.72736469398077</c:v>
                </c:pt>
                <c:pt idx="32">
                  <c:v>675.84724329792618</c:v>
                </c:pt>
                <c:pt idx="33">
                  <c:v>521.6742539200809</c:v>
                </c:pt>
                <c:pt idx="34">
                  <c:v>153.46484572584725</c:v>
                </c:pt>
                <c:pt idx="35">
                  <c:v>193.22205361659078</c:v>
                </c:pt>
                <c:pt idx="36">
                  <c:v>103.69246332827518</c:v>
                </c:pt>
                <c:pt idx="37">
                  <c:v>86.241780475467877</c:v>
                </c:pt>
                <c:pt idx="38">
                  <c:v>55.235204855842191</c:v>
                </c:pt>
                <c:pt idx="39">
                  <c:v>75.821952453211935</c:v>
                </c:pt>
                <c:pt idx="40">
                  <c:v>56.449165402124436</c:v>
                </c:pt>
              </c:numCache>
            </c:numRef>
          </c:val>
          <c:smooth val="0"/>
          <c:extLst>
            <c:ext xmlns:c16="http://schemas.microsoft.com/office/drawing/2014/chart" uri="{C3380CC4-5D6E-409C-BE32-E72D297353CC}">
              <c16:uniqueId val="{00000000-D671-462A-B267-FA4C5E2AAAD6}"/>
            </c:ext>
          </c:extLst>
        </c:ser>
        <c:ser>
          <c:idx val="4"/>
          <c:order val="4"/>
          <c:tx>
            <c:strRef>
              <c:f>'s13 Graf'!$A$6</c:f>
              <c:strCache>
                <c:ptCount val="1"/>
                <c:pt idx="0">
                  <c:v>City of Stockholm</c:v>
                </c:pt>
              </c:strCache>
            </c:strRef>
          </c:tx>
          <c:spPr>
            <a:ln w="28575" cap="rnd">
              <a:solidFill>
                <a:schemeClr val="accent2"/>
              </a:solidFill>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Graf'!$B$6:$AP$6</c:f>
              <c:numCache>
                <c:formatCode>General</c:formatCode>
                <c:ptCount val="41"/>
                <c:pt idx="0">
                  <c:v>100</c:v>
                </c:pt>
                <c:pt idx="1">
                  <c:v>166.63385826771653</c:v>
                </c:pt>
                <c:pt idx="2">
                  <c:v>115.45275590551181</c:v>
                </c:pt>
                <c:pt idx="3">
                  <c:v>414.96062992125979</c:v>
                </c:pt>
                <c:pt idx="4">
                  <c:v>194.09448818897638</c:v>
                </c:pt>
                <c:pt idx="5">
                  <c:v>115.05905511811024</c:v>
                </c:pt>
                <c:pt idx="6">
                  <c:v>154.13385826771653</c:v>
                </c:pt>
                <c:pt idx="7">
                  <c:v>208.36614173228347</c:v>
                </c:pt>
                <c:pt idx="8">
                  <c:v>129.03543307086613</c:v>
                </c:pt>
                <c:pt idx="9">
                  <c:v>188.87795275590551</c:v>
                </c:pt>
                <c:pt idx="10">
                  <c:v>152.55905511811022</c:v>
                </c:pt>
                <c:pt idx="11">
                  <c:v>147.73622047244095</c:v>
                </c:pt>
                <c:pt idx="12">
                  <c:v>255.41338582677167</c:v>
                </c:pt>
                <c:pt idx="13">
                  <c:v>119.19291338582678</c:v>
                </c:pt>
                <c:pt idx="14">
                  <c:v>123.12992125984252</c:v>
                </c:pt>
                <c:pt idx="15">
                  <c:v>93.602362204724415</c:v>
                </c:pt>
                <c:pt idx="16">
                  <c:v>150.49212598425197</c:v>
                </c:pt>
                <c:pt idx="17">
                  <c:v>117.81496062992125</c:v>
                </c:pt>
                <c:pt idx="18">
                  <c:v>119.58661417322836</c:v>
                </c:pt>
                <c:pt idx="19">
                  <c:v>249.21259842519686</c:v>
                </c:pt>
                <c:pt idx="20">
                  <c:v>113.48425196850394</c:v>
                </c:pt>
                <c:pt idx="21">
                  <c:v>88.287401574803141</c:v>
                </c:pt>
                <c:pt idx="22">
                  <c:v>108.16929133858268</c:v>
                </c:pt>
                <c:pt idx="23">
                  <c:v>102.65748031496062</c:v>
                </c:pt>
                <c:pt idx="24">
                  <c:v>137.6968503937008</c:v>
                </c:pt>
                <c:pt idx="25">
                  <c:v>94.29133858267717</c:v>
                </c:pt>
                <c:pt idx="26">
                  <c:v>118.30708661417322</c:v>
                </c:pt>
                <c:pt idx="27">
                  <c:v>111.12204724409449</c:v>
                </c:pt>
                <c:pt idx="28">
                  <c:v>156.98818897637796</c:v>
                </c:pt>
                <c:pt idx="29">
                  <c:v>219.78346456692913</c:v>
                </c:pt>
                <c:pt idx="30">
                  <c:v>109.74409448818898</c:v>
                </c:pt>
                <c:pt idx="31">
                  <c:v>427.46062992125979</c:v>
                </c:pt>
                <c:pt idx="32">
                  <c:v>2035.8267716535433</c:v>
                </c:pt>
                <c:pt idx="33">
                  <c:v>1606.8897637795274</c:v>
                </c:pt>
                <c:pt idx="34">
                  <c:v>373.22834645669292</c:v>
                </c:pt>
                <c:pt idx="35">
                  <c:v>564.17322834645665</c:v>
                </c:pt>
                <c:pt idx="36">
                  <c:v>243.99606299212599</c:v>
                </c:pt>
                <c:pt idx="37">
                  <c:v>275.49212598425197</c:v>
                </c:pt>
                <c:pt idx="38">
                  <c:v>128.14960629921259</c:v>
                </c:pt>
                <c:pt idx="39">
                  <c:v>176.27952755905511</c:v>
                </c:pt>
                <c:pt idx="40">
                  <c:v>141.53543307086613</c:v>
                </c:pt>
              </c:numCache>
            </c:numRef>
          </c:val>
          <c:smooth val="0"/>
          <c:extLst>
            <c:ext xmlns:c16="http://schemas.microsoft.com/office/drawing/2014/chart" uri="{C3380CC4-5D6E-409C-BE32-E72D297353CC}">
              <c16:uniqueId val="{00000001-D671-462A-B267-FA4C5E2AAAD6}"/>
            </c:ext>
          </c:extLst>
        </c:ser>
        <c:ser>
          <c:idx val="5"/>
          <c:order val="5"/>
          <c:tx>
            <c:strRef>
              <c:f>'s13 Graf'!$A$7</c:f>
              <c:strCache>
                <c:ptCount val="1"/>
                <c:pt idx="0">
                  <c:v>Sweden, excl. Stockholm County</c:v>
                </c:pt>
              </c:strCache>
            </c:strRef>
          </c:tx>
          <c:spPr>
            <a:ln w="28575" cap="rnd">
              <a:solidFill>
                <a:schemeClr val="accent3"/>
              </a:solidFill>
              <a:prstDash val="sysDash"/>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Graf'!$B$7:$AP$7</c:f>
              <c:numCache>
                <c:formatCode>General</c:formatCode>
                <c:ptCount val="41"/>
                <c:pt idx="0">
                  <c:v>100</c:v>
                </c:pt>
                <c:pt idx="1">
                  <c:v>85.154819708668313</c:v>
                </c:pt>
                <c:pt idx="2">
                  <c:v>97.596115577489456</c:v>
                </c:pt>
                <c:pt idx="3">
                  <c:v>151.56411685107059</c:v>
                </c:pt>
                <c:pt idx="4">
                  <c:v>103.08843429117249</c:v>
                </c:pt>
                <c:pt idx="5">
                  <c:v>95.892700788028336</c:v>
                </c:pt>
                <c:pt idx="6">
                  <c:v>69.290774496537452</c:v>
                </c:pt>
                <c:pt idx="7">
                  <c:v>89.747671734458336</c:v>
                </c:pt>
                <c:pt idx="8">
                  <c:v>78.770994189286</c:v>
                </c:pt>
                <c:pt idx="9">
                  <c:v>72.633925017909746</c:v>
                </c:pt>
                <c:pt idx="10">
                  <c:v>60.757780784844385</c:v>
                </c:pt>
                <c:pt idx="11">
                  <c:v>63.058186738836262</c:v>
                </c:pt>
                <c:pt idx="12">
                  <c:v>98.487622383188736</c:v>
                </c:pt>
                <c:pt idx="13">
                  <c:v>51.993950489532757</c:v>
                </c:pt>
                <c:pt idx="14">
                  <c:v>44.20122582185784</c:v>
                </c:pt>
                <c:pt idx="15">
                  <c:v>52.527262596513566</c:v>
                </c:pt>
                <c:pt idx="16">
                  <c:v>61.79256547003105</c:v>
                </c:pt>
                <c:pt idx="17">
                  <c:v>55.926132293242063</c:v>
                </c:pt>
                <c:pt idx="18">
                  <c:v>41.128711295072833</c:v>
                </c:pt>
                <c:pt idx="19">
                  <c:v>60.694101727294438</c:v>
                </c:pt>
                <c:pt idx="20">
                  <c:v>54.143118681843504</c:v>
                </c:pt>
                <c:pt idx="21">
                  <c:v>47.122502586961716</c:v>
                </c:pt>
                <c:pt idx="22">
                  <c:v>49.383109129984874</c:v>
                </c:pt>
                <c:pt idx="23">
                  <c:v>54.166998328424739</c:v>
                </c:pt>
                <c:pt idx="24">
                  <c:v>45.761362731831568</c:v>
                </c:pt>
                <c:pt idx="25">
                  <c:v>49.605985831409697</c:v>
                </c:pt>
                <c:pt idx="26">
                  <c:v>34.689166600334318</c:v>
                </c:pt>
                <c:pt idx="27">
                  <c:v>63.289023322454831</c:v>
                </c:pt>
                <c:pt idx="28">
                  <c:v>67.173445833001679</c:v>
                </c:pt>
                <c:pt idx="29">
                  <c:v>50.226856642521689</c:v>
                </c:pt>
                <c:pt idx="30">
                  <c:v>46.000159197643875</c:v>
                </c:pt>
                <c:pt idx="31">
                  <c:v>59.356841518745519</c:v>
                </c:pt>
                <c:pt idx="32">
                  <c:v>176.51834752845659</c:v>
                </c:pt>
                <c:pt idx="33">
                  <c:v>207.36289102921276</c:v>
                </c:pt>
                <c:pt idx="34">
                  <c:v>59.500119398232911</c:v>
                </c:pt>
                <c:pt idx="35">
                  <c:v>53.418769402212853</c:v>
                </c:pt>
                <c:pt idx="36">
                  <c:v>37.785560773700553</c:v>
                </c:pt>
                <c:pt idx="37">
                  <c:v>33.988696967284881</c:v>
                </c:pt>
                <c:pt idx="38">
                  <c:v>22.685664252169069</c:v>
                </c:pt>
                <c:pt idx="39">
                  <c:v>24.054763989492955</c:v>
                </c:pt>
                <c:pt idx="40">
                  <c:v>22.757303191912758</c:v>
                </c:pt>
              </c:numCache>
            </c:numRef>
          </c:val>
          <c:smooth val="0"/>
          <c:extLst>
            <c:ext xmlns:c16="http://schemas.microsoft.com/office/drawing/2014/chart" uri="{C3380CC4-5D6E-409C-BE32-E72D297353CC}">
              <c16:uniqueId val="{00000002-D671-462A-B267-FA4C5E2AAAD6}"/>
            </c:ext>
          </c:extLst>
        </c:ser>
        <c:dLbls>
          <c:showLegendKey val="0"/>
          <c:showVal val="0"/>
          <c:showCatName val="0"/>
          <c:showSerName val="0"/>
          <c:showPercent val="0"/>
          <c:showBubbleSize val="0"/>
        </c:dLbls>
        <c:smooth val="0"/>
        <c:axId val="464037336"/>
        <c:axId val="464042256"/>
        <c:extLst>
          <c:ext xmlns:c15="http://schemas.microsoft.com/office/drawing/2012/chart" uri="{02D57815-91ED-43cb-92C2-25804820EDAC}">
            <c15:filteredLineSeries>
              <c15:ser>
                <c:idx val="0"/>
                <c:order val="0"/>
                <c:tx>
                  <c:strRef>
                    <c:extLst>
                      <c:ext uri="{02D57815-91ED-43cb-92C2-25804820EDAC}">
                        <c15:formulaRef>
                          <c15:sqref>'s13 Graf'!$A$2</c15:sqref>
                        </c15:formulaRef>
                      </c:ext>
                    </c:extLst>
                    <c:strCache>
                      <c:ptCount val="1"/>
                      <c:pt idx="0">
                        <c:v>Stockholm County</c:v>
                      </c:pt>
                    </c:strCache>
                  </c:strRef>
                </c:tx>
                <c:spPr>
                  <a:ln w="28575" cap="rnd">
                    <a:solidFill>
                      <a:schemeClr val="accent1"/>
                    </a:solidFill>
                    <a:prstDash val="solid"/>
                    <a:round/>
                  </a:ln>
                  <a:effectLst/>
                </c:spPr>
                <c:marker>
                  <c:symbol val="none"/>
                </c:marker>
                <c:cat>
                  <c:strRef>
                    <c:extLst>
                      <c:ex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c:ext uri="{02D57815-91ED-43cb-92C2-25804820EDAC}">
                        <c15:formulaRef>
                          <c15:sqref>'s13 Graf'!$B$2:$AP$2</c15:sqref>
                        </c15:formulaRef>
                      </c:ext>
                    </c:extLst>
                    <c:numCache>
                      <c:formatCode>General</c:formatCode>
                      <c:ptCount val="41"/>
                      <c:pt idx="0">
                        <c:v>3954</c:v>
                      </c:pt>
                      <c:pt idx="1">
                        <c:v>3184</c:v>
                      </c:pt>
                      <c:pt idx="2">
                        <c:v>2987</c:v>
                      </c:pt>
                      <c:pt idx="3">
                        <c:v>6782</c:v>
                      </c:pt>
                      <c:pt idx="4">
                        <c:v>4252</c:v>
                      </c:pt>
                      <c:pt idx="5">
                        <c:v>3508</c:v>
                      </c:pt>
                      <c:pt idx="6">
                        <c:v>2771</c:v>
                      </c:pt>
                      <c:pt idx="7">
                        <c:v>3245</c:v>
                      </c:pt>
                      <c:pt idx="8">
                        <c:v>3193</c:v>
                      </c:pt>
                      <c:pt idx="9">
                        <c:v>3462</c:v>
                      </c:pt>
                      <c:pt idx="10">
                        <c:v>2555</c:v>
                      </c:pt>
                      <c:pt idx="11">
                        <c:v>3288</c:v>
                      </c:pt>
                      <c:pt idx="12">
                        <c:v>4387</c:v>
                      </c:pt>
                      <c:pt idx="13">
                        <c:v>2441</c:v>
                      </c:pt>
                      <c:pt idx="14">
                        <c:v>2164</c:v>
                      </c:pt>
                      <c:pt idx="15">
                        <c:v>3093</c:v>
                      </c:pt>
                      <c:pt idx="16">
                        <c:v>2769</c:v>
                      </c:pt>
                      <c:pt idx="17">
                        <c:v>1951</c:v>
                      </c:pt>
                      <c:pt idx="18">
                        <c:v>2457</c:v>
                      </c:pt>
                      <c:pt idx="19">
                        <c:v>3829</c:v>
                      </c:pt>
                      <c:pt idx="20">
                        <c:v>2546</c:v>
                      </c:pt>
                      <c:pt idx="21">
                        <c:v>1781</c:v>
                      </c:pt>
                      <c:pt idx="22">
                        <c:v>2216</c:v>
                      </c:pt>
                      <c:pt idx="23">
                        <c:v>2306</c:v>
                      </c:pt>
                      <c:pt idx="24">
                        <c:v>2568</c:v>
                      </c:pt>
                      <c:pt idx="25">
                        <c:v>3338</c:v>
                      </c:pt>
                      <c:pt idx="26">
                        <c:v>2683</c:v>
                      </c:pt>
                      <c:pt idx="27">
                        <c:v>2890</c:v>
                      </c:pt>
                      <c:pt idx="28">
                        <c:v>7490</c:v>
                      </c:pt>
                      <c:pt idx="29">
                        <c:v>4777</c:v>
                      </c:pt>
                      <c:pt idx="30">
                        <c:v>2565</c:v>
                      </c:pt>
                      <c:pt idx="31">
                        <c:v>6197</c:v>
                      </c:pt>
                      <c:pt idx="32">
                        <c:v>26723</c:v>
                      </c:pt>
                      <c:pt idx="33">
                        <c:v>20627</c:v>
                      </c:pt>
                      <c:pt idx="34">
                        <c:v>6068</c:v>
                      </c:pt>
                      <c:pt idx="35">
                        <c:v>7640</c:v>
                      </c:pt>
                      <c:pt idx="36">
                        <c:v>4100</c:v>
                      </c:pt>
                      <c:pt idx="37">
                        <c:v>3410</c:v>
                      </c:pt>
                      <c:pt idx="38">
                        <c:v>2184</c:v>
                      </c:pt>
                      <c:pt idx="39">
                        <c:v>2998</c:v>
                      </c:pt>
                      <c:pt idx="40">
                        <c:v>2232</c:v>
                      </c:pt>
                    </c:numCache>
                  </c:numRef>
                </c:val>
                <c:smooth val="0"/>
                <c:extLst>
                  <c:ext xmlns:c16="http://schemas.microsoft.com/office/drawing/2014/chart" uri="{C3380CC4-5D6E-409C-BE32-E72D297353CC}">
                    <c16:uniqueId val="{00000003-D671-462A-B267-FA4C5E2AAA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's13 Graf'!$A$3</c15:sqref>
                        </c15:formulaRef>
                      </c:ext>
                    </c:extLst>
                    <c:strCache>
                      <c:ptCount val="1"/>
                      <c:pt idx="0">
                        <c:v>City of Stockholm</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xmlns:c15="http://schemas.microsoft.com/office/drawing/2012/chart">
                      <c:ext xmlns:c15="http://schemas.microsoft.com/office/drawing/2012/chart" uri="{02D57815-91ED-43cb-92C2-25804820EDAC}">
                        <c15:formulaRef>
                          <c15:sqref>'s13 Graf'!$B$3:$AP$3</c15:sqref>
                        </c15:formulaRef>
                      </c:ext>
                    </c:extLst>
                    <c:numCache>
                      <c:formatCode>General</c:formatCode>
                      <c:ptCount val="41"/>
                      <c:pt idx="0">
                        <c:v>1016</c:v>
                      </c:pt>
                      <c:pt idx="1">
                        <c:v>1693</c:v>
                      </c:pt>
                      <c:pt idx="2">
                        <c:v>1173</c:v>
                      </c:pt>
                      <c:pt idx="3">
                        <c:v>4216</c:v>
                      </c:pt>
                      <c:pt idx="4">
                        <c:v>1972</c:v>
                      </c:pt>
                      <c:pt idx="5">
                        <c:v>1169</c:v>
                      </c:pt>
                      <c:pt idx="6">
                        <c:v>1566</c:v>
                      </c:pt>
                      <c:pt idx="7">
                        <c:v>2117</c:v>
                      </c:pt>
                      <c:pt idx="8">
                        <c:v>1311</c:v>
                      </c:pt>
                      <c:pt idx="9">
                        <c:v>1919</c:v>
                      </c:pt>
                      <c:pt idx="10">
                        <c:v>1550</c:v>
                      </c:pt>
                      <c:pt idx="11">
                        <c:v>1501</c:v>
                      </c:pt>
                      <c:pt idx="12">
                        <c:v>2595</c:v>
                      </c:pt>
                      <c:pt idx="13">
                        <c:v>1211</c:v>
                      </c:pt>
                      <c:pt idx="14">
                        <c:v>1251</c:v>
                      </c:pt>
                      <c:pt idx="15">
                        <c:v>951</c:v>
                      </c:pt>
                      <c:pt idx="16">
                        <c:v>1529</c:v>
                      </c:pt>
                      <c:pt idx="17">
                        <c:v>1197</c:v>
                      </c:pt>
                      <c:pt idx="18">
                        <c:v>1215</c:v>
                      </c:pt>
                      <c:pt idx="19">
                        <c:v>2532</c:v>
                      </c:pt>
                      <c:pt idx="20">
                        <c:v>1153</c:v>
                      </c:pt>
                      <c:pt idx="21">
                        <c:v>897</c:v>
                      </c:pt>
                      <c:pt idx="22">
                        <c:v>1099</c:v>
                      </c:pt>
                      <c:pt idx="23">
                        <c:v>1043</c:v>
                      </c:pt>
                      <c:pt idx="24">
                        <c:v>1399</c:v>
                      </c:pt>
                      <c:pt idx="25">
                        <c:v>958</c:v>
                      </c:pt>
                      <c:pt idx="26">
                        <c:v>1202</c:v>
                      </c:pt>
                      <c:pt idx="27">
                        <c:v>1129</c:v>
                      </c:pt>
                      <c:pt idx="28">
                        <c:v>1595</c:v>
                      </c:pt>
                      <c:pt idx="29">
                        <c:v>2233</c:v>
                      </c:pt>
                      <c:pt idx="30">
                        <c:v>1115</c:v>
                      </c:pt>
                      <c:pt idx="31">
                        <c:v>4343</c:v>
                      </c:pt>
                      <c:pt idx="32">
                        <c:v>20684</c:v>
                      </c:pt>
                      <c:pt idx="33">
                        <c:v>16326</c:v>
                      </c:pt>
                      <c:pt idx="34">
                        <c:v>3792</c:v>
                      </c:pt>
                      <c:pt idx="35">
                        <c:v>5732</c:v>
                      </c:pt>
                      <c:pt idx="36">
                        <c:v>2479</c:v>
                      </c:pt>
                      <c:pt idx="37">
                        <c:v>2799</c:v>
                      </c:pt>
                      <c:pt idx="38">
                        <c:v>1302</c:v>
                      </c:pt>
                      <c:pt idx="39">
                        <c:v>1791</c:v>
                      </c:pt>
                      <c:pt idx="40">
                        <c:v>1438</c:v>
                      </c:pt>
                    </c:numCache>
                  </c:numRef>
                </c:val>
                <c:smooth val="0"/>
                <c:extLst xmlns:c15="http://schemas.microsoft.com/office/drawing/2012/chart">
                  <c:ext xmlns:c16="http://schemas.microsoft.com/office/drawing/2014/chart" uri="{C3380CC4-5D6E-409C-BE32-E72D297353CC}">
                    <c16:uniqueId val="{00000004-D671-462A-B267-FA4C5E2AAA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's13 Graf'!$A$4</c15:sqref>
                        </c15:formulaRef>
                      </c:ext>
                    </c:extLst>
                    <c:strCache>
                      <c:ptCount val="1"/>
                      <c:pt idx="0">
                        <c:v>Sweden, excl. Stockholm County</c:v>
                      </c:pt>
                    </c:strCache>
                  </c:strRef>
                </c:tx>
                <c:spPr>
                  <a:ln w="28575" cap="rnd">
                    <a:solidFill>
                      <a:schemeClr val="accent3"/>
                    </a:solidFill>
                    <a:prstDash val="sysDash"/>
                    <a:round/>
                  </a:ln>
                  <a:effectLst/>
                </c:spPr>
                <c:marker>
                  <c:symbol val="none"/>
                </c:marker>
                <c:cat>
                  <c:strRef>
                    <c:extLst xmlns:c15="http://schemas.microsoft.com/office/drawing/2012/chart">
                      <c:ext xmlns:c15="http://schemas.microsoft.com/office/drawing/2012/char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xmlns:c15="http://schemas.microsoft.com/office/drawing/2012/chart">
                      <c:ext xmlns:c15="http://schemas.microsoft.com/office/drawing/2012/chart" uri="{02D57815-91ED-43cb-92C2-25804820EDAC}">
                        <c15:formulaRef>
                          <c15:sqref>'s13 Graf'!$B$4:$AP$4</c15:sqref>
                        </c15:formulaRef>
                      </c:ext>
                    </c:extLst>
                    <c:numCache>
                      <c:formatCode>General</c:formatCode>
                      <c:ptCount val="41"/>
                      <c:pt idx="0">
                        <c:v>12563</c:v>
                      </c:pt>
                      <c:pt idx="1">
                        <c:v>10698</c:v>
                      </c:pt>
                      <c:pt idx="2">
                        <c:v>12261</c:v>
                      </c:pt>
                      <c:pt idx="3">
                        <c:v>19041</c:v>
                      </c:pt>
                      <c:pt idx="4">
                        <c:v>12951</c:v>
                      </c:pt>
                      <c:pt idx="5">
                        <c:v>12047</c:v>
                      </c:pt>
                      <c:pt idx="6">
                        <c:v>8705</c:v>
                      </c:pt>
                      <c:pt idx="7">
                        <c:v>11275</c:v>
                      </c:pt>
                      <c:pt idx="8">
                        <c:v>9896</c:v>
                      </c:pt>
                      <c:pt idx="9">
                        <c:v>9125</c:v>
                      </c:pt>
                      <c:pt idx="10">
                        <c:v>7633</c:v>
                      </c:pt>
                      <c:pt idx="11">
                        <c:v>7922</c:v>
                      </c:pt>
                      <c:pt idx="12">
                        <c:v>12373</c:v>
                      </c:pt>
                      <c:pt idx="13">
                        <c:v>6532</c:v>
                      </c:pt>
                      <c:pt idx="14">
                        <c:v>5553</c:v>
                      </c:pt>
                      <c:pt idx="15">
                        <c:v>6599</c:v>
                      </c:pt>
                      <c:pt idx="16">
                        <c:v>7763</c:v>
                      </c:pt>
                      <c:pt idx="17">
                        <c:v>7026</c:v>
                      </c:pt>
                      <c:pt idx="18">
                        <c:v>5167</c:v>
                      </c:pt>
                      <c:pt idx="19">
                        <c:v>7625</c:v>
                      </c:pt>
                      <c:pt idx="20">
                        <c:v>6802</c:v>
                      </c:pt>
                      <c:pt idx="21">
                        <c:v>5920</c:v>
                      </c:pt>
                      <c:pt idx="22">
                        <c:v>6204</c:v>
                      </c:pt>
                      <c:pt idx="23">
                        <c:v>6805</c:v>
                      </c:pt>
                      <c:pt idx="24">
                        <c:v>5749</c:v>
                      </c:pt>
                      <c:pt idx="25">
                        <c:v>6232</c:v>
                      </c:pt>
                      <c:pt idx="26">
                        <c:v>4358</c:v>
                      </c:pt>
                      <c:pt idx="27">
                        <c:v>7951</c:v>
                      </c:pt>
                      <c:pt idx="28">
                        <c:v>8439</c:v>
                      </c:pt>
                      <c:pt idx="29">
                        <c:v>6310</c:v>
                      </c:pt>
                      <c:pt idx="30">
                        <c:v>5779</c:v>
                      </c:pt>
                      <c:pt idx="31">
                        <c:v>7457</c:v>
                      </c:pt>
                      <c:pt idx="32">
                        <c:v>22176</c:v>
                      </c:pt>
                      <c:pt idx="33">
                        <c:v>26051</c:v>
                      </c:pt>
                      <c:pt idx="34">
                        <c:v>7475</c:v>
                      </c:pt>
                      <c:pt idx="35">
                        <c:v>6711</c:v>
                      </c:pt>
                      <c:pt idx="36">
                        <c:v>4747</c:v>
                      </c:pt>
                      <c:pt idx="37">
                        <c:v>4270</c:v>
                      </c:pt>
                      <c:pt idx="38">
                        <c:v>2850</c:v>
                      </c:pt>
                      <c:pt idx="39">
                        <c:v>3022</c:v>
                      </c:pt>
                      <c:pt idx="40">
                        <c:v>2859</c:v>
                      </c:pt>
                    </c:numCache>
                  </c:numRef>
                </c:val>
                <c:smooth val="0"/>
                <c:extLst xmlns:c15="http://schemas.microsoft.com/office/drawing/2012/chart">
                  <c:ext xmlns:c16="http://schemas.microsoft.com/office/drawing/2014/chart" uri="{C3380CC4-5D6E-409C-BE32-E72D297353CC}">
                    <c16:uniqueId val="{00000005-D671-462A-B267-FA4C5E2AAAD6}"/>
                  </c:ext>
                </c:extLst>
              </c15:ser>
            </c15:filteredLineSeries>
          </c:ext>
        </c:extLst>
      </c:lineChart>
      <c:catAx>
        <c:axId val="4640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42256"/>
        <c:crosses val="autoZero"/>
        <c:auto val="1"/>
        <c:lblAlgn val="ctr"/>
        <c:lblOffset val="100"/>
        <c:noMultiLvlLbl val="0"/>
      </c:catAx>
      <c:valAx>
        <c:axId val="46404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37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's14 Graf'!$A$2</c:f>
              <c:strCache>
                <c:ptCount val="1"/>
                <c:pt idx="0">
                  <c:v>Stockholm County</c:v>
                </c:pt>
              </c:strCache>
            </c:strRef>
          </c:tx>
          <c:spPr>
            <a:ln w="28575" cap="rnd">
              <a:solidFill>
                <a:schemeClr val="accent1"/>
              </a:solidFill>
              <a:prstDash val="solid"/>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Graf'!$B$2:$AP$2</c:f>
              <c:numCache>
                <c:formatCode>General</c:formatCode>
                <c:ptCount val="41"/>
                <c:pt idx="0">
                  <c:v>4.2588369000000004</c:v>
                </c:pt>
                <c:pt idx="1">
                  <c:v>4.1948384000000001</c:v>
                </c:pt>
                <c:pt idx="2">
                  <c:v>4.392404</c:v>
                </c:pt>
                <c:pt idx="3">
                  <c:v>4.5016341999999998</c:v>
                </c:pt>
                <c:pt idx="4">
                  <c:v>4.6292494</c:v>
                </c:pt>
                <c:pt idx="5">
                  <c:v>4.5555227</c:v>
                </c:pt>
                <c:pt idx="6">
                  <c:v>4.7247424000000002</c:v>
                </c:pt>
                <c:pt idx="7">
                  <c:v>4.6097934</c:v>
                </c:pt>
                <c:pt idx="8">
                  <c:v>4.5007831999999999</c:v>
                </c:pt>
                <c:pt idx="9">
                  <c:v>4.3178970000000003</c:v>
                </c:pt>
                <c:pt idx="10">
                  <c:v>4.3824063000000004</c:v>
                </c:pt>
                <c:pt idx="11">
                  <c:v>4.2950401999999999</c:v>
                </c:pt>
                <c:pt idx="12">
                  <c:v>4.2899685999999999</c:v>
                </c:pt>
                <c:pt idx="13">
                  <c:v>4.1887970000000001</c:v>
                </c:pt>
                <c:pt idx="14">
                  <c:v>4.3094977999999999</c:v>
                </c:pt>
                <c:pt idx="15">
                  <c:v>4.2415718</c:v>
                </c:pt>
                <c:pt idx="16">
                  <c:v>4.2044724000000002</c:v>
                </c:pt>
                <c:pt idx="17">
                  <c:v>4.0447385999999996</c:v>
                </c:pt>
                <c:pt idx="18">
                  <c:v>4.1116827999999996</c:v>
                </c:pt>
                <c:pt idx="19">
                  <c:v>4.0602428000000002</c:v>
                </c:pt>
                <c:pt idx="20">
                  <c:v>4.1098575999999998</c:v>
                </c:pt>
                <c:pt idx="21">
                  <c:v>4.0587103999999998</c:v>
                </c:pt>
                <c:pt idx="22">
                  <c:v>4.1498752000000003</c:v>
                </c:pt>
                <c:pt idx="23">
                  <c:v>4.1113540999999998</c:v>
                </c:pt>
                <c:pt idx="24">
                  <c:v>4.1237532999999997</c:v>
                </c:pt>
                <c:pt idx="25">
                  <c:v>3.9941073</c:v>
                </c:pt>
                <c:pt idx="26">
                  <c:v>4.0514922999999996</c:v>
                </c:pt>
                <c:pt idx="27">
                  <c:v>3.9456418000000002</c:v>
                </c:pt>
                <c:pt idx="28">
                  <c:v>3.9718501000000002</c:v>
                </c:pt>
                <c:pt idx="29">
                  <c:v>3.9415374999999999</c:v>
                </c:pt>
                <c:pt idx="30">
                  <c:v>4.1184161000000001</c:v>
                </c:pt>
                <c:pt idx="31">
                  <c:v>4.2165383434877999</c:v>
                </c:pt>
                <c:pt idx="32">
                  <c:v>4.4373239955990433</c:v>
                </c:pt>
                <c:pt idx="33">
                  <c:v>5.6580664387922353</c:v>
                </c:pt>
                <c:pt idx="34">
                  <c:v>6.2807537363684247</c:v>
                </c:pt>
                <c:pt idx="35">
                  <c:v>5.9981591904955511</c:v>
                </c:pt>
                <c:pt idx="36">
                  <c:v>5.8985698631676549</c:v>
                </c:pt>
                <c:pt idx="37">
                  <c:v>5.497893153717742</c:v>
                </c:pt>
                <c:pt idx="38">
                  <c:v>5.3035859957813578</c:v>
                </c:pt>
                <c:pt idx="39">
                  <c:v>4.7975268725080156</c:v>
                </c:pt>
                <c:pt idx="40">
                  <c:v>4.6207160181817271</c:v>
                </c:pt>
              </c:numCache>
            </c:numRef>
          </c:val>
          <c:smooth val="0"/>
          <c:extLst>
            <c:ext xmlns:c16="http://schemas.microsoft.com/office/drawing/2014/chart" uri="{C3380CC4-5D6E-409C-BE32-E72D297353CC}">
              <c16:uniqueId val="{00000000-BC2A-4E4E-BF75-5971AE162A86}"/>
            </c:ext>
          </c:extLst>
        </c:ser>
        <c:ser>
          <c:idx val="1"/>
          <c:order val="1"/>
          <c:tx>
            <c:strRef>
              <c:f>'s14 Graf'!$A$3</c:f>
              <c:strCache>
                <c:ptCount val="1"/>
                <c:pt idx="0">
                  <c:v>City of Stockholm</c:v>
                </c:pt>
              </c:strCache>
            </c:strRef>
          </c:tx>
          <c:spPr>
            <a:ln w="28575" cap="rnd">
              <a:solidFill>
                <a:schemeClr val="accent2"/>
              </a:solidFill>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Graf'!$B$3:$AP$3</c:f>
              <c:numCache>
                <c:formatCode>General</c:formatCode>
                <c:ptCount val="41"/>
                <c:pt idx="0">
                  <c:v>4.5286613999999998</c:v>
                </c:pt>
                <c:pt idx="1">
                  <c:v>4.4162812999999996</c:v>
                </c:pt>
                <c:pt idx="2">
                  <c:v>4.5916031000000004</c:v>
                </c:pt>
                <c:pt idx="3">
                  <c:v>4.6700434</c:v>
                </c:pt>
                <c:pt idx="4">
                  <c:v>4.8052821999999997</c:v>
                </c:pt>
                <c:pt idx="5">
                  <c:v>4.7439273999999996</c:v>
                </c:pt>
                <c:pt idx="6">
                  <c:v>4.9113774000000001</c:v>
                </c:pt>
                <c:pt idx="7">
                  <c:v>4.7926213999999998</c:v>
                </c:pt>
                <c:pt idx="8">
                  <c:v>4.6656051999999999</c:v>
                </c:pt>
                <c:pt idx="9">
                  <c:v>4.4994598999999997</c:v>
                </c:pt>
                <c:pt idx="10">
                  <c:v>4.5792039999999998</c:v>
                </c:pt>
                <c:pt idx="11">
                  <c:v>4.4575085999999997</c:v>
                </c:pt>
                <c:pt idx="12">
                  <c:v>4.4611543999999999</c:v>
                </c:pt>
                <c:pt idx="13">
                  <c:v>4.3589561999999997</c:v>
                </c:pt>
                <c:pt idx="14">
                  <c:v>4.4695399</c:v>
                </c:pt>
                <c:pt idx="15">
                  <c:v>4.3587458999999997</c:v>
                </c:pt>
                <c:pt idx="16">
                  <c:v>4.3086187000000002</c:v>
                </c:pt>
                <c:pt idx="17">
                  <c:v>4.1393345000000004</c:v>
                </c:pt>
                <c:pt idx="18">
                  <c:v>4.2012191999999997</c:v>
                </c:pt>
                <c:pt idx="19">
                  <c:v>4.1040339000000001</c:v>
                </c:pt>
                <c:pt idx="20">
                  <c:v>4.1696761000000002</c:v>
                </c:pt>
                <c:pt idx="21">
                  <c:v>4.1328072999999996</c:v>
                </c:pt>
                <c:pt idx="22">
                  <c:v>4.2201846999999999</c:v>
                </c:pt>
                <c:pt idx="23">
                  <c:v>4.1878292999999998</c:v>
                </c:pt>
                <c:pt idx="24">
                  <c:v>4.2047445999999997</c:v>
                </c:pt>
                <c:pt idx="25">
                  <c:v>4.0764649000000004</c:v>
                </c:pt>
                <c:pt idx="26">
                  <c:v>4.1055859999999997</c:v>
                </c:pt>
                <c:pt idx="27">
                  <c:v>3.9596222000000001</c:v>
                </c:pt>
                <c:pt idx="28">
                  <c:v>4.0029009000000002</c:v>
                </c:pt>
                <c:pt idx="29">
                  <c:v>4.0014609999999999</c:v>
                </c:pt>
                <c:pt idx="30">
                  <c:v>4.1799569999999999</c:v>
                </c:pt>
                <c:pt idx="31">
                  <c:v>4.2140906088929091</c:v>
                </c:pt>
                <c:pt idx="32">
                  <c:v>4.5255583454946056</c:v>
                </c:pt>
                <c:pt idx="33">
                  <c:v>6.0030819013952721</c:v>
                </c:pt>
                <c:pt idx="34">
                  <c:v>6.6885445398152692</c:v>
                </c:pt>
                <c:pt idx="35">
                  <c:v>6.3044842486507813</c:v>
                </c:pt>
                <c:pt idx="36">
                  <c:v>6.1554125812059413</c:v>
                </c:pt>
                <c:pt idx="37">
                  <c:v>5.7279270470121979</c:v>
                </c:pt>
                <c:pt idx="38">
                  <c:v>5.4002000653767501</c:v>
                </c:pt>
                <c:pt idx="39">
                  <c:v>4.8380393660463161</c:v>
                </c:pt>
                <c:pt idx="40">
                  <c:v>4.6512704381017498</c:v>
                </c:pt>
              </c:numCache>
            </c:numRef>
          </c:val>
          <c:smooth val="0"/>
          <c:extLst>
            <c:ext xmlns:c16="http://schemas.microsoft.com/office/drawing/2014/chart" uri="{C3380CC4-5D6E-409C-BE32-E72D297353CC}">
              <c16:uniqueId val="{00000001-BC2A-4E4E-BF75-5971AE162A86}"/>
            </c:ext>
          </c:extLst>
        </c:ser>
        <c:ser>
          <c:idx val="2"/>
          <c:order val="2"/>
          <c:tx>
            <c:strRef>
              <c:f>'s14 Graf'!$A$4</c:f>
              <c:strCache>
                <c:ptCount val="1"/>
                <c:pt idx="0">
                  <c:v>Sweden, excl. Stockholm County</c:v>
                </c:pt>
              </c:strCache>
            </c:strRef>
          </c:tx>
          <c:spPr>
            <a:ln w="28575" cap="rnd">
              <a:solidFill>
                <a:schemeClr val="accent3"/>
              </a:solidFill>
              <a:prstDash val="sysDash"/>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Graf'!$B$4:$AP$4</c:f>
              <c:numCache>
                <c:formatCode>General</c:formatCode>
                <c:ptCount val="41"/>
                <c:pt idx="0">
                  <c:v>6.0456019000000003</c:v>
                </c:pt>
                <c:pt idx="1">
                  <c:v>5.5939731999999998</c:v>
                </c:pt>
                <c:pt idx="2">
                  <c:v>5.7258559</c:v>
                </c:pt>
                <c:pt idx="3">
                  <c:v>6.0335168000000001</c:v>
                </c:pt>
                <c:pt idx="4">
                  <c:v>6.2174649999999998</c:v>
                </c:pt>
                <c:pt idx="5">
                  <c:v>5.7224785999999996</c:v>
                </c:pt>
                <c:pt idx="6">
                  <c:v>5.8275926</c:v>
                </c:pt>
                <c:pt idx="7">
                  <c:v>5.9484181999999999</c:v>
                </c:pt>
                <c:pt idx="8">
                  <c:v>5.9195342000000002</c:v>
                </c:pt>
                <c:pt idx="9">
                  <c:v>5.3220879999999999</c:v>
                </c:pt>
                <c:pt idx="10">
                  <c:v>5.3195185</c:v>
                </c:pt>
                <c:pt idx="11">
                  <c:v>5.4982362</c:v>
                </c:pt>
                <c:pt idx="12">
                  <c:v>5.5895922000000002</c:v>
                </c:pt>
                <c:pt idx="13">
                  <c:v>5.1568560000000003</c:v>
                </c:pt>
                <c:pt idx="14">
                  <c:v>5.2397707000000002</c:v>
                </c:pt>
                <c:pt idx="15">
                  <c:v>5.4336295999999997</c:v>
                </c:pt>
                <c:pt idx="16">
                  <c:v>5.4879313999999999</c:v>
                </c:pt>
                <c:pt idx="17">
                  <c:v>5.0269994999999996</c:v>
                </c:pt>
                <c:pt idx="18">
                  <c:v>5.0341008</c:v>
                </c:pt>
                <c:pt idx="19">
                  <c:v>5.2427443</c:v>
                </c:pt>
                <c:pt idx="20">
                  <c:v>5.3860716999999996</c:v>
                </c:pt>
                <c:pt idx="21">
                  <c:v>5.0377263000000001</c:v>
                </c:pt>
                <c:pt idx="22">
                  <c:v>5.0206745000000002</c:v>
                </c:pt>
                <c:pt idx="23">
                  <c:v>5.1138281000000001</c:v>
                </c:pt>
                <c:pt idx="24">
                  <c:v>5.1361729</c:v>
                </c:pt>
                <c:pt idx="25">
                  <c:v>4.7593595000000004</c:v>
                </c:pt>
                <c:pt idx="26">
                  <c:v>4.7247968</c:v>
                </c:pt>
                <c:pt idx="27">
                  <c:v>4.7531942999999997</c:v>
                </c:pt>
                <c:pt idx="28">
                  <c:v>4.8384573</c:v>
                </c:pt>
                <c:pt idx="29">
                  <c:v>4.6251347000000003</c:v>
                </c:pt>
                <c:pt idx="30">
                  <c:v>4.8062633000000003</c:v>
                </c:pt>
                <c:pt idx="31">
                  <c:v>5.0511827428797478</c:v>
                </c:pt>
                <c:pt idx="32">
                  <c:v>5.2630687673629737</c:v>
                </c:pt>
                <c:pt idx="33">
                  <c:v>5.9293216268375231</c:v>
                </c:pt>
                <c:pt idx="34">
                  <c:v>6.2756123658226581</c:v>
                </c:pt>
                <c:pt idx="35">
                  <c:v>6.0408138788818055</c:v>
                </c:pt>
                <c:pt idx="36">
                  <c:v>6.0177602726913726</c:v>
                </c:pt>
                <c:pt idx="37">
                  <c:v>5.5018985989458047</c:v>
                </c:pt>
                <c:pt idx="38">
                  <c:v>5.1920597182686734</c:v>
                </c:pt>
                <c:pt idx="39">
                  <c:v>4.9119294596723746</c:v>
                </c:pt>
                <c:pt idx="40">
                  <c:v>4.8258265814735166</c:v>
                </c:pt>
              </c:numCache>
            </c:numRef>
          </c:val>
          <c:smooth val="0"/>
          <c:extLst>
            <c:ext xmlns:c16="http://schemas.microsoft.com/office/drawing/2014/chart" uri="{C3380CC4-5D6E-409C-BE32-E72D297353CC}">
              <c16:uniqueId val="{00000002-BC2A-4E4E-BF75-5971AE162A86}"/>
            </c:ext>
          </c:extLst>
        </c:ser>
        <c:dLbls>
          <c:showLegendKey val="0"/>
          <c:showVal val="0"/>
          <c:showCatName val="0"/>
          <c:showSerName val="0"/>
          <c:showPercent val="0"/>
          <c:showBubbleSize val="0"/>
        </c:dLbls>
        <c:smooth val="0"/>
        <c:axId val="758167848"/>
        <c:axId val="758165880"/>
      </c:lineChart>
      <c:catAx>
        <c:axId val="75816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5880"/>
        <c:crosses val="autoZero"/>
        <c:auto val="1"/>
        <c:lblAlgn val="ctr"/>
        <c:lblOffset val="100"/>
        <c:noMultiLvlLbl val="0"/>
      </c:catAx>
      <c:valAx>
        <c:axId val="75816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's16 Graf'!$A$13</c:f>
              <c:strCache>
                <c:ptCount val="1"/>
                <c:pt idx="0">
                  <c:v>Stockholm County</c:v>
                </c:pt>
              </c:strCache>
            </c:strRef>
          </c:tx>
          <c:spPr>
            <a:ln w="28575" cap="rnd">
              <a:solidFill>
                <a:schemeClr val="accent1"/>
              </a:solidFill>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Graf'!$B$13:$AP$13</c:f>
              <c:numCache>
                <c:formatCode>General</c:formatCode>
                <c:ptCount val="41"/>
                <c:pt idx="0">
                  <c:v>100</c:v>
                </c:pt>
                <c:pt idx="1">
                  <c:v>100.45641614026164</c:v>
                </c:pt>
                <c:pt idx="2">
                  <c:v>100.95926927694977</c:v>
                </c:pt>
                <c:pt idx="3">
                  <c:v>101.30437950885374</c:v>
                </c:pt>
                <c:pt idx="4">
                  <c:v>101.72631320253818</c:v>
                </c:pt>
                <c:pt idx="5">
                  <c:v>102.15481951725528</c:v>
                </c:pt>
                <c:pt idx="6">
                  <c:v>102.66029217681874</c:v>
                </c:pt>
                <c:pt idx="7">
                  <c:v>103.02069089677698</c:v>
                </c:pt>
                <c:pt idx="8">
                  <c:v>103.42157315208141</c:v>
                </c:pt>
                <c:pt idx="9">
                  <c:v>103.89113453440838</c:v>
                </c:pt>
                <c:pt idx="10">
                  <c:v>104.42051629367042</c:v>
                </c:pt>
                <c:pt idx="11">
                  <c:v>104.68775525464382</c:v>
                </c:pt>
                <c:pt idx="12">
                  <c:v>105.02405436414892</c:v>
                </c:pt>
                <c:pt idx="13">
                  <c:v>105.4252223855852</c:v>
                </c:pt>
                <c:pt idx="14">
                  <c:v>105.93140946047831</c:v>
                </c:pt>
                <c:pt idx="15">
                  <c:v>106.27828191686206</c:v>
                </c:pt>
                <c:pt idx="16">
                  <c:v>106.64873007912388</c:v>
                </c:pt>
                <c:pt idx="17">
                  <c:v>107.08981010364262</c:v>
                </c:pt>
                <c:pt idx="18">
                  <c:v>107.676440344653</c:v>
                </c:pt>
                <c:pt idx="19">
                  <c:v>108.07008319128376</c:v>
                </c:pt>
                <c:pt idx="20">
                  <c:v>108.4890163405837</c:v>
                </c:pt>
                <c:pt idx="21">
                  <c:v>108.96977022974168</c:v>
                </c:pt>
                <c:pt idx="22">
                  <c:v>109.52429940860699</c:v>
                </c:pt>
                <c:pt idx="23">
                  <c:v>109.93151614650087</c:v>
                </c:pt>
                <c:pt idx="24">
                  <c:v>110.28724735297213</c:v>
                </c:pt>
                <c:pt idx="25">
                  <c:v>110.7659532515185</c:v>
                </c:pt>
                <c:pt idx="26">
                  <c:v>111.27752225522821</c:v>
                </c:pt>
                <c:pt idx="27">
                  <c:v>111.64520801154876</c:v>
                </c:pt>
                <c:pt idx="28">
                  <c:v>112.04647128836231</c:v>
                </c:pt>
                <c:pt idx="29">
                  <c:v>112.49012320806774</c:v>
                </c:pt>
                <c:pt idx="30">
                  <c:v>112.9621136025155</c:v>
                </c:pt>
                <c:pt idx="31">
                  <c:v>113.21487374614156</c:v>
                </c:pt>
                <c:pt idx="32">
                  <c:v>113.50959388346172</c:v>
                </c:pt>
                <c:pt idx="33">
                  <c:v>113.62266201629915</c:v>
                </c:pt>
                <c:pt idx="34">
                  <c:v>113.8265085236893</c:v>
                </c:pt>
                <c:pt idx="35">
                  <c:v>113.92495495611347</c:v>
                </c:pt>
                <c:pt idx="36">
                  <c:v>114.10065349951586</c:v>
                </c:pt>
                <c:pt idx="37">
                  <c:v>114.4307133818088</c:v>
                </c:pt>
                <c:pt idx="38">
                  <c:v>114.70462021919215</c:v>
                </c:pt>
                <c:pt idx="39">
                  <c:v>115.02748832050005</c:v>
                </c:pt>
                <c:pt idx="40">
                  <c:v>115.32211320244292</c:v>
                </c:pt>
              </c:numCache>
            </c:numRef>
          </c:val>
          <c:smooth val="0"/>
          <c:extLst>
            <c:ext xmlns:c16="http://schemas.microsoft.com/office/drawing/2014/chart" uri="{C3380CC4-5D6E-409C-BE32-E72D297353CC}">
              <c16:uniqueId val="{00000000-C99E-423E-83A5-2512334DDFE5}"/>
            </c:ext>
          </c:extLst>
        </c:ser>
        <c:ser>
          <c:idx val="1"/>
          <c:order val="1"/>
          <c:tx>
            <c:strRef>
              <c:f>'s16 Graf'!$A$14</c:f>
              <c:strCache>
                <c:ptCount val="1"/>
                <c:pt idx="0">
                  <c:v>City of Stockholm</c:v>
                </c:pt>
              </c:strCache>
            </c:strRef>
          </c:tx>
          <c:spPr>
            <a:ln w="28575" cap="rnd">
              <a:solidFill>
                <a:schemeClr val="accent2"/>
              </a:solidFill>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Graf'!$B$14:$AP$14</c:f>
              <c:numCache>
                <c:formatCode>General</c:formatCode>
                <c:ptCount val="41"/>
                <c:pt idx="0">
                  <c:v>100</c:v>
                </c:pt>
                <c:pt idx="1">
                  <c:v>100.43898398992791</c:v>
                </c:pt>
                <c:pt idx="2">
                  <c:v>101.08300379777017</c:v>
                </c:pt>
                <c:pt idx="3">
                  <c:v>101.50828033694987</c:v>
                </c:pt>
                <c:pt idx="4">
                  <c:v>102.01718384455981</c:v>
                </c:pt>
                <c:pt idx="5">
                  <c:v>102.46042981497246</c:v>
                </c:pt>
                <c:pt idx="6">
                  <c:v>102.9976697333728</c:v>
                </c:pt>
                <c:pt idx="7">
                  <c:v>103.4048616526578</c:v>
                </c:pt>
                <c:pt idx="8">
                  <c:v>103.86538592233289</c:v>
                </c:pt>
                <c:pt idx="9">
                  <c:v>104.26693359719216</c:v>
                </c:pt>
                <c:pt idx="10">
                  <c:v>104.81891766429646</c:v>
                </c:pt>
                <c:pt idx="11">
                  <c:v>105.05079244039851</c:v>
                </c:pt>
                <c:pt idx="12">
                  <c:v>105.38714333270748</c:v>
                </c:pt>
                <c:pt idx="13">
                  <c:v>105.66221385696564</c:v>
                </c:pt>
                <c:pt idx="14">
                  <c:v>106.1468125569464</c:v>
                </c:pt>
                <c:pt idx="15">
                  <c:v>106.37857214438668</c:v>
                </c:pt>
                <c:pt idx="16">
                  <c:v>106.65709832849733</c:v>
                </c:pt>
                <c:pt idx="17">
                  <c:v>106.90913112040556</c:v>
                </c:pt>
                <c:pt idx="18">
                  <c:v>107.46146075349512</c:v>
                </c:pt>
                <c:pt idx="19">
                  <c:v>107.77270051754266</c:v>
                </c:pt>
                <c:pt idx="20">
                  <c:v>108.18956828441463</c:v>
                </c:pt>
                <c:pt idx="21">
                  <c:v>108.55033917301452</c:v>
                </c:pt>
                <c:pt idx="22">
                  <c:v>109.12743436838025</c:v>
                </c:pt>
                <c:pt idx="23">
                  <c:v>109.40169857200615</c:v>
                </c:pt>
                <c:pt idx="24">
                  <c:v>109.6662869280451</c:v>
                </c:pt>
                <c:pt idx="25">
                  <c:v>110.05090186962717</c:v>
                </c:pt>
                <c:pt idx="26">
                  <c:v>110.58468612817504</c:v>
                </c:pt>
                <c:pt idx="27">
                  <c:v>110.82923165706953</c:v>
                </c:pt>
                <c:pt idx="28">
                  <c:v>111.18378235793494</c:v>
                </c:pt>
                <c:pt idx="29">
                  <c:v>111.55503541475406</c:v>
                </c:pt>
                <c:pt idx="30">
                  <c:v>112.03790628480857</c:v>
                </c:pt>
                <c:pt idx="31">
                  <c:v>112.20216531646356</c:v>
                </c:pt>
                <c:pt idx="32">
                  <c:v>112.41307575612717</c:v>
                </c:pt>
                <c:pt idx="33">
                  <c:v>112.33751199401941</c:v>
                </c:pt>
                <c:pt idx="34">
                  <c:v>112.51616960839311</c:v>
                </c:pt>
                <c:pt idx="35">
                  <c:v>112.37241415852955</c:v>
                </c:pt>
                <c:pt idx="36">
                  <c:v>112.34085246521015</c:v>
                </c:pt>
                <c:pt idx="37">
                  <c:v>112.40328471987846</c:v>
                </c:pt>
                <c:pt idx="38">
                  <c:v>112.57906261770842</c:v>
                </c:pt>
                <c:pt idx="39">
                  <c:v>112.74320646070166</c:v>
                </c:pt>
                <c:pt idx="40">
                  <c:v>112.91483756670863</c:v>
                </c:pt>
              </c:numCache>
            </c:numRef>
          </c:val>
          <c:smooth val="0"/>
          <c:extLst>
            <c:ext xmlns:c16="http://schemas.microsoft.com/office/drawing/2014/chart" uri="{C3380CC4-5D6E-409C-BE32-E72D297353CC}">
              <c16:uniqueId val="{00000001-C99E-423E-83A5-2512334DDFE5}"/>
            </c:ext>
          </c:extLst>
        </c:ser>
        <c:ser>
          <c:idx val="2"/>
          <c:order val="2"/>
          <c:tx>
            <c:strRef>
              <c:f>'s16 Graf'!$A$15</c:f>
              <c:strCache>
                <c:ptCount val="1"/>
                <c:pt idx="0">
                  <c:v>Sweden, excl. Stockholm County</c:v>
                </c:pt>
              </c:strCache>
            </c:strRef>
          </c:tx>
          <c:spPr>
            <a:ln w="28575" cap="rnd">
              <a:solidFill>
                <a:schemeClr val="accent3"/>
              </a:solidFill>
              <a:prstDash val="sysDot"/>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Graf'!$B$15:$AP$15</c:f>
              <c:numCache>
                <c:formatCode>General</c:formatCode>
                <c:ptCount val="41"/>
                <c:pt idx="0">
                  <c:v>100</c:v>
                </c:pt>
                <c:pt idx="1">
                  <c:v>100.13129616493502</c:v>
                </c:pt>
                <c:pt idx="2">
                  <c:v>100.33548806881596</c:v>
                </c:pt>
                <c:pt idx="3">
                  <c:v>100.45153170295318</c:v>
                </c:pt>
                <c:pt idx="4">
                  <c:v>100.56936020771568</c:v>
                </c:pt>
                <c:pt idx="5">
                  <c:v>100.75829958079879</c:v>
                </c:pt>
                <c:pt idx="6">
                  <c:v>101.00703211982864</c:v>
                </c:pt>
                <c:pt idx="7">
                  <c:v>101.16730538893007</c:v>
                </c:pt>
                <c:pt idx="8">
                  <c:v>101.35106593285046</c:v>
                </c:pt>
                <c:pt idx="9">
                  <c:v>101.58720972527325</c:v>
                </c:pt>
                <c:pt idx="10">
                  <c:v>101.90076552019379</c:v>
                </c:pt>
                <c:pt idx="11">
                  <c:v>102.07987458309073</c:v>
                </c:pt>
                <c:pt idx="12">
                  <c:v>102.25485951310353</c:v>
                </c:pt>
                <c:pt idx="13">
                  <c:v>102.4900297397307</c:v>
                </c:pt>
                <c:pt idx="14">
                  <c:v>102.82611276542175</c:v>
                </c:pt>
                <c:pt idx="15">
                  <c:v>103.03000719086513</c:v>
                </c:pt>
                <c:pt idx="16">
                  <c:v>103.25423832403894</c:v>
                </c:pt>
                <c:pt idx="17">
                  <c:v>103.54755206345918</c:v>
                </c:pt>
                <c:pt idx="18">
                  <c:v>104.0312520029088</c:v>
                </c:pt>
                <c:pt idx="19">
                  <c:v>104.47027608973788</c:v>
                </c:pt>
                <c:pt idx="20">
                  <c:v>104.7399538151204</c:v>
                </c:pt>
                <c:pt idx="21">
                  <c:v>104.99786762047269</c:v>
                </c:pt>
                <c:pt idx="22">
                  <c:v>105.39040394056164</c:v>
                </c:pt>
                <c:pt idx="23">
                  <c:v>105.63322747608206</c:v>
                </c:pt>
                <c:pt idx="24">
                  <c:v>105.83571563982068</c:v>
                </c:pt>
                <c:pt idx="25">
                  <c:v>106.08974870373771</c:v>
                </c:pt>
                <c:pt idx="26">
                  <c:v>106.42537199002528</c:v>
                </c:pt>
                <c:pt idx="27">
                  <c:v>106.63332293961702</c:v>
                </c:pt>
                <c:pt idx="28">
                  <c:v>106.85632359379915</c:v>
                </c:pt>
                <c:pt idx="29">
                  <c:v>107.0831103371864</c:v>
                </c:pt>
                <c:pt idx="30">
                  <c:v>107.38529434274437</c:v>
                </c:pt>
                <c:pt idx="31">
                  <c:v>107.50475897891337</c:v>
                </c:pt>
                <c:pt idx="32">
                  <c:v>107.63491931708687</c:v>
                </c:pt>
                <c:pt idx="33">
                  <c:v>107.72433863106373</c:v>
                </c:pt>
                <c:pt idx="34">
                  <c:v>107.94819115531701</c:v>
                </c:pt>
                <c:pt idx="35">
                  <c:v>108.00231870920319</c:v>
                </c:pt>
                <c:pt idx="36">
                  <c:v>108.09456406833675</c:v>
                </c:pt>
                <c:pt idx="37">
                  <c:v>108.26374816881739</c:v>
                </c:pt>
                <c:pt idx="38">
                  <c:v>108.54024085476914</c:v>
                </c:pt>
                <c:pt idx="39">
                  <c:v>108.67681050109702</c:v>
                </c:pt>
                <c:pt idx="40">
                  <c:v>108.81162232029395</c:v>
                </c:pt>
              </c:numCache>
            </c:numRef>
          </c:val>
          <c:smooth val="0"/>
          <c:extLst>
            <c:ext xmlns:c16="http://schemas.microsoft.com/office/drawing/2014/chart" uri="{C3380CC4-5D6E-409C-BE32-E72D297353CC}">
              <c16:uniqueId val="{00000002-C99E-423E-83A5-2512334DDFE5}"/>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2022-07-06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06/07/2022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7/6/2022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7/6/2022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7/6/2022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7/6/2022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7/6/2022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7/6/2022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7/6/2022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7/6/2022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7/6/2022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7/6/2022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7/6/2022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hyperlink" Target="http://stockholmbusinessalliance.se/hittamaterial/konjunkturrapport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sv-SE" sz="2800" b="1" dirty="0">
                <a:solidFill>
                  <a:schemeClr val="bg1"/>
                </a:solidFill>
              </a:rPr>
              <a:t>The Stockholm </a:t>
            </a:r>
            <a:r>
              <a:rPr lang="sv-SE" sz="2800" b="1" dirty="0" err="1">
                <a:solidFill>
                  <a:schemeClr val="bg1"/>
                </a:solidFill>
              </a:rPr>
              <a:t>Economy</a:t>
            </a:r>
            <a:r>
              <a:rPr lang="sv-SE" sz="2800" dirty="0">
                <a:solidFill>
                  <a:schemeClr val="bg1"/>
                </a:solidFill>
              </a:rPr>
              <a:t> </a:t>
            </a:r>
          </a:p>
          <a:p>
            <a:r>
              <a:rPr lang="sv-SE" dirty="0">
                <a:solidFill>
                  <a:schemeClr val="bg1"/>
                </a:solidFill>
              </a:rPr>
              <a:t>Stockholm County and City, 2022 Q1</a:t>
            </a:r>
            <a:endParaRPr lang="sv-SE" sz="3600" dirty="0">
              <a:solidFill>
                <a:schemeClr val="bg1"/>
              </a:solidFill>
            </a:endParaRPr>
          </a:p>
          <a:p>
            <a:endParaRPr lang="sv-SE" sz="2000" dirty="0">
              <a:solidFill>
                <a:schemeClr val="bg1"/>
              </a:solidFill>
              <a:latin typeface="+mj-lt"/>
            </a:endParaRPr>
          </a:p>
          <a:p>
            <a:r>
              <a:rPr lang="sv-SE" sz="2000" dirty="0">
                <a:solidFill>
                  <a:schemeClr val="bg1"/>
                </a:solidFill>
                <a:highlight>
                  <a:srgbClr val="FFFF00"/>
                </a:highlight>
              </a:rPr>
              <a:t>2021-03-31</a:t>
            </a:r>
            <a:endParaRPr lang="sv-SE" sz="2000" dirty="0">
              <a:solidFill>
                <a:schemeClr val="bg1"/>
              </a:solidFill>
              <a:highlight>
                <a:srgbClr val="FFFF00"/>
              </a:highlight>
              <a:latin typeface="+mj-lt"/>
            </a:endParaRP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err="1"/>
              <a:t>Employed</a:t>
            </a:r>
            <a:r>
              <a:rPr lang="sv-SE" dirty="0"/>
              <a:t> population, by </a:t>
            </a:r>
            <a:r>
              <a:rPr lang="sv-SE" dirty="0" err="1"/>
              <a:t>industry</a:t>
            </a:r>
            <a:endParaRPr lang="sv-SE" dirty="0"/>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051785051"/>
              </p:ext>
            </p:extLst>
          </p:nvPr>
        </p:nvGraphicFramePr>
        <p:xfrm>
          <a:off x="1882774" y="1621872"/>
          <a:ext cx="8426450" cy="439560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err="1">
                          <a:solidFill>
                            <a:schemeClr val="bg1"/>
                          </a:solidFill>
                        </a:rPr>
                        <a:t>Number</a:t>
                      </a:r>
                      <a:r>
                        <a:rPr lang="sv-SE" sz="1000" b="0" dirty="0">
                          <a:solidFill>
                            <a:schemeClr val="bg1"/>
                          </a:solidFill>
                        </a:rPr>
                        <a:t> </a:t>
                      </a:r>
                      <a:r>
                        <a:rPr lang="sv-SE" sz="1000" dirty="0">
                          <a:solidFill>
                            <a:schemeClr val="bg1"/>
                          </a:solidFill>
                        </a:rPr>
                        <a:t>                             </a:t>
                      </a:r>
                      <a:r>
                        <a:rPr lang="sv-SE" sz="1000" b="0" dirty="0">
                          <a:solidFill>
                            <a:schemeClr val="bg1"/>
                          </a:solidFill>
                        </a:rPr>
                        <a:t>Change (</a:t>
                      </a:r>
                      <a:r>
                        <a:rPr lang="sv-SE" sz="1000" b="0" dirty="0" err="1">
                          <a:solidFill>
                            <a:schemeClr val="bg1"/>
                          </a:solidFill>
                        </a:rPr>
                        <a:t>number</a:t>
                      </a:r>
                      <a:r>
                        <a:rPr lang="sv-SE" sz="1000" b="0" dirty="0">
                          <a:solidFill>
                            <a:schemeClr val="bg1"/>
                          </a:solidFill>
                        </a:rPr>
                        <a: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bg1"/>
                          </a:solidFill>
                        </a:rPr>
                        <a:t>Stockholm County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a:t>
                      </a:r>
                      <a:r>
                        <a:rPr lang="sv-SE" sz="1000" dirty="0" err="1">
                          <a:solidFill>
                            <a:schemeClr val="bg1"/>
                          </a:solidFill>
                        </a:rPr>
                        <a:t>years</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err="1"/>
                        <a:t>Agriculture</a:t>
                      </a:r>
                      <a:r>
                        <a:rPr lang="sv-SE" sz="800" b="0" dirty="0"/>
                        <a:t>, </a:t>
                      </a:r>
                      <a:r>
                        <a:rPr lang="sv-SE" sz="800" b="0" dirty="0" err="1"/>
                        <a:t>forestry</a:t>
                      </a:r>
                      <a:r>
                        <a:rPr lang="sv-SE" sz="800" b="0" dirty="0"/>
                        <a:t> &amp; </a:t>
                      </a:r>
                      <a:r>
                        <a:rPr lang="sv-SE" sz="800" b="0" dirty="0" err="1"/>
                        <a:t>fishing</a:t>
                      </a:r>
                      <a:endParaRPr lang="sv-SE" sz="800" b="0" dirty="0"/>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Manufacturing</a:t>
                      </a:r>
                      <a:r>
                        <a:rPr lang="sv-SE" sz="800" dirty="0"/>
                        <a:t>, mining, </a:t>
                      </a:r>
                      <a:r>
                        <a:rPr lang="sv-SE" sz="800" dirty="0" err="1"/>
                        <a:t>quarrying</a:t>
                      </a:r>
                      <a:r>
                        <a:rPr lang="sv-SE" sz="800" dirty="0"/>
                        <a:t> &amp; </a:t>
                      </a:r>
                      <a:r>
                        <a:rPr lang="sv-SE" sz="800" dirty="0" err="1"/>
                        <a:t>utilities</a:t>
                      </a:r>
                      <a:endParaRPr lang="sv-SE" sz="800" dirty="0"/>
                    </a:p>
                  </a:txBody>
                  <a:tcP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70 000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19,7</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Manufacturing</a:t>
                      </a:r>
                      <a:r>
                        <a:rPr lang="sv-SE" sz="800" dirty="0"/>
                        <a:t> </a:t>
                      </a:r>
                      <a:r>
                        <a:rPr lang="sv-SE" sz="800" dirty="0" err="1"/>
                        <a:t>of</a:t>
                      </a:r>
                      <a:r>
                        <a:rPr lang="sv-SE" sz="800" dirty="0"/>
                        <a:t> workshop </a:t>
                      </a:r>
                      <a:r>
                        <a:rPr lang="sv-SE" sz="800" dirty="0" err="1"/>
                        <a:t>products</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32 900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-3 900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-10,6</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23,2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Construction</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69 600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11 700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20,2</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Trade</a:t>
                      </a:r>
                      <a:endParaRPr lang="sv-SE" sz="800" dirty="0"/>
                    </a:p>
                  </a:txBody>
                  <a:tcP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125 200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4 600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3,8</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43 000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-6 700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-13,5</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-22,7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Accommodation</a:t>
                      </a:r>
                      <a:r>
                        <a:rPr lang="sv-SE" sz="800" dirty="0"/>
                        <a:t> &amp; </a:t>
                      </a:r>
                      <a:r>
                        <a:rPr lang="sv-SE" sz="800" dirty="0" err="1"/>
                        <a:t>food</a:t>
                      </a:r>
                      <a:r>
                        <a:rPr lang="sv-SE" sz="800" dirty="0"/>
                        <a:t> services</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35 200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2 600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8,0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-29,3</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&amp; </a:t>
                      </a:r>
                      <a:r>
                        <a:rPr lang="sv-SE" sz="800" dirty="0" err="1"/>
                        <a:t>communication</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145 000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53,4</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Arts, entertainment, recreation &amp; other services</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75 100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Financial</a:t>
                      </a:r>
                      <a:r>
                        <a:rPr lang="sv-SE" sz="800" dirty="0"/>
                        <a:t> &amp; </a:t>
                      </a:r>
                      <a:r>
                        <a:rPr lang="sv-SE" sz="800" dirty="0" err="1"/>
                        <a:t>insurance</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338 700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12,6</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Public administration</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101 400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2 900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21,1</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Education</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139 400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11 600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9,1</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8,4</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Health</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140 400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6 600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Unspecified</a:t>
                      </a:r>
                      <a:endParaRPr lang="sv-SE" sz="800" dirty="0"/>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Employed</a:t>
                      </a:r>
                      <a:r>
                        <a:rPr lang="sv-SE" sz="800" dirty="0"/>
                        <a:t> in Sweden</a:t>
                      </a:r>
                    </a:p>
                  </a:txBody>
                  <a:tcP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1 289 100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47 300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Employed</a:t>
                      </a:r>
                      <a:r>
                        <a:rPr lang="sv-SE" sz="800" dirty="0"/>
                        <a:t> </a:t>
                      </a:r>
                      <a:r>
                        <a:rPr lang="sv-SE" sz="800" dirty="0" err="1"/>
                        <a:t>abroad</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9 300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900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10,7</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126,8</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9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9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3,9</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6013213"/>
            <a:ext cx="1435008" cy="338554"/>
          </a:xfrm>
          <a:prstGeom prst="rect">
            <a:avLst/>
          </a:prstGeom>
          <a:noFill/>
        </p:spPr>
        <p:txBody>
          <a:bodyPr wrap="none" rtlCol="0">
            <a:spAutoFit/>
          </a:bodyPr>
          <a:lstStyle/>
          <a:p>
            <a:r>
              <a:rPr lang="sv-SE" sz="800" dirty="0"/>
              <a:t>Source: </a:t>
            </a:r>
            <a:r>
              <a:rPr lang="sv-SE" sz="800" dirty="0" err="1"/>
              <a:t>Statistics</a:t>
            </a:r>
            <a:r>
              <a:rPr lang="sv-SE" sz="800" dirty="0"/>
              <a:t> Sweden</a:t>
            </a:r>
          </a:p>
          <a:p>
            <a:endParaRPr lang="sv-SE" sz="800" dirty="0"/>
          </a:p>
        </p:txBody>
      </p:sp>
    </p:spTree>
    <p:extLst>
      <p:ext uri="{BB962C8B-B14F-4D97-AF65-F5344CB8AC3E}">
        <p14:creationId xmlns:p14="http://schemas.microsoft.com/office/powerpoint/2010/main" val="396632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err="1"/>
              <a:t>Employed</a:t>
            </a:r>
            <a:r>
              <a:rPr lang="sv-SE" dirty="0"/>
              <a:t> population, by </a:t>
            </a:r>
            <a:r>
              <a:rPr lang="sv-SE" dirty="0" err="1"/>
              <a:t>occupation</a:t>
            </a:r>
            <a:endParaRPr lang="sv-SE" dirty="0"/>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652137405"/>
              </p:ext>
            </p:extLst>
          </p:nvPr>
        </p:nvGraphicFramePr>
        <p:xfrm>
          <a:off x="1882773" y="1628775"/>
          <a:ext cx="7322932" cy="376284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415937">
                  <a:extLst>
                    <a:ext uri="{9D8B030D-6E8A-4147-A177-3AD203B41FA5}">
                      <a16:colId xmlns:a16="http://schemas.microsoft.com/office/drawing/2014/main" val="1889858293"/>
                    </a:ext>
                  </a:extLst>
                </a:gridCol>
                <a:gridCol w="1415937">
                  <a:extLst>
                    <a:ext uri="{9D8B030D-6E8A-4147-A177-3AD203B41FA5}">
                      <a16:colId xmlns:a16="http://schemas.microsoft.com/office/drawing/2014/main" val="1671515360"/>
                    </a:ext>
                  </a:extLst>
                </a:gridCol>
                <a:gridCol w="1415937">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Change -1 year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Stockholm County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err="1"/>
                        <a:t>Armed</a:t>
                      </a:r>
                      <a:r>
                        <a:rPr lang="sv-SE" sz="800" b="0" dirty="0"/>
                        <a:t> </a:t>
                      </a:r>
                      <a:r>
                        <a:rPr lang="sv-SE" sz="800" b="0" dirty="0" err="1"/>
                        <a:t>forces</a:t>
                      </a:r>
                      <a:r>
                        <a:rPr lang="sv-SE" sz="800" b="0" dirty="0"/>
                        <a:t> </a:t>
                      </a:r>
                      <a:r>
                        <a:rPr lang="sv-SE" sz="800" b="0" dirty="0" err="1"/>
                        <a:t>occupations</a:t>
                      </a:r>
                      <a:endParaRPr lang="sv-SE" sz="800" b="0" dirty="0"/>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900" b="0" i="0" u="none" strike="noStrike" dirty="0">
                          <a:solidFill>
                            <a:srgbClr val="000000"/>
                          </a:solidFill>
                          <a:effectLst/>
                          <a:latin typeface="Futura Std Book" panose="020B0502020204020303"/>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Managers</a:t>
                      </a:r>
                    </a:p>
                  </a:txBody>
                  <a:tcPr anchor="ct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114 700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Occupations requiring advanced level of higher education</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538 800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45 600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Occupations requiring higher education qualifications or equivalent</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232 200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-6 700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Administration and customer service clerks</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76 200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-5 800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Service, care and shop sales workers</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149 200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-5 700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Agricultural, horticultural, forestry and fishery workers</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5,6</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Building</a:t>
                      </a:r>
                      <a:r>
                        <a:rPr lang="sv-SE" sz="800" dirty="0"/>
                        <a:t> and </a:t>
                      </a:r>
                      <a:r>
                        <a:rPr lang="sv-SE" sz="800" dirty="0" err="1"/>
                        <a:t>manufacturing</a:t>
                      </a:r>
                      <a:r>
                        <a:rPr lang="sv-SE" sz="800" dirty="0"/>
                        <a:t> </a:t>
                      </a:r>
                      <a:r>
                        <a:rPr lang="sv-SE" sz="800" dirty="0" err="1"/>
                        <a:t>workers</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70 500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9 500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15,6</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Mechanical manufacturing and transport workers, etc.</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36 800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-16,6</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Elementary</a:t>
                      </a:r>
                      <a:r>
                        <a:rPr lang="sv-SE" sz="800" dirty="0"/>
                        <a:t> </a:t>
                      </a:r>
                      <a:r>
                        <a:rPr lang="sv-SE" sz="800" dirty="0" err="1"/>
                        <a:t>occupations</a:t>
                      </a:r>
                      <a:endParaRPr lang="sv-SE" sz="800" dirty="0"/>
                    </a:p>
                  </a:txBody>
                  <a:tcPr anchor="ct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err="1"/>
                        <a:t>Unspecified</a:t>
                      </a:r>
                      <a:endParaRPr lang="sv-SE" sz="800" b="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51 400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12 500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32,1</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Employed</a:t>
                      </a:r>
                      <a:r>
                        <a:rPr lang="sv-SE" sz="800" dirty="0"/>
                        <a:t> in Sweden</a:t>
                      </a:r>
                    </a:p>
                  </a:txBody>
                  <a:tcPr anchor="ct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1 289 100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47 300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Employed</a:t>
                      </a:r>
                      <a:r>
                        <a:rPr lang="sv-SE" sz="800" dirty="0"/>
                        <a:t> </a:t>
                      </a:r>
                      <a:r>
                        <a:rPr lang="sv-SE" sz="800" dirty="0" err="1"/>
                        <a:t>Abroad</a:t>
                      </a:r>
                      <a:endParaRPr lang="sv-SE" sz="800" dirty="0"/>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9 300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900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10,7</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nchor="ctr">
                    <a:lnL w="12700" cmpd="sng">
                      <a:noFill/>
                    </a:lnL>
                  </a:tcPr>
                </a:tc>
                <a:tc>
                  <a:txBody>
                    <a:bodyPr/>
                    <a:lstStyle/>
                    <a:p>
                      <a:pPr algn="ctr" rtl="0" fontAlgn="ctr"/>
                      <a:r>
                        <a:rPr lang="sv-SE" sz="9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9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455814"/>
            <a:ext cx="1435008" cy="338554"/>
          </a:xfrm>
          <a:prstGeom prst="rect">
            <a:avLst/>
          </a:prstGeom>
          <a:noFill/>
        </p:spPr>
        <p:txBody>
          <a:bodyPr wrap="none" rtlCol="0">
            <a:spAutoFit/>
          </a:bodyPr>
          <a:lstStyle/>
          <a:p>
            <a:r>
              <a:rPr lang="sv-SE" sz="800" dirty="0"/>
              <a:t>Source: </a:t>
            </a:r>
            <a:r>
              <a:rPr lang="sv-SE" sz="800" dirty="0" err="1"/>
              <a:t>Statistics</a:t>
            </a:r>
            <a:r>
              <a:rPr lang="sv-SE" sz="800" dirty="0"/>
              <a:t> Sweden</a:t>
            </a:r>
          </a:p>
          <a:p>
            <a:endParaRPr lang="sv-SE" sz="800" dirty="0"/>
          </a:p>
        </p:txBody>
      </p:sp>
    </p:spTree>
    <p:extLst>
      <p:ext uri="{BB962C8B-B14F-4D97-AF65-F5344CB8AC3E}">
        <p14:creationId xmlns:p14="http://schemas.microsoft.com/office/powerpoint/2010/main" val="264086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err="1"/>
              <a:t>Recently</a:t>
            </a:r>
            <a:r>
              <a:rPr lang="sv-SE" dirty="0"/>
              <a:t> </a:t>
            </a:r>
            <a:r>
              <a:rPr lang="sv-SE" dirty="0" err="1"/>
              <a:t>listed</a:t>
            </a:r>
            <a:r>
              <a:rPr lang="sv-SE" dirty="0"/>
              <a:t> positions</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2558714" cy="215444"/>
          </a:xfrm>
          <a:prstGeom prst="rect">
            <a:avLst/>
          </a:prstGeom>
          <a:noFill/>
        </p:spPr>
        <p:txBody>
          <a:bodyPr wrap="none" rtlCol="0">
            <a:spAutoFit/>
          </a:bodyPr>
          <a:lstStyle/>
          <a:p>
            <a:r>
              <a:rPr lang="en-US" sz="800" dirty="0"/>
              <a:t>Source: The Swedish Public Employment Service</a:t>
            </a:r>
            <a:endParaRPr lang="sv-SE" sz="800" dirty="0"/>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6" y="1162567"/>
            <a:ext cx="4725915" cy="2266432"/>
          </a:xfrm>
        </p:spPr>
        <p:txBody>
          <a:bodyPr/>
          <a:lstStyle/>
          <a:p>
            <a:pPr marL="285750" indent="-285750">
              <a:buFont typeface="Arial" panose="020B0604020202020204" pitchFamily="34" charset="0"/>
              <a:buChar char="•"/>
            </a:pPr>
            <a:r>
              <a:rPr lang="en-US" sz="1400" dirty="0"/>
              <a:t>There was an increase in the number of job vacancies at the Swedish Public Employment Service in both Stockholm County and Stockholm City during the quarter.</a:t>
            </a:r>
          </a:p>
          <a:p>
            <a:pPr marL="285750" indent="-285750">
              <a:buFont typeface="Arial" panose="020B0604020202020204" pitchFamily="34" charset="0"/>
              <a:buChar char="•"/>
            </a:pPr>
            <a:r>
              <a:rPr lang="en-US" sz="1400" dirty="0"/>
              <a:t>The number of vacant jobs went up in several sectors. The largest increases were in:</a:t>
            </a:r>
            <a:br>
              <a:rPr lang="en-US" sz="1400" dirty="0"/>
            </a:br>
            <a:r>
              <a:rPr lang="en-US" sz="1400" dirty="0"/>
              <a:t>- Hotels and restaurants</a:t>
            </a:r>
            <a:br>
              <a:rPr lang="en-US" sz="1400" dirty="0"/>
            </a:br>
            <a:r>
              <a:rPr lang="en-US" sz="1400" dirty="0"/>
              <a:t>- Transport</a:t>
            </a:r>
            <a:br>
              <a:rPr lang="en-US" sz="1400" dirty="0"/>
            </a:br>
            <a:r>
              <a:rPr lang="en-US" sz="1400" dirty="0"/>
              <a:t>- Financial services</a:t>
            </a:r>
          </a:p>
          <a:p>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951175" cy="276999"/>
          </a:xfrm>
          <a:prstGeom prst="rect">
            <a:avLst/>
          </a:prstGeom>
          <a:noFill/>
        </p:spPr>
        <p:txBody>
          <a:bodyPr wrap="none" rtlCol="0">
            <a:spAutoFit/>
          </a:bodyPr>
          <a:lstStyle/>
          <a:p>
            <a:r>
              <a:rPr lang="sv-SE" sz="1200" b="1" dirty="0" err="1">
                <a:cs typeface="Arial" panose="020B0604020202020204" pitchFamily="34" charset="0"/>
              </a:rPr>
              <a:t>Recently</a:t>
            </a:r>
            <a:r>
              <a:rPr lang="sv-SE" sz="1200" b="1" dirty="0">
                <a:cs typeface="Arial" panose="020B0604020202020204" pitchFamily="34" charset="0"/>
              </a:rPr>
              <a:t> </a:t>
            </a:r>
            <a:r>
              <a:rPr lang="sv-SE" sz="1200" b="1" dirty="0" err="1">
                <a:cs typeface="Arial" panose="020B0604020202020204" pitchFamily="34" charset="0"/>
              </a:rPr>
              <a:t>listed</a:t>
            </a:r>
            <a:r>
              <a:rPr lang="sv-SE" sz="1200" b="1" dirty="0">
                <a:cs typeface="Arial" panose="020B0604020202020204" pitchFamily="34" charset="0"/>
              </a:rPr>
              <a:t> positions</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5949128" cy="492443"/>
          </a:xfrm>
          <a:prstGeom prst="rect">
            <a:avLst/>
          </a:prstGeom>
          <a:noFill/>
        </p:spPr>
        <p:txBody>
          <a:bodyPr wrap="square" rtlCol="0">
            <a:spAutoFit/>
          </a:bodyPr>
          <a:lstStyle/>
          <a:p>
            <a:r>
              <a:rPr lang="en-US" sz="1400" b="1" dirty="0"/>
              <a:t>Recently listed positions at the Swedish Public Employment Service</a:t>
            </a:r>
            <a:br>
              <a:rPr lang="sv-SE" sz="1400" dirty="0"/>
            </a:br>
            <a:r>
              <a:rPr lang="sv-SE" sz="1200" dirty="0"/>
              <a:t>Index 100 = 2012 Q1</a:t>
            </a:r>
            <a:endParaRPr lang="sv-SE" sz="1400" dirty="0"/>
          </a:p>
        </p:txBody>
      </p:sp>
      <p:graphicFrame>
        <p:nvGraphicFramePr>
          <p:cNvPr id="26" name="Tabell 25">
            <a:extLst>
              <a:ext uri="{FF2B5EF4-FFF2-40B4-BE49-F238E27FC236}">
                <a16:creationId xmlns:a16="http://schemas.microsoft.com/office/drawing/2014/main" id="{6789A64C-4FA8-48AA-8057-4BA62B99F157}"/>
              </a:ext>
            </a:extLst>
          </p:cNvPr>
          <p:cNvGraphicFramePr>
            <a:graphicFrameLocks noGrp="1"/>
          </p:cNvGraphicFramePr>
          <p:nvPr>
            <p:extLst>
              <p:ext uri="{D42A27DB-BD31-4B8C-83A1-F6EECF244321}">
                <p14:modId xmlns:p14="http://schemas.microsoft.com/office/powerpoint/2010/main" val="2853428888"/>
              </p:ext>
            </p:extLst>
          </p:nvPr>
        </p:nvGraphicFramePr>
        <p:xfrm>
          <a:off x="6744446" y="3705998"/>
          <a:ext cx="4725915" cy="2266432"/>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3">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81839">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32">
                <a:tc>
                  <a:txBody>
                    <a:bodyPr/>
                    <a:lstStyle/>
                    <a:p>
                      <a:pPr marL="7200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1 515 957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extLst>
                  <a:ext uri="{0D108BD9-81ED-4DB2-BD59-A6C34878D82A}">
                    <a16:rowId xmlns:a16="http://schemas.microsoft.com/office/drawing/2014/main" val="1544414373"/>
                  </a:ext>
                </a:extLst>
              </a:tr>
              <a:tr h="337732">
                <a:tc>
                  <a:txBody>
                    <a:bodyPr/>
                    <a:lstStyle/>
                    <a:p>
                      <a:pPr marL="7200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235 620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713 937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4178915708"/>
                  </a:ext>
                </a:extLst>
              </a:tr>
              <a:tr h="337732">
                <a:tc>
                  <a:txBody>
                    <a:bodyPr/>
                    <a:lstStyle/>
                    <a:p>
                      <a:pPr marL="7200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132 331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408 955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1554613420"/>
                  </a:ext>
                </a:extLst>
              </a:tr>
              <a:tr h="337732">
                <a:tc>
                  <a:txBody>
                    <a:bodyPr/>
                    <a:lstStyle/>
                    <a:p>
                      <a:pPr marL="7200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83 926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258 669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923977588"/>
                  </a:ext>
                </a:extLst>
              </a:tr>
              <a:tr h="337732">
                <a:tc>
                  <a:txBody>
                    <a:bodyPr/>
                    <a:lstStyle/>
                    <a:p>
                      <a:pPr marL="72000" algn="l" fontAlgn="ctr"/>
                      <a:r>
                        <a:rPr lang="sv-SE" sz="800" u="none" strike="noStrike" dirty="0">
                          <a:effectLst/>
                        </a:rPr>
                        <a:t>Sweden, excl. Stockholm 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372 524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1 107 002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3645508160"/>
                  </a:ext>
                </a:extLst>
              </a:tr>
            </a:tbl>
          </a:graphicData>
        </a:graphic>
      </p:graphicFrame>
      <p:sp>
        <p:nvSpPr>
          <p:cNvPr id="13" name="textruta 12">
            <a:extLst>
              <a:ext uri="{FF2B5EF4-FFF2-40B4-BE49-F238E27FC236}">
                <a16:creationId xmlns:a16="http://schemas.microsoft.com/office/drawing/2014/main" id="{3A4722AB-6216-433D-A827-FA326F0E9F91}"/>
              </a:ext>
            </a:extLst>
          </p:cNvPr>
          <p:cNvSpPr txBox="1"/>
          <p:nvPr/>
        </p:nvSpPr>
        <p:spPr>
          <a:xfrm>
            <a:off x="10511234" y="5972430"/>
            <a:ext cx="869149" cy="184666"/>
          </a:xfrm>
          <a:prstGeom prst="rect">
            <a:avLst/>
          </a:prstGeom>
          <a:noFill/>
        </p:spPr>
        <p:txBody>
          <a:bodyPr wrap="none" rtlCol="0">
            <a:spAutoFit/>
          </a:bodyPr>
          <a:lstStyle/>
          <a:p>
            <a:r>
              <a:rPr lang="sv-SE" sz="600" dirty="0"/>
              <a:t>* Last </a:t>
            </a:r>
            <a:r>
              <a:rPr lang="sv-SE" sz="600" dirty="0" err="1"/>
              <a:t>four</a:t>
            </a:r>
            <a:r>
              <a:rPr lang="sv-SE" sz="600" dirty="0"/>
              <a:t> </a:t>
            </a:r>
            <a:r>
              <a:rPr lang="sv-SE" sz="600" dirty="0" err="1"/>
              <a:t>quarters</a:t>
            </a:r>
            <a:endParaRPr lang="sv-SE" sz="600" dirty="0"/>
          </a:p>
        </p:txBody>
      </p:sp>
      <p:graphicFrame>
        <p:nvGraphicFramePr>
          <p:cNvPr id="12" name="Diagram 11">
            <a:extLst>
              <a:ext uri="{FF2B5EF4-FFF2-40B4-BE49-F238E27FC236}">
                <a16:creationId xmlns:a16="http://schemas.microsoft.com/office/drawing/2014/main" id="{FC890888-DFFE-4BA8-A974-DBC92FB2251C}"/>
              </a:ext>
            </a:extLst>
          </p:cNvPr>
          <p:cNvGraphicFramePr>
            <a:graphicFrameLocks/>
          </p:cNvGraphicFramePr>
          <p:nvPr>
            <p:extLst>
              <p:ext uri="{D42A27DB-BD31-4B8C-83A1-F6EECF244321}">
                <p14:modId xmlns:p14="http://schemas.microsoft.com/office/powerpoint/2010/main" val="3885785771"/>
              </p:ext>
            </p:extLst>
          </p:nvPr>
        </p:nvGraphicFramePr>
        <p:xfrm>
          <a:off x="717641" y="1969621"/>
          <a:ext cx="5953125" cy="3787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en-US" dirty="0"/>
              <a:t>The number of persons given notice</a:t>
            </a:r>
            <a:endParaRPr lang="sv-SE" dirty="0"/>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2558714" cy="215444"/>
          </a:xfrm>
          <a:prstGeom prst="rect">
            <a:avLst/>
          </a:prstGeom>
          <a:noFill/>
        </p:spPr>
        <p:txBody>
          <a:bodyPr wrap="none" rtlCol="0">
            <a:spAutoFit/>
          </a:bodyPr>
          <a:lstStyle/>
          <a:p>
            <a:r>
              <a:rPr lang="en-US" sz="800" dirty="0"/>
              <a:t>Source: The Swedish Public Employment Service</a:t>
            </a:r>
            <a:endParaRPr lang="sv-SE" sz="800" dirty="0"/>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4" y="1733853"/>
            <a:ext cx="4684941" cy="1720547"/>
          </a:xfrm>
        </p:spPr>
        <p:txBody>
          <a:bodyPr/>
          <a:lstStyle/>
          <a:p>
            <a:pPr marL="285750" indent="-285750">
              <a:buFont typeface="Arial" panose="020B0604020202020204" pitchFamily="34" charset="0"/>
              <a:buChar char="•"/>
            </a:pPr>
            <a:r>
              <a:rPr lang="en-US" sz="1300" dirty="0"/>
              <a:t>In the first quarter, around 2,000 people received notification of layoff in the county, this number was 1,400 in Stockholm City. This is significantly lower in comparison to 2021.</a:t>
            </a:r>
          </a:p>
          <a:p>
            <a:pPr marL="285750" indent="-285750">
              <a:buFont typeface="Arial" panose="020B0604020202020204" pitchFamily="34" charset="0"/>
              <a:buChar char="•"/>
            </a:pPr>
            <a:r>
              <a:rPr lang="en-US" sz="1300" dirty="0"/>
              <a:t>Layoff notifications are now back at pre-pandemic levels.</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2834430" cy="276999"/>
          </a:xfrm>
          <a:prstGeom prst="rect">
            <a:avLst/>
          </a:prstGeom>
          <a:noFill/>
        </p:spPr>
        <p:txBody>
          <a:bodyPr wrap="none" rtlCol="0">
            <a:spAutoFit/>
          </a:bodyPr>
          <a:lstStyle/>
          <a:p>
            <a:r>
              <a:rPr lang="en-US" sz="1200" b="1" dirty="0">
                <a:cs typeface="Arial" panose="020B0604020202020204" pitchFamily="34" charset="0"/>
              </a:rPr>
              <a:t>The number of persons given notice</a:t>
            </a:r>
            <a:endParaRPr lang="sv-SE" sz="1200" b="1" dirty="0">
              <a:cs typeface="Arial" panose="020B0604020202020204" pitchFamily="34" charset="0"/>
            </a:endParaRP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3280065" cy="492443"/>
          </a:xfrm>
          <a:prstGeom prst="rect">
            <a:avLst/>
          </a:prstGeom>
          <a:noFill/>
        </p:spPr>
        <p:txBody>
          <a:bodyPr wrap="none" rtlCol="0">
            <a:spAutoFit/>
          </a:bodyPr>
          <a:lstStyle/>
          <a:p>
            <a:r>
              <a:rPr lang="en-US" sz="1400" b="1" dirty="0"/>
              <a:t>The number of persons given notice</a:t>
            </a:r>
            <a:br>
              <a:rPr lang="sv-SE" sz="1400" dirty="0"/>
            </a:br>
            <a:r>
              <a:rPr lang="sv-SE" sz="1200" dirty="0"/>
              <a:t>Index 100 = 2012 Q1</a:t>
            </a:r>
            <a:endParaRPr lang="sv-SE" sz="1400" dirty="0"/>
          </a:p>
        </p:txBody>
      </p:sp>
      <p:graphicFrame>
        <p:nvGraphicFramePr>
          <p:cNvPr id="26" name="Tabell 25">
            <a:extLst>
              <a:ext uri="{FF2B5EF4-FFF2-40B4-BE49-F238E27FC236}">
                <a16:creationId xmlns:a16="http://schemas.microsoft.com/office/drawing/2014/main" id="{2E73D2B9-A861-42C6-80D3-9729332B0824}"/>
              </a:ext>
            </a:extLst>
          </p:cNvPr>
          <p:cNvGraphicFramePr>
            <a:graphicFrameLocks noGrp="1"/>
          </p:cNvGraphicFramePr>
          <p:nvPr>
            <p:extLst>
              <p:ext uri="{D42A27DB-BD31-4B8C-83A1-F6EECF244321}">
                <p14:modId xmlns:p14="http://schemas.microsoft.com/office/powerpoint/2010/main" val="3339762675"/>
              </p:ext>
            </p:extLst>
          </p:nvPr>
        </p:nvGraphicFramePr>
        <p:xfrm>
          <a:off x="6792684" y="3715992"/>
          <a:ext cx="4677675" cy="2256440"/>
        </p:xfrm>
        <a:graphic>
          <a:graphicData uri="http://schemas.openxmlformats.org/drawingml/2006/table">
            <a:tbl>
              <a:tblPr bandRow="1">
                <a:tableStyleId>{2D5ABB26-0587-4C30-8999-92F81FD0307C}</a:tableStyleId>
              </a:tblPr>
              <a:tblGrid>
                <a:gridCol w="1527960">
                  <a:extLst>
                    <a:ext uri="{9D8B030D-6E8A-4147-A177-3AD203B41FA5}">
                      <a16:colId xmlns:a16="http://schemas.microsoft.com/office/drawing/2014/main" val="1678076792"/>
                    </a:ext>
                  </a:extLst>
                </a:gridCol>
                <a:gridCol w="678605">
                  <a:extLst>
                    <a:ext uri="{9D8B030D-6E8A-4147-A177-3AD203B41FA5}">
                      <a16:colId xmlns:a16="http://schemas.microsoft.com/office/drawing/2014/main" val="2601369493"/>
                    </a:ext>
                  </a:extLst>
                </a:gridCol>
                <a:gridCol w="769873">
                  <a:extLst>
                    <a:ext uri="{9D8B030D-6E8A-4147-A177-3AD203B41FA5}">
                      <a16:colId xmlns:a16="http://schemas.microsoft.com/office/drawing/2014/main" val="2395970223"/>
                    </a:ext>
                  </a:extLst>
                </a:gridCol>
                <a:gridCol w="609483">
                  <a:extLst>
                    <a:ext uri="{9D8B030D-6E8A-4147-A177-3AD203B41FA5}">
                      <a16:colId xmlns:a16="http://schemas.microsoft.com/office/drawing/2014/main" val="3235649811"/>
                    </a:ext>
                  </a:extLst>
                </a:gridCol>
                <a:gridCol w="556020">
                  <a:extLst>
                    <a:ext uri="{9D8B030D-6E8A-4147-A177-3AD203B41FA5}">
                      <a16:colId xmlns:a16="http://schemas.microsoft.com/office/drawing/2014/main" val="1050073455"/>
                    </a:ext>
                  </a:extLst>
                </a:gridCol>
                <a:gridCol w="535734">
                  <a:extLst>
                    <a:ext uri="{9D8B030D-6E8A-4147-A177-3AD203B41FA5}">
                      <a16:colId xmlns:a16="http://schemas.microsoft.com/office/drawing/2014/main" val="3827523272"/>
                    </a:ext>
                  </a:extLst>
                </a:gridCol>
              </a:tblGrid>
              <a:tr h="28059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462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6243">
                <a:tc>
                  <a:txBody>
                    <a:bodyPr/>
                    <a:lstStyle/>
                    <a:p>
                      <a:pPr marL="72000" lvl="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5 091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23 825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44414373"/>
                  </a:ext>
                </a:extLst>
              </a:tr>
              <a:tr h="336243">
                <a:tc>
                  <a:txBody>
                    <a:bodyPr/>
                    <a:lstStyle/>
                    <a:p>
                      <a:pPr marL="72000" lvl="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14 281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4178915708"/>
                  </a:ext>
                </a:extLst>
              </a:tr>
              <a:tr h="336243">
                <a:tc>
                  <a:txBody>
                    <a:bodyPr/>
                    <a:lstStyle/>
                    <a:p>
                      <a:pPr marL="72000" lvl="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2 232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10 824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1554613420"/>
                  </a:ext>
                </a:extLst>
              </a:tr>
              <a:tr h="336243">
                <a:tc>
                  <a:txBody>
                    <a:bodyPr/>
                    <a:lstStyle/>
                    <a:p>
                      <a:pPr marL="72000" lvl="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1 438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7 330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923977588"/>
                  </a:ext>
                </a:extLst>
              </a:tr>
              <a:tr h="336243">
                <a:tc>
                  <a:txBody>
                    <a:bodyPr/>
                    <a:lstStyle/>
                    <a:p>
                      <a:pPr marL="72000" lvl="0" algn="l" fontAlgn="ctr"/>
                      <a:r>
                        <a:rPr lang="sv-SE" sz="800" u="none" strike="noStrike" dirty="0">
                          <a:effectLst/>
                        </a:rPr>
                        <a:t>Sweden, excl. Stockholm 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2 859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13 001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3645508160"/>
                  </a:ext>
                </a:extLst>
              </a:tr>
            </a:tbl>
          </a:graphicData>
        </a:graphic>
      </p:graphicFrame>
      <p:sp>
        <p:nvSpPr>
          <p:cNvPr id="13" name="textruta 12">
            <a:extLst>
              <a:ext uri="{FF2B5EF4-FFF2-40B4-BE49-F238E27FC236}">
                <a16:creationId xmlns:a16="http://schemas.microsoft.com/office/drawing/2014/main" id="{C8F942FD-0A79-4753-A02E-CEAAC9AA597E}"/>
              </a:ext>
            </a:extLst>
          </p:cNvPr>
          <p:cNvSpPr txBox="1"/>
          <p:nvPr/>
        </p:nvSpPr>
        <p:spPr>
          <a:xfrm>
            <a:off x="10503188" y="6001484"/>
            <a:ext cx="880369" cy="184666"/>
          </a:xfrm>
          <a:prstGeom prst="rect">
            <a:avLst/>
          </a:prstGeom>
          <a:noFill/>
        </p:spPr>
        <p:txBody>
          <a:bodyPr wrap="none" rtlCol="0">
            <a:spAutoFit/>
          </a:bodyPr>
          <a:lstStyle/>
          <a:p>
            <a:r>
              <a:rPr lang="sv-SE" sz="600" dirty="0"/>
              <a:t>* Last </a:t>
            </a:r>
            <a:r>
              <a:rPr lang="sv-SE" sz="600" dirty="0" err="1"/>
              <a:t>four</a:t>
            </a:r>
            <a:r>
              <a:rPr lang="sv-SE" sz="600" dirty="0"/>
              <a:t> </a:t>
            </a:r>
            <a:r>
              <a:rPr lang="sv-SE" sz="600" dirty="0" err="1"/>
              <a:t>quarters</a:t>
            </a:r>
            <a:endParaRPr lang="sv-SE" sz="600" dirty="0"/>
          </a:p>
        </p:txBody>
      </p:sp>
      <p:graphicFrame>
        <p:nvGraphicFramePr>
          <p:cNvPr id="12" name="Diagram 11">
            <a:extLst>
              <a:ext uri="{FF2B5EF4-FFF2-40B4-BE49-F238E27FC236}">
                <a16:creationId xmlns:a16="http://schemas.microsoft.com/office/drawing/2014/main" id="{A0BD5633-FB51-403D-9355-938629B692C4}"/>
              </a:ext>
            </a:extLst>
          </p:cNvPr>
          <p:cNvGraphicFramePr>
            <a:graphicFrameLocks/>
          </p:cNvGraphicFramePr>
          <p:nvPr>
            <p:extLst>
              <p:ext uri="{D42A27DB-BD31-4B8C-83A1-F6EECF244321}">
                <p14:modId xmlns:p14="http://schemas.microsoft.com/office/powerpoint/2010/main" val="3905926527"/>
              </p:ext>
            </p:extLst>
          </p:nvPr>
        </p:nvGraphicFramePr>
        <p:xfrm>
          <a:off x="714374" y="2082893"/>
          <a:ext cx="6009700" cy="3674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err="1"/>
              <a:t>Unemployment</a:t>
            </a:r>
            <a:endParaRPr lang="sv-SE" dirty="0"/>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3667992" cy="215444"/>
          </a:xfrm>
          <a:prstGeom prst="rect">
            <a:avLst/>
          </a:prstGeom>
          <a:noFill/>
        </p:spPr>
        <p:txBody>
          <a:bodyPr wrap="none" rtlCol="0">
            <a:spAutoFit/>
          </a:bodyPr>
          <a:lstStyle/>
          <a:p>
            <a:r>
              <a:rPr lang="en-US" sz="800" dirty="0"/>
              <a:t>Source: The Swedish Public Employment Service and Statistics Sweden</a:t>
            </a:r>
            <a:endParaRPr lang="sv-SE" sz="800" dirty="0"/>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7358" y="1980074"/>
            <a:ext cx="4660267" cy="1448926"/>
          </a:xfrm>
        </p:spPr>
        <p:txBody>
          <a:bodyPr/>
          <a:lstStyle/>
          <a:p>
            <a:pPr marL="285750" indent="-285750">
              <a:buFont typeface="Arial" panose="020B0604020202020204" pitchFamily="34" charset="0"/>
              <a:buChar char="•"/>
            </a:pPr>
            <a:r>
              <a:rPr lang="en-US" sz="1400" dirty="0"/>
              <a:t>Unemployment decreased in Stockholm County and in Stockholm City during the first quarter, both in absolute and relative terms. </a:t>
            </a:r>
          </a:p>
          <a:p>
            <a:pPr marL="285750" indent="-285750">
              <a:buFont typeface="Arial" panose="020B0604020202020204" pitchFamily="34" charset="0"/>
              <a:buChar char="•"/>
            </a:pPr>
            <a:r>
              <a:rPr lang="en-US" sz="1400" dirty="0" err="1"/>
              <a:t>Danderyd</a:t>
            </a:r>
            <a:r>
              <a:rPr lang="en-US" sz="1400" dirty="0"/>
              <a:t> municipality had the lowest relative unemployment in the county (1.4%).</a:t>
            </a:r>
          </a:p>
          <a:p>
            <a:pPr marL="285750" indent="-285750">
              <a:buFont typeface="Arial" panose="020B0604020202020204" pitchFamily="34" charset="0"/>
              <a:buChar char="•"/>
            </a:pPr>
            <a:r>
              <a:rPr lang="en-US" sz="1400" dirty="0"/>
              <a:t>.</a:t>
            </a:r>
          </a:p>
          <a:p>
            <a:pPr marL="0" lvl="4" indent="0">
              <a:buNone/>
            </a:pPr>
            <a:endParaRPr lang="sv-SE" sz="1400" dirty="0"/>
          </a:p>
          <a:p>
            <a:endParaRPr lang="sv-SE" sz="14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324402" cy="276999"/>
          </a:xfrm>
          <a:prstGeom prst="rect">
            <a:avLst/>
          </a:prstGeom>
          <a:noFill/>
        </p:spPr>
        <p:txBody>
          <a:bodyPr wrap="none" rtlCol="0">
            <a:spAutoFit/>
          </a:bodyPr>
          <a:lstStyle/>
          <a:p>
            <a:r>
              <a:rPr lang="sv-SE" sz="1200" b="1" dirty="0" err="1">
                <a:cs typeface="Arial" panose="020B0604020202020204" pitchFamily="34" charset="0"/>
              </a:rPr>
              <a:t>Unemployment</a:t>
            </a:r>
            <a:endParaRPr lang="sv-SE" sz="1200" b="1" dirty="0">
              <a:cs typeface="Arial" panose="020B0604020202020204" pitchFamily="34" charset="0"/>
            </a:endParaRPr>
          </a:p>
        </p:txBody>
      </p:sp>
      <p:sp>
        <p:nvSpPr>
          <p:cNvPr id="19" name="textruta 18">
            <a:extLst>
              <a:ext uri="{FF2B5EF4-FFF2-40B4-BE49-F238E27FC236}">
                <a16:creationId xmlns:a16="http://schemas.microsoft.com/office/drawing/2014/main" id="{F8AD249B-55F6-456D-B812-30BDBAF78D80}"/>
              </a:ext>
            </a:extLst>
          </p:cNvPr>
          <p:cNvSpPr txBox="1"/>
          <p:nvPr/>
        </p:nvSpPr>
        <p:spPr>
          <a:xfrm>
            <a:off x="721629" y="1456854"/>
            <a:ext cx="5669935" cy="523220"/>
          </a:xfrm>
          <a:prstGeom prst="rect">
            <a:avLst/>
          </a:prstGeom>
          <a:noFill/>
        </p:spPr>
        <p:txBody>
          <a:bodyPr wrap="square" rtlCol="0">
            <a:spAutoFit/>
          </a:bodyPr>
          <a:lstStyle/>
          <a:p>
            <a:br>
              <a:rPr lang="sv-SE" sz="1400" dirty="0"/>
            </a:br>
            <a:r>
              <a:rPr lang="en-US" sz="1400" b="1" dirty="0"/>
              <a:t>Unemployment in relation to the population (%), 15-74 years</a:t>
            </a:r>
            <a:endParaRPr lang="sv-SE" sz="1400" dirty="0"/>
          </a:p>
        </p:txBody>
      </p:sp>
      <p:graphicFrame>
        <p:nvGraphicFramePr>
          <p:cNvPr id="20" name="Tabell 19">
            <a:extLst>
              <a:ext uri="{FF2B5EF4-FFF2-40B4-BE49-F238E27FC236}">
                <a16:creationId xmlns:a16="http://schemas.microsoft.com/office/drawing/2014/main" id="{87967B9E-0076-4AE3-B0C2-6FDE75ACC321}"/>
              </a:ext>
            </a:extLst>
          </p:cNvPr>
          <p:cNvGraphicFramePr>
            <a:graphicFrameLocks noGrp="1"/>
          </p:cNvGraphicFramePr>
          <p:nvPr>
            <p:extLst>
              <p:ext uri="{D42A27DB-BD31-4B8C-83A1-F6EECF244321}">
                <p14:modId xmlns:p14="http://schemas.microsoft.com/office/powerpoint/2010/main" val="1439944263"/>
              </p:ext>
            </p:extLst>
          </p:nvPr>
        </p:nvGraphicFramePr>
        <p:xfrm>
          <a:off x="6810101" y="3726566"/>
          <a:ext cx="4660267" cy="2140539"/>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1678076792"/>
                    </a:ext>
                  </a:extLst>
                </a:gridCol>
                <a:gridCol w="676080">
                  <a:extLst>
                    <a:ext uri="{9D8B030D-6E8A-4147-A177-3AD203B41FA5}">
                      <a16:colId xmlns:a16="http://schemas.microsoft.com/office/drawing/2014/main" val="2601369493"/>
                    </a:ext>
                  </a:extLst>
                </a:gridCol>
                <a:gridCol w="767008">
                  <a:extLst>
                    <a:ext uri="{9D8B030D-6E8A-4147-A177-3AD203B41FA5}">
                      <a16:colId xmlns:a16="http://schemas.microsoft.com/office/drawing/2014/main" val="2395970223"/>
                    </a:ext>
                  </a:extLst>
                </a:gridCol>
                <a:gridCol w="607214">
                  <a:extLst>
                    <a:ext uri="{9D8B030D-6E8A-4147-A177-3AD203B41FA5}">
                      <a16:colId xmlns:a16="http://schemas.microsoft.com/office/drawing/2014/main" val="3235649811"/>
                    </a:ext>
                  </a:extLst>
                </a:gridCol>
                <a:gridCol w="553950">
                  <a:extLst>
                    <a:ext uri="{9D8B030D-6E8A-4147-A177-3AD203B41FA5}">
                      <a16:colId xmlns:a16="http://schemas.microsoft.com/office/drawing/2014/main" val="1050073455"/>
                    </a:ext>
                  </a:extLst>
                </a:gridCol>
                <a:gridCol w="533741">
                  <a:extLst>
                    <a:ext uri="{9D8B030D-6E8A-4147-A177-3AD203B41FA5}">
                      <a16:colId xmlns:a16="http://schemas.microsoft.com/office/drawing/2014/main" val="3827523272"/>
                    </a:ext>
                  </a:extLst>
                </a:gridCol>
              </a:tblGrid>
              <a:tr h="27776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Yearly</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3">
                  <a:txBody>
                    <a:bodyPr/>
                    <a:lstStyle/>
                    <a:p>
                      <a:pPr algn="ctr" rtl="0" fontAlgn="b"/>
                      <a:r>
                        <a:rPr lang="sv-SE" sz="800" u="none" strike="noStrike" dirty="0" err="1">
                          <a:effectLst/>
                        </a:rPr>
                        <a:t>Unemployed</a:t>
                      </a:r>
                      <a:r>
                        <a:rPr lang="sv-SE" sz="800" u="none" strike="noStrike" dirty="0">
                          <a:effectLst/>
                        </a:rPr>
                        <a:t> </a:t>
                      </a:r>
                      <a:r>
                        <a:rPr lang="sv-SE" sz="800" u="none" strike="noStrike" dirty="0" err="1">
                          <a:effectLst/>
                        </a:rPr>
                        <a:t>out</a:t>
                      </a:r>
                      <a:r>
                        <a:rPr lang="sv-SE" sz="800" u="none" strike="noStrike" dirty="0">
                          <a:effectLst/>
                        </a:rPr>
                        <a:t> </a:t>
                      </a:r>
                      <a:r>
                        <a:rPr lang="sv-SE" sz="800" u="none" strike="noStrike" dirty="0" err="1">
                          <a:effectLst/>
                        </a:rPr>
                        <a:t>of</a:t>
                      </a:r>
                      <a:endParaRPr lang="sv-SE" sz="800" u="none" strike="noStrike" dirty="0">
                        <a:effectLst/>
                      </a:endParaRPr>
                    </a:p>
                    <a:p>
                      <a:pPr algn="ctr" rtl="0" fontAlgn="b"/>
                      <a:r>
                        <a:rPr lang="sv-SE" sz="800" b="0" i="0" u="none" strike="noStrike" dirty="0">
                          <a:solidFill>
                            <a:srgbClr val="000000"/>
                          </a:solidFill>
                          <a:effectLst/>
                          <a:latin typeface="Futura Std Book" panose="020B0502020204020303" pitchFamily="34" charset="0"/>
                        </a:rPr>
                        <a:t>population, 15-74 </a:t>
                      </a:r>
                      <a:r>
                        <a:rPr lang="sv-SE" sz="800" b="0" i="0" u="none" strike="noStrike" dirty="0" err="1">
                          <a:solidFill>
                            <a:srgbClr val="000000"/>
                          </a:solidFill>
                          <a:effectLst/>
                          <a:latin typeface="Futura Std Book" panose="020B0502020204020303" pitchFamily="34" charset="0"/>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77767">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Change (</a:t>
                      </a:r>
                      <a:r>
                        <a:rPr lang="sv-SE" sz="800" u="none" strike="noStrike" dirty="0" err="1">
                          <a:effectLst/>
                        </a:rPr>
                        <a:t>number</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17001">
                <a:tc>
                  <a:txBody>
                    <a:bodyPr/>
                    <a:lstStyle/>
                    <a:p>
                      <a:pPr marL="7200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362 661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-89 746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544414373"/>
                  </a:ext>
                </a:extLst>
              </a:tr>
              <a:tr h="317001">
                <a:tc>
                  <a:txBody>
                    <a:bodyPr/>
                    <a:lstStyle/>
                    <a:p>
                      <a:pPr marL="7200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170 675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-38 712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4178915708"/>
                  </a:ext>
                </a:extLst>
              </a:tr>
              <a:tr h="317001">
                <a:tc>
                  <a:txBody>
                    <a:bodyPr/>
                    <a:lstStyle/>
                    <a:p>
                      <a:pPr marL="7200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83 043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-21 925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1554613420"/>
                  </a:ext>
                </a:extLst>
              </a:tr>
              <a:tr h="317001">
                <a:tc>
                  <a:txBody>
                    <a:bodyPr/>
                    <a:lstStyle/>
                    <a:p>
                      <a:pPr marL="7200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34 835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-11 031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923977588"/>
                  </a:ext>
                </a:extLst>
              </a:tr>
              <a:tr h="317001">
                <a:tc>
                  <a:txBody>
                    <a:bodyPr/>
                    <a:lstStyle/>
                    <a:p>
                      <a:pPr marL="72000" algn="l" fontAlgn="ctr"/>
                      <a:r>
                        <a:rPr lang="sv-SE" sz="800" u="none" strike="noStrike" dirty="0">
                          <a:effectLst/>
                        </a:rPr>
                        <a:t>Sweden, excl. Stockholm 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279 618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-67 821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288355E0-792E-4BF6-9B75-C01E3635D5FE}"/>
              </a:ext>
            </a:extLst>
          </p:cNvPr>
          <p:cNvGraphicFramePr>
            <a:graphicFrameLocks/>
          </p:cNvGraphicFramePr>
          <p:nvPr>
            <p:extLst>
              <p:ext uri="{D42A27DB-BD31-4B8C-83A1-F6EECF244321}">
                <p14:modId xmlns:p14="http://schemas.microsoft.com/office/powerpoint/2010/main" val="426791317"/>
              </p:ext>
            </p:extLst>
          </p:nvPr>
        </p:nvGraphicFramePr>
        <p:xfrm>
          <a:off x="597771" y="1980074"/>
          <a:ext cx="6098593" cy="3804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err="1"/>
              <a:t>Unemployment</a:t>
            </a:r>
            <a:r>
              <a:rPr lang="sv-SE" dirty="0"/>
              <a:t> by </a:t>
            </a:r>
            <a:r>
              <a:rPr lang="sv-SE" dirty="0" err="1"/>
              <a:t>categories</a:t>
            </a:r>
            <a:endParaRPr lang="sv-SE" dirty="0"/>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158618880"/>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22552">
                  <a:extLst>
                    <a:ext uri="{9D8B030D-6E8A-4147-A177-3AD203B41FA5}">
                      <a16:colId xmlns:a16="http://schemas.microsoft.com/office/drawing/2014/main" val="452260278"/>
                    </a:ext>
                  </a:extLst>
                </a:gridCol>
                <a:gridCol w="194580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dirty="0">
                          <a:solidFill>
                            <a:schemeClr val="bg1"/>
                          </a:solidFill>
                        </a:rPr>
                        <a:t>No. </a:t>
                      </a:r>
                      <a:r>
                        <a:rPr lang="sv-SE" sz="1000" b="0" dirty="0" err="1">
                          <a:solidFill>
                            <a:schemeClr val="bg1"/>
                          </a:solidFill>
                        </a:rPr>
                        <a:t>of</a:t>
                      </a:r>
                      <a:r>
                        <a:rPr lang="sv-SE" sz="1000" b="0" dirty="0">
                          <a:solidFill>
                            <a:schemeClr val="bg1"/>
                          </a:solidFill>
                        </a:rPr>
                        <a:t> persons</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dirty="0">
                          <a:solidFill>
                            <a:schemeClr val="bg1"/>
                          </a:solidFill>
                        </a:rPr>
                        <a:t>Change (</a:t>
                      </a:r>
                      <a:r>
                        <a:rPr lang="sv-SE" sz="1000" b="0" dirty="0" err="1">
                          <a:solidFill>
                            <a:schemeClr val="bg1"/>
                          </a:solidFill>
                        </a:rPr>
                        <a:t>number</a:t>
                      </a:r>
                      <a:r>
                        <a:rPr lang="sv-SE" sz="1000" b="0" dirty="0">
                          <a:solidFill>
                            <a:schemeClr val="bg1"/>
                          </a:solidFill>
                        </a:rPr>
                        <a:t>)</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dirty="0">
                          <a:solidFill>
                            <a:schemeClr val="bg1"/>
                          </a:solidFill>
                        </a:rPr>
                        <a:t>Stockholm County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a:t>
                      </a:r>
                      <a:r>
                        <a:rPr lang="sv-SE" sz="1000" dirty="0" err="1">
                          <a:solidFill>
                            <a:schemeClr val="bg1"/>
                          </a:solidFill>
                        </a:rPr>
                        <a:t>years</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Open </a:t>
                      </a:r>
                      <a:r>
                        <a:rPr lang="sv-SE" sz="800" b="0" dirty="0" err="1"/>
                        <a:t>unemployment</a:t>
                      </a:r>
                      <a:endParaRPr lang="sv-SE" sz="800" b="0" dirty="0"/>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46 707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-15 959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err="1"/>
                        <a:t>whereof</a:t>
                      </a:r>
                      <a:r>
                        <a:rPr lang="sv-SE" sz="800" dirty="0"/>
                        <a:t> long-term </a:t>
                      </a:r>
                      <a:r>
                        <a:rPr lang="sv-SE" sz="800" dirty="0" err="1"/>
                        <a:t>unemployment</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19 806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-7 228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48,3</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err="1"/>
                        <a:t>whereof</a:t>
                      </a:r>
                      <a:r>
                        <a:rPr lang="sv-SE" sz="800" dirty="0"/>
                        <a:t> </a:t>
                      </a:r>
                      <a:r>
                        <a:rPr lang="sv-SE" sz="800" dirty="0" err="1"/>
                        <a:t>youth</a:t>
                      </a:r>
                      <a:r>
                        <a:rPr lang="sv-SE" sz="800" dirty="0"/>
                        <a:t> </a:t>
                      </a:r>
                      <a:r>
                        <a:rPr lang="sv-SE" sz="800" dirty="0" err="1"/>
                        <a:t>unemployment</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-1 597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Active </a:t>
                      </a:r>
                      <a:r>
                        <a:rPr lang="sv-SE" sz="800" dirty="0" err="1"/>
                        <a:t>labour</a:t>
                      </a:r>
                      <a:r>
                        <a:rPr lang="sv-SE" sz="800" dirty="0"/>
                        <a:t> market </a:t>
                      </a:r>
                      <a:r>
                        <a:rPr lang="sv-SE" sz="800" dirty="0" err="1"/>
                        <a:t>programmes</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36 336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-5 966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30,8</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800" dirty="0"/>
                        <a:t>whereof youth in active </a:t>
                      </a:r>
                      <a:r>
                        <a:rPr lang="en-US" sz="800" dirty="0" err="1"/>
                        <a:t>labour</a:t>
                      </a:r>
                      <a:r>
                        <a:rPr lang="en-US" sz="800" dirty="0"/>
                        <a:t> market </a:t>
                      </a:r>
                      <a:r>
                        <a:rPr lang="en-US" sz="800" dirty="0" err="1"/>
                        <a:t>programmes</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-1 470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 no. </a:t>
                      </a:r>
                      <a:r>
                        <a:rPr lang="sv-SE" sz="800" b="1" dirty="0" err="1"/>
                        <a:t>of</a:t>
                      </a:r>
                      <a:r>
                        <a:rPr lang="sv-SE" sz="800" b="1" dirty="0"/>
                        <a:t> </a:t>
                      </a:r>
                      <a:r>
                        <a:rPr lang="sv-SE" sz="800" b="1" dirty="0" err="1"/>
                        <a:t>unemployed</a:t>
                      </a:r>
                      <a:endParaRPr lang="sv-SE" sz="800" b="1" dirty="0"/>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83 043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-21 925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-20,9</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18,5</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1876497200"/>
              </p:ext>
            </p:extLst>
          </p:nvPr>
        </p:nvGraphicFramePr>
        <p:xfrm>
          <a:off x="1882774" y="3585949"/>
          <a:ext cx="8426450" cy="1915560"/>
        </p:xfrm>
        <a:graphic>
          <a:graphicData uri="http://schemas.openxmlformats.org/drawingml/2006/table">
            <a:tbl>
              <a:tblPr firstRow="1" bandRow="1">
                <a:tableStyleId>{5C22544A-7EE6-4342-B048-85BDC9FD1C3A}</a:tableStyleId>
              </a:tblPr>
              <a:tblGrid>
                <a:gridCol w="2622551">
                  <a:extLst>
                    <a:ext uri="{9D8B030D-6E8A-4147-A177-3AD203B41FA5}">
                      <a16:colId xmlns:a16="http://schemas.microsoft.com/office/drawing/2014/main" val="3172541576"/>
                    </a:ext>
                  </a:extLst>
                </a:gridCol>
                <a:gridCol w="1962588">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dirty="0">
                          <a:solidFill>
                            <a:schemeClr val="bg1"/>
                          </a:solidFill>
                        </a:rPr>
                        <a:t>No. </a:t>
                      </a:r>
                      <a:r>
                        <a:rPr lang="sv-SE" sz="1000" b="0" dirty="0" err="1">
                          <a:solidFill>
                            <a:schemeClr val="bg1"/>
                          </a:solidFill>
                        </a:rPr>
                        <a:t>of</a:t>
                      </a:r>
                      <a:r>
                        <a:rPr lang="sv-SE" sz="1000" b="0" dirty="0">
                          <a:solidFill>
                            <a:schemeClr val="bg1"/>
                          </a:solidFill>
                        </a:rPr>
                        <a:t> persons</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0" dirty="0">
                          <a:solidFill>
                            <a:schemeClr val="bg1"/>
                          </a:solidFill>
                        </a:rPr>
                        <a:t>Change (</a:t>
                      </a:r>
                      <a:r>
                        <a:rPr lang="sv-SE" sz="1000" b="0" dirty="0" err="1">
                          <a:solidFill>
                            <a:schemeClr val="bg1"/>
                          </a:solidFill>
                        </a:rPr>
                        <a:t>number</a:t>
                      </a:r>
                      <a:r>
                        <a:rPr lang="sv-SE" sz="1000" b="0" dirty="0">
                          <a:solidFill>
                            <a:schemeClr val="bg1"/>
                          </a:solidFill>
                        </a:rPr>
                        <a:t>)</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City </a:t>
                      </a:r>
                      <a:r>
                        <a:rPr lang="sv-SE" sz="1100" b="1" dirty="0" err="1">
                          <a:solidFill>
                            <a:schemeClr val="bg1"/>
                          </a:solidFill>
                        </a:rPr>
                        <a:t>of</a:t>
                      </a:r>
                      <a:r>
                        <a:rPr lang="sv-SE" sz="1100" b="1" dirty="0">
                          <a:solidFill>
                            <a:schemeClr val="bg1"/>
                          </a:solidFill>
                        </a:rPr>
                        <a:t> Stockholm</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a:t>
                      </a:r>
                      <a:r>
                        <a:rPr lang="sv-SE" sz="1000" dirty="0" err="1">
                          <a:solidFill>
                            <a:schemeClr val="bg1"/>
                          </a:solidFill>
                        </a:rPr>
                        <a:t>years</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Open </a:t>
                      </a:r>
                      <a:r>
                        <a:rPr lang="sv-SE" sz="800" b="0" dirty="0" err="1"/>
                        <a:t>unemployment</a:t>
                      </a:r>
                      <a:endParaRPr lang="sv-SE" sz="800" b="0" dirty="0"/>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19 828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-7 888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err="1"/>
                        <a:t>whereof</a:t>
                      </a:r>
                      <a:r>
                        <a:rPr lang="sv-SE" sz="800" dirty="0"/>
                        <a:t> long-term </a:t>
                      </a:r>
                      <a:r>
                        <a:rPr lang="sv-SE" sz="800" dirty="0" err="1"/>
                        <a:t>unemployment</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8 505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-3 819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48,9</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err="1"/>
                        <a:t>whereof</a:t>
                      </a:r>
                      <a:r>
                        <a:rPr lang="sv-SE" sz="800" dirty="0"/>
                        <a:t> </a:t>
                      </a:r>
                      <a:r>
                        <a:rPr lang="sv-SE" sz="800" dirty="0" err="1"/>
                        <a:t>youth</a:t>
                      </a:r>
                      <a:r>
                        <a:rPr lang="sv-SE" sz="800" dirty="0"/>
                        <a:t> </a:t>
                      </a:r>
                      <a:r>
                        <a:rPr lang="sv-SE" sz="800" dirty="0" err="1"/>
                        <a:t>unemployment</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1 562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Active </a:t>
                      </a:r>
                      <a:r>
                        <a:rPr lang="sv-SE" sz="800" dirty="0" err="1"/>
                        <a:t>labour</a:t>
                      </a:r>
                      <a:r>
                        <a:rPr lang="sv-SE" sz="800" dirty="0"/>
                        <a:t> market </a:t>
                      </a:r>
                      <a:r>
                        <a:rPr lang="sv-SE" sz="800" dirty="0" err="1"/>
                        <a:t>programmes</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15 007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-3 143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30,5</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800" dirty="0"/>
                        <a:t>whereof youth in active </a:t>
                      </a:r>
                      <a:r>
                        <a:rPr lang="en-US" sz="800" dirty="0" err="1"/>
                        <a:t>labourmarket</a:t>
                      </a:r>
                      <a:r>
                        <a:rPr lang="en-US" sz="800" dirty="0"/>
                        <a:t> </a:t>
                      </a:r>
                      <a:r>
                        <a:rPr lang="en-US" sz="800" dirty="0" err="1"/>
                        <a:t>programmes</a:t>
                      </a:r>
                      <a:endParaRPr lang="sv-SE" sz="80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1 287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17,1</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 no. </a:t>
                      </a:r>
                      <a:r>
                        <a:rPr lang="sv-SE" sz="800" b="1" dirty="0" err="1"/>
                        <a:t>of</a:t>
                      </a:r>
                      <a:r>
                        <a:rPr lang="sv-SE" sz="800" b="1" dirty="0"/>
                        <a:t> </a:t>
                      </a:r>
                      <a:r>
                        <a:rPr lang="sv-SE" sz="800" b="1" dirty="0" err="1"/>
                        <a:t>unemployed</a:t>
                      </a:r>
                      <a:endParaRPr lang="sv-SE" sz="800" b="1" dirty="0"/>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34 835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-11 031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15,8</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2558714" cy="215444"/>
          </a:xfrm>
          <a:prstGeom prst="rect">
            <a:avLst/>
          </a:prstGeom>
          <a:noFill/>
        </p:spPr>
        <p:txBody>
          <a:bodyPr wrap="none" rtlCol="0">
            <a:spAutoFit/>
          </a:bodyPr>
          <a:lstStyle/>
          <a:p>
            <a:r>
              <a:rPr lang="en-US" sz="800" dirty="0"/>
              <a:t>Source: The Swedish Public Employment Service</a:t>
            </a:r>
            <a:endParaRPr lang="sv-SE" sz="800" dirty="0"/>
          </a:p>
        </p:txBody>
      </p:sp>
    </p:spTree>
    <p:extLst>
      <p:ext uri="{BB962C8B-B14F-4D97-AF65-F5344CB8AC3E}">
        <p14:creationId xmlns:p14="http://schemas.microsoft.com/office/powerpoint/2010/main" val="340964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Population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435008" cy="215444"/>
          </a:xfrm>
          <a:prstGeom prst="rect">
            <a:avLst/>
          </a:prstGeom>
          <a:noFill/>
        </p:spPr>
        <p:txBody>
          <a:bodyPr wrap="none" rtlCol="0">
            <a:spAutoFit/>
          </a:bodyPr>
          <a:lstStyle/>
          <a:p>
            <a:r>
              <a:rPr lang="sv-SE" sz="800" dirty="0"/>
              <a:t>Source: </a:t>
            </a:r>
            <a:r>
              <a:rPr lang="sv-SE" sz="800" dirty="0" err="1"/>
              <a:t>Statistics</a:t>
            </a:r>
            <a:r>
              <a:rPr lang="sv-SE" sz="800" dirty="0"/>
              <a:t> Sweden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0" y="1819748"/>
            <a:ext cx="4725925" cy="1617818"/>
          </a:xfrm>
        </p:spPr>
        <p:txBody>
          <a:bodyPr/>
          <a:lstStyle/>
          <a:p>
            <a:pPr marL="285750" indent="-285750">
              <a:buFont typeface="Arial" panose="020B0604020202020204" pitchFamily="34" charset="0"/>
              <a:buChar char="•"/>
            </a:pPr>
            <a:r>
              <a:rPr lang="en-US" sz="1400" dirty="0"/>
              <a:t>The number of inhabitants increased by 25,600 in the county, 5,000 of which were in Stockholm City, compared to the same quarter of 2021.</a:t>
            </a:r>
          </a:p>
          <a:p>
            <a:pPr marL="285750" indent="-285750">
              <a:buFont typeface="Arial" panose="020B0604020202020204" pitchFamily="34" charset="0"/>
              <a:buChar char="•"/>
            </a:pPr>
            <a:r>
              <a:rPr lang="en-US" sz="1400" dirty="0"/>
              <a:t>Judging by the population growth, Stockholm City’s growth rate has slowed down since 2019.</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74947" cy="276999"/>
          </a:xfrm>
          <a:prstGeom prst="rect">
            <a:avLst/>
          </a:prstGeom>
          <a:noFill/>
        </p:spPr>
        <p:txBody>
          <a:bodyPr wrap="none" rtlCol="0">
            <a:spAutoFit/>
          </a:bodyPr>
          <a:lstStyle/>
          <a:p>
            <a:r>
              <a:rPr lang="sv-SE" sz="1200" b="1" dirty="0">
                <a:cs typeface="Arial" panose="020B0604020202020204" pitchFamily="34" charset="0"/>
              </a:rPr>
              <a:t>Population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553998"/>
          </a:xfrm>
          <a:prstGeom prst="rect">
            <a:avLst/>
          </a:prstGeom>
          <a:noFill/>
        </p:spPr>
        <p:txBody>
          <a:bodyPr wrap="square" rtlCol="0">
            <a:spAutoFit/>
          </a:bodyPr>
          <a:lstStyle/>
          <a:p>
            <a:r>
              <a:rPr lang="sv-SE" sz="1600" b="1" dirty="0"/>
              <a:t>Population </a:t>
            </a:r>
            <a:r>
              <a:rPr lang="sv-SE" sz="1600" b="1" dirty="0" err="1"/>
              <a:t>growth</a:t>
            </a:r>
            <a:br>
              <a:rPr lang="sv-SE" sz="1600" dirty="0"/>
            </a:br>
            <a:r>
              <a:rPr lang="sv-SE" sz="1400" dirty="0"/>
              <a:t>Index 100 = 2012 Q1</a:t>
            </a:r>
            <a:endParaRPr lang="sv-SE" sz="1600" dirty="0"/>
          </a:p>
        </p:txBody>
      </p:sp>
      <p:graphicFrame>
        <p:nvGraphicFramePr>
          <p:cNvPr id="17" name="Tabell 16">
            <a:extLst>
              <a:ext uri="{FF2B5EF4-FFF2-40B4-BE49-F238E27FC236}">
                <a16:creationId xmlns:a16="http://schemas.microsoft.com/office/drawing/2014/main" id="{2D0C9507-FB63-49B0-ADB0-2782E52D479C}"/>
              </a:ext>
            </a:extLst>
          </p:cNvPr>
          <p:cNvGraphicFramePr>
            <a:graphicFrameLocks noGrp="1"/>
          </p:cNvGraphicFramePr>
          <p:nvPr>
            <p:extLst>
              <p:ext uri="{D42A27DB-BD31-4B8C-83A1-F6EECF244321}">
                <p14:modId xmlns:p14="http://schemas.microsoft.com/office/powerpoint/2010/main" val="318388946"/>
              </p:ext>
            </p:extLst>
          </p:nvPr>
        </p:nvGraphicFramePr>
        <p:xfrm>
          <a:off x="6744441" y="3687829"/>
          <a:ext cx="4725924" cy="2192274"/>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3">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13182">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Change -1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13182">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rtl="0" fontAlgn="ctr"/>
                      <a:r>
                        <a:rPr lang="sv-SE" sz="800" u="none" strike="noStrike" dirty="0">
                          <a:effectLst/>
                        </a:rPr>
                        <a:t>(in </a:t>
                      </a:r>
                      <a:r>
                        <a:rPr lang="sv-SE" sz="800" u="none" strike="noStrike" dirty="0" err="1">
                          <a:effectLst/>
                        </a:rPr>
                        <a:t>thousands</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hMerge="1">
                  <a:txBody>
                    <a:bodyPr/>
                    <a:lstStyle/>
                    <a:p>
                      <a:endParaRPr lang="sv-SE"/>
                    </a:p>
                  </a:txBody>
                  <a:tcPr>
                    <a:lnT>
                      <a:noFill/>
                    </a:lnT>
                  </a:tcPr>
                </a:tc>
                <a:tc>
                  <a:txBody>
                    <a:bodyPr/>
                    <a:lstStyle/>
                    <a:p>
                      <a:pPr algn="ctr" rtl="0" fontAlgn="ctr"/>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ctr"/>
                </a:tc>
                <a:extLst>
                  <a:ext uri="{0D108BD9-81ED-4DB2-BD59-A6C34878D82A}">
                    <a16:rowId xmlns:a16="http://schemas.microsoft.com/office/drawing/2014/main" val="2973882648"/>
                  </a:ext>
                </a:extLst>
              </a:tr>
              <a:tr h="313182">
                <a:tc>
                  <a:txBody>
                    <a:bodyPr/>
                    <a:lstStyle/>
                    <a:p>
                      <a:pPr marL="7200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10 468,5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1544414373"/>
                  </a:ext>
                </a:extLst>
              </a:tr>
              <a:tr h="313182">
                <a:tc>
                  <a:txBody>
                    <a:bodyPr/>
                    <a:lstStyle/>
                    <a:p>
                      <a:pPr marL="7200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4 752,3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4178915708"/>
                  </a:ext>
                </a:extLst>
              </a:tr>
              <a:tr h="313182">
                <a:tc>
                  <a:txBody>
                    <a:bodyPr/>
                    <a:lstStyle/>
                    <a:p>
                      <a:pPr marL="7200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2 421,3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6,3</a:t>
                      </a:r>
                    </a:p>
                  </a:txBody>
                  <a:tcPr marL="9525" marR="9525" marT="9525" marB="0" anchor="ctr"/>
                </a:tc>
                <a:extLst>
                  <a:ext uri="{0D108BD9-81ED-4DB2-BD59-A6C34878D82A}">
                    <a16:rowId xmlns:a16="http://schemas.microsoft.com/office/drawing/2014/main" val="1554613420"/>
                  </a:ext>
                </a:extLst>
              </a:tr>
              <a:tr h="313182">
                <a:tc>
                  <a:txBody>
                    <a:bodyPr/>
                    <a:lstStyle/>
                    <a:p>
                      <a:pPr marL="7200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980,3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923977588"/>
                  </a:ext>
                </a:extLst>
              </a:tr>
              <a:tr h="313182">
                <a:tc>
                  <a:txBody>
                    <a:bodyPr/>
                    <a:lstStyle/>
                    <a:p>
                      <a:pPr marL="72000" algn="l" fontAlgn="ctr"/>
                      <a:r>
                        <a:rPr lang="sv-SE" sz="800" u="none" strike="noStrike" dirty="0">
                          <a:effectLst/>
                        </a:rPr>
                        <a:t>Sweden, excl. Stockholm 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8 047,2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8C55D9D9-DCD4-422D-B8D7-3EE9A0D88616}"/>
              </a:ext>
            </a:extLst>
          </p:cNvPr>
          <p:cNvGraphicFramePr>
            <a:graphicFrameLocks/>
          </p:cNvGraphicFramePr>
          <p:nvPr>
            <p:extLst>
              <p:ext uri="{D42A27DB-BD31-4B8C-83A1-F6EECF244321}">
                <p14:modId xmlns:p14="http://schemas.microsoft.com/office/powerpoint/2010/main" val="3693094776"/>
              </p:ext>
            </p:extLst>
          </p:nvPr>
        </p:nvGraphicFramePr>
        <p:xfrm>
          <a:off x="611187" y="2012439"/>
          <a:ext cx="6038995" cy="3781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err="1"/>
              <a:t>Housing</a:t>
            </a:r>
            <a:r>
              <a:rPr lang="sv-SE" dirty="0"/>
              <a:t> </a:t>
            </a:r>
            <a:r>
              <a:rPr lang="sv-SE" dirty="0" err="1"/>
              <a:t>projects</a:t>
            </a:r>
            <a:r>
              <a:rPr lang="sv-SE" dirty="0"/>
              <a:t> </a:t>
            </a:r>
            <a:r>
              <a:rPr lang="sv-SE" dirty="0" err="1"/>
              <a:t>started</a:t>
            </a:r>
            <a:endParaRPr lang="sv-SE" dirty="0"/>
          </a:p>
        </p:txBody>
      </p:sp>
      <p:sp>
        <p:nvSpPr>
          <p:cNvPr id="8" name="textruta 7">
            <a:extLst>
              <a:ext uri="{FF2B5EF4-FFF2-40B4-BE49-F238E27FC236}">
                <a16:creationId xmlns:a16="http://schemas.microsoft.com/office/drawing/2014/main" id="{B79D6868-AEFB-4F6E-A0E9-CF7AB0F1BC33}"/>
              </a:ext>
            </a:extLst>
          </p:cNvPr>
          <p:cNvSpPr txBox="1"/>
          <p:nvPr/>
        </p:nvSpPr>
        <p:spPr>
          <a:xfrm>
            <a:off x="570716" y="5532448"/>
            <a:ext cx="1435008" cy="215444"/>
          </a:xfrm>
          <a:prstGeom prst="rect">
            <a:avLst/>
          </a:prstGeom>
          <a:noFill/>
        </p:spPr>
        <p:txBody>
          <a:bodyPr wrap="none" rtlCol="0">
            <a:spAutoFit/>
          </a:bodyPr>
          <a:lstStyle/>
          <a:p>
            <a:r>
              <a:rPr lang="sv-SE" sz="800" dirty="0"/>
              <a:t>Source: </a:t>
            </a:r>
            <a:r>
              <a:rPr lang="sv-SE" sz="800" dirty="0" err="1"/>
              <a:t>Statistics</a:t>
            </a:r>
            <a:r>
              <a:rPr lang="sv-SE" sz="800" dirty="0"/>
              <a:t> Sweden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793234"/>
            <a:ext cx="4725917" cy="2648819"/>
          </a:xfrm>
        </p:spPr>
        <p:txBody>
          <a:bodyPr/>
          <a:lstStyle/>
          <a:p>
            <a:pPr marL="285750" lvl="0" indent="-285750">
              <a:buFont typeface="Arial" panose="020B0604020202020204" pitchFamily="34" charset="0"/>
              <a:buChar char="•"/>
            </a:pPr>
            <a:r>
              <a:rPr lang="en-US" sz="1300" dirty="0"/>
              <a:t>The number of apartments for which construction commenced decreased by 24 percent during the quarter in the county, while apartment building decreased by 78 percent in Stockholm City.</a:t>
            </a:r>
          </a:p>
          <a:p>
            <a:pPr marL="285750" lvl="0" indent="-285750">
              <a:buFont typeface="Arial" panose="020B0604020202020204" pitchFamily="34" charset="0"/>
              <a:buChar char="•"/>
            </a:pPr>
            <a:r>
              <a:rPr lang="en-US" sz="1300" dirty="0"/>
              <a:t>On a full-year basis, housing construction has risen by 19 percent in the county compared to the previous year. </a:t>
            </a:r>
          </a:p>
          <a:p>
            <a:pPr marL="285750" lvl="0" indent="-285750">
              <a:buFont typeface="Arial" panose="020B0604020202020204" pitchFamily="34" charset="0"/>
              <a:buChar char="•"/>
            </a:pPr>
            <a:r>
              <a:rPr lang="en-US" sz="1300" dirty="0"/>
              <a:t>In Stockholm City, on the other hand, housing construction has decreased by 36 percent on a full-year basis and is currently at its lowest level for ten years.</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972015" cy="276999"/>
          </a:xfrm>
          <a:prstGeom prst="rect">
            <a:avLst/>
          </a:prstGeom>
          <a:noFill/>
        </p:spPr>
        <p:txBody>
          <a:bodyPr wrap="none" rtlCol="0">
            <a:spAutoFit/>
          </a:bodyPr>
          <a:lstStyle/>
          <a:p>
            <a:r>
              <a:rPr lang="sv-SE" sz="1200" b="1" dirty="0" err="1">
                <a:cs typeface="Arial" panose="020B0604020202020204" pitchFamily="34" charset="0"/>
              </a:rPr>
              <a:t>Housing</a:t>
            </a:r>
            <a:r>
              <a:rPr lang="sv-SE" sz="1200" b="1" dirty="0">
                <a:cs typeface="Arial" panose="020B0604020202020204" pitchFamily="34" charset="0"/>
              </a:rPr>
              <a:t> </a:t>
            </a:r>
            <a:r>
              <a:rPr lang="sv-SE" sz="1200" b="1" dirty="0" err="1">
                <a:cs typeface="Arial" panose="020B0604020202020204" pitchFamily="34" charset="0"/>
              </a:rPr>
              <a:t>projects</a:t>
            </a:r>
            <a:r>
              <a:rPr lang="sv-SE" sz="1200" b="1" dirty="0">
                <a:cs typeface="Arial" panose="020B0604020202020204" pitchFamily="34" charset="0"/>
              </a:rPr>
              <a:t> </a:t>
            </a:r>
            <a:r>
              <a:rPr lang="sv-SE" sz="1200" b="1" dirty="0" err="1">
                <a:cs typeface="Arial" panose="020B0604020202020204" pitchFamily="34" charset="0"/>
              </a:rPr>
              <a:t>started</a:t>
            </a:r>
            <a:endParaRPr lang="sv-SE" sz="1200" b="1" dirty="0">
              <a:cs typeface="Arial" panose="020B0604020202020204" pitchFamily="34" charset="0"/>
            </a:endParaRP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869149" cy="184666"/>
          </a:xfrm>
          <a:prstGeom prst="rect">
            <a:avLst/>
          </a:prstGeom>
          <a:noFill/>
        </p:spPr>
        <p:txBody>
          <a:bodyPr wrap="none" rtlCol="0">
            <a:spAutoFit/>
          </a:bodyPr>
          <a:lstStyle/>
          <a:p>
            <a:r>
              <a:rPr lang="sv-SE" sz="600"/>
              <a:t>* Last four quarters</a:t>
            </a:r>
            <a:endParaRPr lang="sv-SE" sz="600" dirty="0"/>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err="1"/>
              <a:t>Number</a:t>
            </a:r>
            <a:r>
              <a:rPr lang="sv-SE" sz="1400" b="1" dirty="0"/>
              <a:t> </a:t>
            </a:r>
            <a:r>
              <a:rPr lang="sv-SE" sz="1400" b="1" dirty="0" err="1"/>
              <a:t>of</a:t>
            </a:r>
            <a:r>
              <a:rPr lang="sv-SE" sz="1400" b="1" dirty="0"/>
              <a:t> </a:t>
            </a:r>
            <a:r>
              <a:rPr lang="sv-SE" sz="1400" b="1" dirty="0" err="1"/>
              <a:t>housing</a:t>
            </a:r>
            <a:r>
              <a:rPr lang="sv-SE" sz="1400" b="1" dirty="0"/>
              <a:t> </a:t>
            </a:r>
            <a:r>
              <a:rPr lang="sv-SE" sz="1400" b="1" dirty="0" err="1"/>
              <a:t>projects</a:t>
            </a:r>
            <a:r>
              <a:rPr lang="sv-SE" sz="1400" b="1" dirty="0"/>
              <a:t> </a:t>
            </a:r>
            <a:r>
              <a:rPr lang="sv-SE" sz="1400" b="1" dirty="0" err="1"/>
              <a:t>started</a:t>
            </a:r>
            <a:br>
              <a:rPr lang="sv-SE" sz="1400" dirty="0"/>
            </a:br>
            <a:r>
              <a:rPr lang="sv-SE" sz="1200" dirty="0"/>
              <a:t>Index 100 = 2012 Q1</a:t>
            </a:r>
            <a:endParaRPr lang="sv-SE" sz="1400" dirty="0"/>
          </a:p>
        </p:txBody>
      </p:sp>
      <p:graphicFrame>
        <p:nvGraphicFramePr>
          <p:cNvPr id="26" name="Tabell 25">
            <a:extLst>
              <a:ext uri="{FF2B5EF4-FFF2-40B4-BE49-F238E27FC236}">
                <a16:creationId xmlns:a16="http://schemas.microsoft.com/office/drawing/2014/main" id="{A3B74061-5751-404A-8250-3D067C08821C}"/>
              </a:ext>
            </a:extLst>
          </p:cNvPr>
          <p:cNvGraphicFramePr>
            <a:graphicFrameLocks noGrp="1"/>
          </p:cNvGraphicFramePr>
          <p:nvPr>
            <p:extLst>
              <p:ext uri="{D42A27DB-BD31-4B8C-83A1-F6EECF244321}">
                <p14:modId xmlns:p14="http://schemas.microsoft.com/office/powerpoint/2010/main" val="484101"/>
              </p:ext>
            </p:extLst>
          </p:nvPr>
        </p:nvGraphicFramePr>
        <p:xfrm>
          <a:off x="6744445" y="3705999"/>
          <a:ext cx="4725916" cy="2174099"/>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777813">
                  <a:extLst>
                    <a:ext uri="{9D8B030D-6E8A-4147-A177-3AD203B41FA5}">
                      <a16:colId xmlns:a16="http://schemas.microsoft.com/office/drawing/2014/main" val="2395970223"/>
                    </a:ext>
                  </a:extLst>
                </a:gridCol>
                <a:gridCol w="615768">
                  <a:extLst>
                    <a:ext uri="{9D8B030D-6E8A-4147-A177-3AD203B41FA5}">
                      <a16:colId xmlns:a16="http://schemas.microsoft.com/office/drawing/2014/main" val="3235649811"/>
                    </a:ext>
                  </a:extLst>
                </a:gridCol>
                <a:gridCol w="561754">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70358">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3876">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23973">
                <a:tc>
                  <a:txBody>
                    <a:bodyPr/>
                    <a:lstStyle/>
                    <a:p>
                      <a:pPr marL="7200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13 696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54 866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extLst>
                  <a:ext uri="{0D108BD9-81ED-4DB2-BD59-A6C34878D82A}">
                    <a16:rowId xmlns:a16="http://schemas.microsoft.com/office/drawing/2014/main" val="1544414373"/>
                  </a:ext>
                </a:extLst>
              </a:tr>
              <a:tr h="323973">
                <a:tc>
                  <a:txBody>
                    <a:bodyPr/>
                    <a:lstStyle/>
                    <a:p>
                      <a:pPr marL="7200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6 405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26 733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 </a:t>
                      </a:r>
                    </a:p>
                  </a:txBody>
                  <a:tcPr marL="9525" marR="9525" marT="9525" marB="0" anchor="ctr"/>
                </a:tc>
                <a:extLst>
                  <a:ext uri="{0D108BD9-81ED-4DB2-BD59-A6C34878D82A}">
                    <a16:rowId xmlns:a16="http://schemas.microsoft.com/office/drawing/2014/main" val="4178915708"/>
                  </a:ext>
                </a:extLst>
              </a:tr>
              <a:tr h="323973">
                <a:tc>
                  <a:txBody>
                    <a:bodyPr/>
                    <a:lstStyle/>
                    <a:p>
                      <a:pPr marL="7200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2 935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13 857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 </a:t>
                      </a:r>
                    </a:p>
                  </a:txBody>
                  <a:tcPr marL="9525" marR="9525" marT="9525" marB="0" anchor="ctr"/>
                </a:tc>
                <a:extLst>
                  <a:ext uri="{0D108BD9-81ED-4DB2-BD59-A6C34878D82A}">
                    <a16:rowId xmlns:a16="http://schemas.microsoft.com/office/drawing/2014/main" val="1554613420"/>
                  </a:ext>
                </a:extLst>
              </a:tr>
              <a:tr h="323973">
                <a:tc>
                  <a:txBody>
                    <a:bodyPr/>
                    <a:lstStyle/>
                    <a:p>
                      <a:pPr marL="7200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2 815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-36 </a:t>
                      </a:r>
                    </a:p>
                  </a:txBody>
                  <a:tcPr marL="9525" marR="9525" marT="9525" marB="0" anchor="ctr"/>
                </a:tc>
                <a:extLst>
                  <a:ext uri="{0D108BD9-81ED-4DB2-BD59-A6C34878D82A}">
                    <a16:rowId xmlns:a16="http://schemas.microsoft.com/office/drawing/2014/main" val="923977588"/>
                  </a:ext>
                </a:extLst>
              </a:tr>
              <a:tr h="323973">
                <a:tc>
                  <a:txBody>
                    <a:bodyPr/>
                    <a:lstStyle/>
                    <a:p>
                      <a:pPr marL="72000" algn="l" fontAlgn="ctr"/>
                      <a:r>
                        <a:rPr lang="sv-SE" sz="800" u="none" strike="noStrike" dirty="0">
                          <a:effectLst/>
                        </a:rPr>
                        <a:t>Sweden, excl. Stockholm </a:t>
                      </a:r>
                      <a:r>
                        <a:rPr lang="sv-SE" sz="800" u="none" strike="noStrike" dirty="0" err="1">
                          <a:effectLst/>
                        </a:rPr>
                        <a:t>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10 761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41 009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 </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C1C9C49D-23E7-4D6F-8A3D-8B4BBEDA129F}"/>
              </a:ext>
            </a:extLst>
          </p:cNvPr>
          <p:cNvGraphicFramePr>
            <a:graphicFrameLocks/>
          </p:cNvGraphicFramePr>
          <p:nvPr>
            <p:extLst>
              <p:ext uri="{D42A27DB-BD31-4B8C-83A1-F6EECF244321}">
                <p14:modId xmlns:p14="http://schemas.microsoft.com/office/powerpoint/2010/main" val="3770324052"/>
              </p:ext>
            </p:extLst>
          </p:nvPr>
        </p:nvGraphicFramePr>
        <p:xfrm>
          <a:off x="570716" y="1899732"/>
          <a:ext cx="6060993" cy="3632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Commercial </a:t>
            </a:r>
            <a:r>
              <a:rPr lang="sv-SE" dirty="0" err="1"/>
              <a:t>Accommodations</a:t>
            </a:r>
            <a:endParaRPr lang="sv-SE" dirty="0"/>
          </a:p>
        </p:txBody>
      </p:sp>
      <p:sp>
        <p:nvSpPr>
          <p:cNvPr id="8" name="textruta 7">
            <a:extLst>
              <a:ext uri="{FF2B5EF4-FFF2-40B4-BE49-F238E27FC236}">
                <a16:creationId xmlns:a16="http://schemas.microsoft.com/office/drawing/2014/main" id="{B79D6868-AEFB-4F6E-A0E9-CF7AB0F1BC33}"/>
              </a:ext>
            </a:extLst>
          </p:cNvPr>
          <p:cNvSpPr txBox="1"/>
          <p:nvPr/>
        </p:nvSpPr>
        <p:spPr>
          <a:xfrm>
            <a:off x="717550" y="5916380"/>
            <a:ext cx="4305987" cy="215444"/>
          </a:xfrm>
          <a:prstGeom prst="rect">
            <a:avLst/>
          </a:prstGeom>
          <a:noFill/>
        </p:spPr>
        <p:txBody>
          <a:bodyPr wrap="none" rtlCol="0">
            <a:spAutoFit/>
          </a:bodyPr>
          <a:lstStyle/>
          <a:p>
            <a:r>
              <a:rPr lang="en-US" sz="800" dirty="0"/>
              <a:t>Source: Statistics Sweden and Swedish Agency for Economic and Regional Growth</a:t>
            </a:r>
            <a:endParaRPr lang="sv-SE" sz="800" dirty="0"/>
          </a:p>
        </p:txBody>
      </p:sp>
      <p:sp>
        <p:nvSpPr>
          <p:cNvPr id="10" name="Rektangel 9">
            <a:extLst>
              <a:ext uri="{FF2B5EF4-FFF2-40B4-BE49-F238E27FC236}">
                <a16:creationId xmlns:a16="http://schemas.microsoft.com/office/drawing/2014/main" id="{5172B7A3-1950-454E-A840-C9FF0842E69C}"/>
              </a:ext>
            </a:extLst>
          </p:cNvPr>
          <p:cNvSpPr/>
          <p:nvPr/>
        </p:nvSpPr>
        <p:spPr>
          <a:xfrm>
            <a:off x="6713146" y="1932132"/>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13146" y="1928289"/>
            <a:ext cx="2334293" cy="276999"/>
          </a:xfrm>
          <a:prstGeom prst="rect">
            <a:avLst/>
          </a:prstGeom>
          <a:noFill/>
        </p:spPr>
        <p:txBody>
          <a:bodyPr wrap="none" rtlCol="0">
            <a:spAutoFit/>
          </a:bodyPr>
          <a:lstStyle/>
          <a:p>
            <a:r>
              <a:rPr lang="sv-SE" sz="1200" b="1" dirty="0">
                <a:cs typeface="Arial" panose="020B0604020202020204" pitchFamily="34" charset="0"/>
              </a:rPr>
              <a:t>Commercial </a:t>
            </a:r>
            <a:r>
              <a:rPr lang="sv-SE" sz="1200" b="1" dirty="0" err="1">
                <a:cs typeface="Arial" panose="020B0604020202020204" pitchFamily="34" charset="0"/>
              </a:rPr>
              <a:t>accomodations</a:t>
            </a:r>
            <a:endParaRPr lang="sv-SE" sz="1200" b="1" dirty="0">
              <a:cs typeface="Arial" panose="020B0604020202020204" pitchFamily="34" charset="0"/>
            </a:endParaRPr>
          </a:p>
        </p:txBody>
      </p:sp>
      <p:sp>
        <p:nvSpPr>
          <p:cNvPr id="37" name="textruta 36">
            <a:extLst>
              <a:ext uri="{FF2B5EF4-FFF2-40B4-BE49-F238E27FC236}">
                <a16:creationId xmlns:a16="http://schemas.microsoft.com/office/drawing/2014/main" id="{AA5C7BA9-BFDC-48E1-9434-68AD052BEC58}"/>
              </a:ext>
            </a:extLst>
          </p:cNvPr>
          <p:cNvSpPr txBox="1"/>
          <p:nvPr/>
        </p:nvSpPr>
        <p:spPr>
          <a:xfrm>
            <a:off x="10337006" y="4415096"/>
            <a:ext cx="869149" cy="184666"/>
          </a:xfrm>
          <a:prstGeom prst="rect">
            <a:avLst/>
          </a:prstGeom>
          <a:noFill/>
        </p:spPr>
        <p:txBody>
          <a:bodyPr wrap="none" rtlCol="0">
            <a:spAutoFit/>
          </a:bodyPr>
          <a:lstStyle/>
          <a:p>
            <a:r>
              <a:rPr lang="sv-SE" sz="600" dirty="0"/>
              <a:t>* Last </a:t>
            </a:r>
            <a:r>
              <a:rPr lang="sv-SE" sz="600" dirty="0" err="1"/>
              <a:t>four</a:t>
            </a:r>
            <a:r>
              <a:rPr lang="sv-SE" sz="600" dirty="0"/>
              <a:t> </a:t>
            </a:r>
            <a:r>
              <a:rPr lang="sv-SE" sz="600" dirty="0" err="1"/>
              <a:t>quarters</a:t>
            </a:r>
            <a:endParaRPr lang="sv-SE" sz="600" dirty="0"/>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648416" cy="707886"/>
          </a:xfrm>
          <a:prstGeom prst="rect">
            <a:avLst/>
          </a:prstGeom>
          <a:noFill/>
        </p:spPr>
        <p:txBody>
          <a:bodyPr wrap="square" rtlCol="0">
            <a:spAutoFit/>
          </a:bodyPr>
          <a:lstStyle/>
          <a:p>
            <a:r>
              <a:rPr lang="sv-SE" sz="1400" b="1" dirty="0"/>
              <a:t>Commercial </a:t>
            </a:r>
            <a:r>
              <a:rPr lang="sv-SE" sz="1400" b="1" dirty="0" err="1"/>
              <a:t>accomodations</a:t>
            </a:r>
            <a:endParaRPr lang="sv-SE" sz="1400" b="1" dirty="0"/>
          </a:p>
          <a:p>
            <a:r>
              <a:rPr lang="sv-SE" sz="1400" b="1" dirty="0"/>
              <a:t>(</a:t>
            </a:r>
            <a:r>
              <a:rPr lang="en-US" sz="1400" b="1" dirty="0"/>
              <a:t>hotels, hostels, cabin villages and camp sites)</a:t>
            </a:r>
            <a:br>
              <a:rPr lang="sv-SE" sz="1400" dirty="0"/>
            </a:br>
            <a:r>
              <a:rPr lang="sv-SE" sz="1200" dirty="0"/>
              <a:t>Index 100 = 2012 Q1</a:t>
            </a:r>
            <a:endParaRPr lang="sv-SE" sz="1400" dirty="0"/>
          </a:p>
        </p:txBody>
      </p:sp>
      <p:sp>
        <p:nvSpPr>
          <p:cNvPr id="26" name="textruta 25">
            <a:extLst>
              <a:ext uri="{FF2B5EF4-FFF2-40B4-BE49-F238E27FC236}">
                <a16:creationId xmlns:a16="http://schemas.microsoft.com/office/drawing/2014/main" id="{CC3303BC-723F-4E54-B968-94023133B121}"/>
              </a:ext>
            </a:extLst>
          </p:cNvPr>
          <p:cNvSpPr txBox="1"/>
          <p:nvPr/>
        </p:nvSpPr>
        <p:spPr>
          <a:xfrm>
            <a:off x="10337006" y="4529232"/>
            <a:ext cx="1133360" cy="369332"/>
          </a:xfrm>
          <a:prstGeom prst="rect">
            <a:avLst/>
          </a:prstGeom>
          <a:noFill/>
        </p:spPr>
        <p:txBody>
          <a:bodyPr wrap="square" rtlCol="0">
            <a:spAutoFit/>
          </a:bodyPr>
          <a:lstStyle/>
          <a:p>
            <a:r>
              <a:rPr lang="sv-SE" sz="600" dirty="0"/>
              <a:t>** </a:t>
            </a:r>
            <a:r>
              <a:rPr lang="sv-SE" sz="600" dirty="0" err="1"/>
              <a:t>Foreign</a:t>
            </a:r>
            <a:r>
              <a:rPr lang="sv-SE" sz="600" dirty="0"/>
              <a:t> </a:t>
            </a:r>
            <a:r>
              <a:rPr lang="sv-SE" sz="600" dirty="0" err="1"/>
              <a:t>accomodations</a:t>
            </a:r>
            <a:r>
              <a:rPr lang="sv-SE" sz="600" dirty="0"/>
              <a:t> </a:t>
            </a:r>
            <a:r>
              <a:rPr lang="sv-SE" sz="600" dirty="0" err="1"/>
              <a:t>excluding</a:t>
            </a:r>
            <a:r>
              <a:rPr lang="sv-SE" sz="600" dirty="0"/>
              <a:t> camping</a:t>
            </a:r>
          </a:p>
        </p:txBody>
      </p:sp>
      <p:graphicFrame>
        <p:nvGraphicFramePr>
          <p:cNvPr id="29" name="Tabell 28">
            <a:extLst>
              <a:ext uri="{FF2B5EF4-FFF2-40B4-BE49-F238E27FC236}">
                <a16:creationId xmlns:a16="http://schemas.microsoft.com/office/drawing/2014/main" id="{56CC6293-1FCE-4750-9F8C-DA2D52A35C67}"/>
              </a:ext>
            </a:extLst>
          </p:cNvPr>
          <p:cNvGraphicFramePr>
            <a:graphicFrameLocks noGrp="1"/>
          </p:cNvGraphicFramePr>
          <p:nvPr>
            <p:extLst>
              <p:ext uri="{D42A27DB-BD31-4B8C-83A1-F6EECF244321}">
                <p14:modId xmlns:p14="http://schemas.microsoft.com/office/powerpoint/2010/main" val="269185753"/>
              </p:ext>
            </p:extLst>
          </p:nvPr>
        </p:nvGraphicFramePr>
        <p:xfrm>
          <a:off x="6713145" y="2173022"/>
          <a:ext cx="4725923" cy="2177880"/>
        </p:xfrm>
        <a:graphic>
          <a:graphicData uri="http://schemas.openxmlformats.org/drawingml/2006/table">
            <a:tbl>
              <a:tblPr bandRow="1">
                <a:tableStyleId>{2D5ABB26-0587-4C30-8999-92F81FD0307C}</a:tableStyleId>
              </a:tblPr>
              <a:tblGrid>
                <a:gridCol w="1499047">
                  <a:extLst>
                    <a:ext uri="{9D8B030D-6E8A-4147-A177-3AD203B41FA5}">
                      <a16:colId xmlns:a16="http://schemas.microsoft.com/office/drawing/2014/main" val="1678076792"/>
                    </a:ext>
                  </a:extLst>
                </a:gridCol>
                <a:gridCol w="734328">
                  <a:extLst>
                    <a:ext uri="{9D8B030D-6E8A-4147-A177-3AD203B41FA5}">
                      <a16:colId xmlns:a16="http://schemas.microsoft.com/office/drawing/2014/main" val="2601369493"/>
                    </a:ext>
                  </a:extLst>
                </a:gridCol>
                <a:gridCol w="596102">
                  <a:extLst>
                    <a:ext uri="{9D8B030D-6E8A-4147-A177-3AD203B41FA5}">
                      <a16:colId xmlns:a16="http://schemas.microsoft.com/office/drawing/2014/main" val="2395970223"/>
                    </a:ext>
                  </a:extLst>
                </a:gridCol>
                <a:gridCol w="647937">
                  <a:extLst>
                    <a:ext uri="{9D8B030D-6E8A-4147-A177-3AD203B41FA5}">
                      <a16:colId xmlns:a16="http://schemas.microsoft.com/office/drawing/2014/main" val="3235649811"/>
                    </a:ext>
                  </a:extLst>
                </a:gridCol>
                <a:gridCol w="707249">
                  <a:extLst>
                    <a:ext uri="{9D8B030D-6E8A-4147-A177-3AD203B41FA5}">
                      <a16:colId xmlns:a16="http://schemas.microsoft.com/office/drawing/2014/main" val="1050073455"/>
                    </a:ext>
                  </a:extLst>
                </a:gridCol>
                <a:gridCol w="541260">
                  <a:extLst>
                    <a:ext uri="{9D8B030D-6E8A-4147-A177-3AD203B41FA5}">
                      <a16:colId xmlns:a16="http://schemas.microsoft.com/office/drawing/2014/main" val="3827523272"/>
                    </a:ext>
                  </a:extLst>
                </a:gridCol>
              </a:tblGrid>
              <a:tr h="20828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1869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dirty="0">
                          <a:effectLst/>
                        </a:rPr>
                        <a:t>(</a:t>
                      </a:r>
                      <a:r>
                        <a:rPr lang="sv-SE" sz="800" u="none" strike="noStrike" dirty="0" err="1">
                          <a:effectLst/>
                        </a:rPr>
                        <a:t>thousands</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a:t>
                      </a:r>
                      <a:r>
                        <a:rPr lang="sv-SE" sz="800" u="none" strike="noStrike" dirty="0" err="1">
                          <a:effectLst/>
                        </a:rPr>
                        <a:t>thousands</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249589">
                <a:tc>
                  <a:txBody>
                    <a:bodyPr/>
                    <a:lstStyle/>
                    <a:p>
                      <a:pPr marL="72000" lvl="0" algn="l" fontAlgn="ctr"/>
                      <a:r>
                        <a:rPr lang="sv-SE" sz="800" u="none" strike="noStrike" dirty="0">
                          <a:effectLst/>
                        </a:rPr>
                        <a:t>Sweden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8 255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38 036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1544414373"/>
                  </a:ext>
                </a:extLst>
              </a:tr>
              <a:tr h="249589">
                <a:tc>
                  <a:txBody>
                    <a:bodyPr/>
                    <a:lstStyle/>
                    <a:p>
                      <a:pPr marL="72000" lvl="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4 178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17 075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4178915708"/>
                  </a:ext>
                </a:extLst>
              </a:tr>
              <a:tr h="249589">
                <a:tc>
                  <a:txBody>
                    <a:bodyPr/>
                    <a:lstStyle/>
                    <a:p>
                      <a:pPr marL="72000" lvl="0" algn="l" fontAlgn="ctr"/>
                      <a:r>
                        <a:rPr lang="sv-SE" sz="800" b="1" u="none" strike="noStrike" dirty="0">
                          <a:effectLst/>
                        </a:rPr>
                        <a:t>Stockholm </a:t>
                      </a:r>
                      <a:r>
                        <a:rPr lang="sv-SE" sz="800" b="1" u="none" strike="noStrike" dirty="0" err="1">
                          <a:effectLst/>
                        </a:rPr>
                        <a:t>county</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2 127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9 605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a:t>
                      </a:r>
                    </a:p>
                  </a:txBody>
                  <a:tcPr marL="9525" marR="9525" marT="9525" marB="0" anchor="ctr"/>
                </a:tc>
                <a:extLst>
                  <a:ext uri="{0D108BD9-81ED-4DB2-BD59-A6C34878D82A}">
                    <a16:rowId xmlns:a16="http://schemas.microsoft.com/office/drawing/2014/main" val="1554613420"/>
                  </a:ext>
                </a:extLst>
              </a:tr>
              <a:tr h="249589">
                <a:tc>
                  <a:txBody>
                    <a:bodyPr/>
                    <a:lstStyle/>
                    <a:p>
                      <a:pPr marL="72000" lvl="0" algn="l" fontAlgn="ctr"/>
                      <a:r>
                        <a:rPr lang="sv-SE" sz="800" i="1" u="none" strike="noStrike" dirty="0" err="1">
                          <a:effectLst/>
                        </a:rPr>
                        <a:t>Of</a:t>
                      </a:r>
                      <a:r>
                        <a:rPr lang="sv-SE" sz="800" i="1" u="none" strike="noStrike" dirty="0">
                          <a:effectLst/>
                        </a:rPr>
                        <a:t> </a:t>
                      </a:r>
                      <a:r>
                        <a:rPr lang="sv-SE" sz="800" i="1" u="none" strike="noStrike" dirty="0" err="1">
                          <a:effectLst/>
                        </a:rPr>
                        <a:t>which</a:t>
                      </a:r>
                      <a:r>
                        <a:rPr lang="sv-SE" sz="800" i="1" u="none" strike="noStrike" dirty="0">
                          <a:effectLst/>
                        </a:rPr>
                        <a:t> </a:t>
                      </a:r>
                      <a:r>
                        <a:rPr lang="sv-SE" sz="800" i="1" u="none" strike="noStrike" dirty="0" err="1">
                          <a:effectLst/>
                        </a:rPr>
                        <a:t>foreign</a:t>
                      </a:r>
                      <a:r>
                        <a:rPr lang="sv-SE" sz="800" i="1" u="none" strike="noStrike" dirty="0">
                          <a:effectLst/>
                        </a:rPr>
                        <a:t>**</a:t>
                      </a:r>
                      <a:endParaRPr lang="sv-SE" sz="800" b="0" i="1"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512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118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2 059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103 </a:t>
                      </a:r>
                    </a:p>
                  </a:txBody>
                  <a:tcPr marL="9525" marR="9525" marT="9525" marB="0" anchor="ctr"/>
                </a:tc>
                <a:extLst>
                  <a:ext uri="{0D108BD9-81ED-4DB2-BD59-A6C34878D82A}">
                    <a16:rowId xmlns:a16="http://schemas.microsoft.com/office/drawing/2014/main" val="2185568687"/>
                  </a:ext>
                </a:extLst>
              </a:tr>
              <a:tr h="249589">
                <a:tc>
                  <a:txBody>
                    <a:bodyPr/>
                    <a:lstStyle/>
                    <a:p>
                      <a:pPr marL="72000" lvl="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6 000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104 </a:t>
                      </a:r>
                    </a:p>
                  </a:txBody>
                  <a:tcPr marL="9525" marR="9525" marT="9525" marB="0" anchor="ctr"/>
                </a:tc>
                <a:extLst>
                  <a:ext uri="{0D108BD9-81ED-4DB2-BD59-A6C34878D82A}">
                    <a16:rowId xmlns:a16="http://schemas.microsoft.com/office/drawing/2014/main" val="923977588"/>
                  </a:ext>
                </a:extLst>
              </a:tr>
              <a:tr h="249589">
                <a:tc>
                  <a:txBody>
                    <a:bodyPr/>
                    <a:lstStyle/>
                    <a:p>
                      <a:pPr marL="72000" lvl="0" algn="l" fontAlgn="ctr"/>
                      <a:r>
                        <a:rPr lang="sv-SE" sz="800" i="1" u="none" strike="noStrike" dirty="0" err="1">
                          <a:effectLst/>
                        </a:rPr>
                        <a:t>Of</a:t>
                      </a:r>
                      <a:r>
                        <a:rPr lang="sv-SE" sz="800" i="1" u="none" strike="noStrike" dirty="0">
                          <a:effectLst/>
                        </a:rPr>
                        <a:t> </a:t>
                      </a:r>
                      <a:r>
                        <a:rPr lang="sv-SE" sz="800" i="1" u="none" strike="noStrike" dirty="0" err="1">
                          <a:effectLst/>
                        </a:rPr>
                        <a:t>which</a:t>
                      </a:r>
                      <a:r>
                        <a:rPr lang="sv-SE" sz="800" i="1" u="none" strike="noStrike" dirty="0">
                          <a:effectLst/>
                        </a:rPr>
                        <a:t> </a:t>
                      </a:r>
                      <a:r>
                        <a:rPr lang="sv-SE" sz="800" i="1" u="none" strike="noStrike" dirty="0" err="1">
                          <a:effectLst/>
                        </a:rPr>
                        <a:t>foreign</a:t>
                      </a:r>
                      <a:r>
                        <a:rPr lang="sv-SE" sz="800" i="1" u="none" strike="noStrike" dirty="0">
                          <a:effectLst/>
                        </a:rPr>
                        <a:t>**</a:t>
                      </a:r>
                      <a:endParaRPr lang="sv-SE" sz="800" b="0" i="1"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382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1 564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125 </a:t>
                      </a:r>
                    </a:p>
                  </a:txBody>
                  <a:tcPr marL="9525" marR="9525" marT="9525" marB="0" anchor="ctr"/>
                </a:tc>
                <a:extLst>
                  <a:ext uri="{0D108BD9-81ED-4DB2-BD59-A6C34878D82A}">
                    <a16:rowId xmlns:a16="http://schemas.microsoft.com/office/drawing/2014/main" val="440758961"/>
                  </a:ext>
                </a:extLst>
              </a:tr>
              <a:tr h="249589">
                <a:tc>
                  <a:txBody>
                    <a:bodyPr/>
                    <a:lstStyle/>
                    <a:p>
                      <a:pPr marL="72000" lvl="0" algn="l" fontAlgn="ctr"/>
                      <a:r>
                        <a:rPr lang="sv-SE" sz="800" u="none" strike="noStrike" dirty="0">
                          <a:effectLst/>
                        </a:rPr>
                        <a:t>Sweden, excl. Stockholm </a:t>
                      </a:r>
                      <a:r>
                        <a:rPr lang="sv-SE" sz="800" u="none" strike="noStrike" dirty="0" err="1">
                          <a:effectLst/>
                        </a:rPr>
                        <a:t>county</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6 128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28 431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E19FFB10-E389-47D9-830B-331ECA2456EF}"/>
              </a:ext>
            </a:extLst>
          </p:cNvPr>
          <p:cNvGraphicFramePr>
            <a:graphicFrameLocks/>
          </p:cNvGraphicFramePr>
          <p:nvPr>
            <p:extLst>
              <p:ext uri="{D42A27DB-BD31-4B8C-83A1-F6EECF244321}">
                <p14:modId xmlns:p14="http://schemas.microsoft.com/office/powerpoint/2010/main" val="87582498"/>
              </p:ext>
            </p:extLst>
          </p:nvPr>
        </p:nvGraphicFramePr>
        <p:xfrm>
          <a:off x="669531" y="2173022"/>
          <a:ext cx="6043613" cy="3624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382548559"/>
              </p:ext>
            </p:extLst>
          </p:nvPr>
        </p:nvGraphicFramePr>
        <p:xfrm>
          <a:off x="6138862" y="69944"/>
          <a:ext cx="5687122" cy="6560880"/>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081677">
                  <a:extLst>
                    <a:ext uri="{9D8B030D-6E8A-4147-A177-3AD203B41FA5}">
                      <a16:colId xmlns:a16="http://schemas.microsoft.com/office/drawing/2014/main" val="2818758293"/>
                    </a:ext>
                  </a:extLst>
                </a:gridCol>
                <a:gridCol w="1151727">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err="1"/>
                        <a:t>Newly</a:t>
                      </a:r>
                      <a:r>
                        <a:rPr lang="sv-SE" sz="1000" dirty="0"/>
                        <a:t> </a:t>
                      </a:r>
                      <a:r>
                        <a:rPr lang="sv-SE" sz="1000" dirty="0" err="1"/>
                        <a:t>registered</a:t>
                      </a:r>
                      <a:r>
                        <a:rPr lang="sv-SE" sz="1000" dirty="0"/>
                        <a:t> </a:t>
                      </a:r>
                      <a:r>
                        <a:rPr lang="sv-SE" sz="1000" dirty="0" err="1"/>
                        <a:t>businesses</a:t>
                      </a: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Company </a:t>
                      </a:r>
                      <a:r>
                        <a:rPr lang="sv-SE" sz="1000" dirty="0" err="1"/>
                        <a:t>bankruptcies</a:t>
                      </a: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endParaRPr lang="sv-SE"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 County</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dirty="0">
                          <a:solidFill>
                            <a:srgbClr val="000000"/>
                          </a:solidFill>
                          <a:effectLst/>
                          <a:latin typeface="Futura Std Book" panose="020B0502020204020303"/>
                        </a:rPr>
                        <a:t>7 566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588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350</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4 406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2339073235"/>
                  </a:ext>
                </a:extLst>
              </a:tr>
            </a:tbl>
          </a:graphicData>
        </a:graphic>
      </p:graphicFrame>
      <p:sp>
        <p:nvSpPr>
          <p:cNvPr id="13" name="Rubrik 8">
            <a:extLst>
              <a:ext uri="{FF2B5EF4-FFF2-40B4-BE49-F238E27FC236}">
                <a16:creationId xmlns:a16="http://schemas.microsoft.com/office/drawing/2014/main" id="{9D3FD2DD-A64C-48E3-94AC-F5DD0CB1FD44}"/>
              </a:ext>
            </a:extLst>
          </p:cNvPr>
          <p:cNvSpPr txBox="1">
            <a:spLocks/>
          </p:cNvSpPr>
          <p:nvPr/>
        </p:nvSpPr>
        <p:spPr>
          <a:xfrm>
            <a:off x="366016" y="472208"/>
            <a:ext cx="547223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err="1"/>
              <a:t>Entrepreneurship</a:t>
            </a:r>
            <a:br>
              <a:rPr lang="sv-SE" sz="2400" dirty="0"/>
            </a:br>
            <a:r>
              <a:rPr lang="sv-SE" sz="2400" b="0" dirty="0"/>
              <a:t>The Stockholm County </a:t>
            </a:r>
            <a:r>
              <a:rPr lang="sv-SE" sz="2400" b="0" dirty="0" err="1"/>
              <a:t>municipalities</a:t>
            </a:r>
            <a:endParaRPr lang="sv-SE" sz="2400" b="0" dirty="0"/>
          </a:p>
        </p:txBody>
      </p:sp>
    </p:spTree>
    <p:extLst>
      <p:ext uri="{BB962C8B-B14F-4D97-AF65-F5344CB8AC3E}">
        <p14:creationId xmlns:p14="http://schemas.microsoft.com/office/powerpoint/2010/main" val="289449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himmel, utomhus, natur, solnedgång&#10;&#10;Automatiskt genererad beskrivning">
            <a:extLst>
              <a:ext uri="{FF2B5EF4-FFF2-40B4-BE49-F238E27FC236}">
                <a16:creationId xmlns:a16="http://schemas.microsoft.com/office/drawing/2014/main" id="{07EA6AA3-F5CB-4DEB-887F-512621E62AD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en-US" sz="1100" dirty="0"/>
              <a:t>The report is published each quarter by Stockholm Business Region. The report includes Stockholm County and the City of Stockholm.</a:t>
            </a:r>
            <a:endParaRPr lang="sv-SE" sz="1100" dirty="0"/>
          </a:p>
          <a:p>
            <a:r>
              <a:rPr lang="en-GB" sz="1100" dirty="0"/>
              <a:t>The statistics are based on data from Statistics Sweden, the Swedish Employment Service and the Swedish Companies Registration Office. </a:t>
            </a:r>
            <a:endParaRPr lang="sv-SE" sz="1100" dirty="0"/>
          </a:p>
          <a:p>
            <a:r>
              <a:rPr lang="en-GB" sz="1100" dirty="0"/>
              <a:t>The report primarily compares the development with the same quarter last year, for example, quarter 1 is compared with quarter 1 last year and so on. The total rolling 12 values are also presented for certain indicators, with the four most recent quarters added together in order to ensure more stability in the trend. These are then compared with the previous four quarters. The diagrams which show the absolute values are seasonally adjusted to show the trend. Other diagrams have index-linked values which show the percentage change from the first year, with value 100, with the corresponding quarter 10 years ago.</a:t>
            </a:r>
            <a:endParaRPr lang="sv-SE" sz="1100" dirty="0"/>
          </a:p>
          <a:p>
            <a:r>
              <a:rPr lang="en-GB" sz="1100" dirty="0"/>
              <a:t>The Stockholm region comprises Stockholm County, Uppsala County, </a:t>
            </a:r>
            <a:r>
              <a:rPr lang="en-GB" sz="1100" dirty="0" err="1"/>
              <a:t>Södermanland</a:t>
            </a:r>
            <a:r>
              <a:rPr lang="en-GB" sz="1100" dirty="0"/>
              <a:t> County, </a:t>
            </a:r>
            <a:r>
              <a:rPr lang="en-GB" sz="1100" dirty="0" err="1"/>
              <a:t>Östergötland</a:t>
            </a:r>
            <a:r>
              <a:rPr lang="en-GB" sz="1100" dirty="0"/>
              <a:t> County, </a:t>
            </a:r>
            <a:r>
              <a:rPr lang="en-GB" sz="1100" dirty="0" err="1"/>
              <a:t>Örebro</a:t>
            </a:r>
            <a:r>
              <a:rPr lang="en-GB" sz="1100" dirty="0"/>
              <a:t> County, </a:t>
            </a:r>
            <a:r>
              <a:rPr lang="en-GB" sz="1100" dirty="0" err="1"/>
              <a:t>Västmanland</a:t>
            </a:r>
            <a:r>
              <a:rPr lang="en-GB" sz="1100" dirty="0"/>
              <a:t> County, </a:t>
            </a:r>
            <a:r>
              <a:rPr lang="en-GB" sz="1100" dirty="0" err="1"/>
              <a:t>Gävleborg</a:t>
            </a:r>
            <a:r>
              <a:rPr lang="en-GB" sz="1100" dirty="0"/>
              <a:t> County and Dalarna County.</a:t>
            </a:r>
            <a:endParaRPr lang="sv-SE" sz="1100" dirty="0"/>
          </a:p>
          <a:p>
            <a:r>
              <a:rPr lang="en-US" sz="1100" dirty="0"/>
              <a:t>Individual county reports for the above mentioned can be found in Swedish here: </a:t>
            </a:r>
            <a:r>
              <a:rPr lang="sv-SE" sz="1100" u="sng" dirty="0"/>
              <a:t>https://stockholmbusinessalliance.se/material/?cat=konjunkturrapporter</a:t>
            </a:r>
            <a:endParaRPr lang="en-US" sz="1100" dirty="0"/>
          </a:p>
          <a:p>
            <a:r>
              <a:rPr lang="en-US" sz="1100" dirty="0"/>
              <a:t>Questions can be addressed to Stefan Frid at Invest Stockholm.</a:t>
            </a:r>
            <a:br>
              <a:rPr lang="sv-SE" sz="1100" dirty="0"/>
            </a:br>
            <a:r>
              <a:rPr lang="en-US" sz="1100" dirty="0"/>
              <a:t>Publisher: </a:t>
            </a:r>
            <a:r>
              <a:rPr lang="en-GB" sz="1100" dirty="0"/>
              <a:t>Staffan </a:t>
            </a:r>
            <a:r>
              <a:rPr lang="en-GB" sz="1100" dirty="0" err="1"/>
              <a:t>Ingvarsson</a:t>
            </a:r>
            <a:r>
              <a:rPr lang="en-GB" sz="1100" dirty="0"/>
              <a:t>, CEO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About the report</a:t>
            </a:r>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237688" y="342899"/>
            <a:ext cx="5786873"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The </a:t>
            </a:r>
            <a:r>
              <a:rPr lang="sv-SE" dirty="0" err="1"/>
              <a:t>labour</a:t>
            </a:r>
            <a:r>
              <a:rPr lang="sv-SE" dirty="0"/>
              <a:t> market</a:t>
            </a:r>
            <a:br>
              <a:rPr lang="sv-SE" dirty="0"/>
            </a:br>
            <a:r>
              <a:rPr lang="sv-SE" sz="2400" b="0" dirty="0"/>
              <a:t>The Stockholm County </a:t>
            </a:r>
            <a:r>
              <a:rPr lang="sv-SE" sz="2400" b="0" dirty="0" err="1"/>
              <a:t>municipalities</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4252225100"/>
              </p:ext>
            </p:extLst>
          </p:nvPr>
        </p:nvGraphicFramePr>
        <p:xfrm>
          <a:off x="6167439" y="72052"/>
          <a:ext cx="5786873" cy="6560880"/>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84676">
                  <a:extLst>
                    <a:ext uri="{9D8B030D-6E8A-4147-A177-3AD203B41FA5}">
                      <a16:colId xmlns:a16="http://schemas.microsoft.com/office/drawing/2014/main" val="2818758293"/>
                    </a:ext>
                  </a:extLst>
                </a:gridCol>
                <a:gridCol w="1146974">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err="1"/>
                        <a:t>Recently</a:t>
                      </a:r>
                      <a:r>
                        <a:rPr lang="sv-SE" sz="1000" dirty="0"/>
                        <a:t> </a:t>
                      </a:r>
                      <a:r>
                        <a:rPr lang="sv-SE" sz="1000" dirty="0" err="1"/>
                        <a:t>listed</a:t>
                      </a:r>
                      <a:r>
                        <a:rPr lang="sv-SE" sz="1000" dirty="0"/>
                        <a:t> positions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err="1"/>
                        <a:t>People</a:t>
                      </a:r>
                      <a:r>
                        <a:rPr lang="sv-SE" sz="1000" dirty="0"/>
                        <a:t> given </a:t>
                      </a:r>
                      <a:r>
                        <a:rPr lang="sv-SE" sz="1000" dirty="0" err="1"/>
                        <a:t>notice</a:t>
                      </a: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endParaRPr lang="sv-SE" dirty="0"/>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County</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dirty="0">
                          <a:solidFill>
                            <a:srgbClr val="000000"/>
                          </a:solidFill>
                          <a:effectLst/>
                          <a:latin typeface="Futura Std Book" panose="020B0502020204020303"/>
                        </a:rPr>
                        <a:t>132 331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2 232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2 352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1 353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1 134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1 389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2 691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3 027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2 704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1 417</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1 679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203</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1 582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600</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2 533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nchor="ctr">
                    <a:lnL w="12700" cmpd="sng">
                      <a:noFill/>
                    </a:lnL>
                  </a:tcPr>
                </a:tc>
                <a:tc>
                  <a:txBody>
                    <a:bodyPr/>
                    <a:lstStyle/>
                    <a:p>
                      <a:pPr algn="ctr" rtl="0" fontAlgn="ctr"/>
                      <a:r>
                        <a:rPr lang="sv-SE" sz="800" b="0" i="0" u="none" strike="noStrike" kern="1200" dirty="0">
                          <a:solidFill>
                            <a:srgbClr val="000000"/>
                          </a:solidFill>
                          <a:effectLst/>
                          <a:latin typeface="Futura Std Book" panose="020B0502020204020303"/>
                          <a:ea typeface="+mn-ea"/>
                          <a:cs typeface="+mn-cs"/>
                        </a:rPr>
                        <a:t>83 926</a:t>
                      </a:r>
                    </a:p>
                  </a:txBody>
                  <a:tcPr marL="9525" marR="9525" marT="9525" marB="0" anchor="ctr"/>
                </a:tc>
                <a:tc>
                  <a:txBody>
                    <a:bodyPr/>
                    <a:lstStyle/>
                    <a:p>
                      <a:pPr algn="ctr" rtl="0" fontAlgn="ctr"/>
                      <a:r>
                        <a:rPr lang="sv-SE" sz="800" b="0" i="0" u="none" strike="noStrike" kern="1200" dirty="0">
                          <a:solidFill>
                            <a:srgbClr val="000000"/>
                          </a:solidFill>
                          <a:effectLst/>
                          <a:latin typeface="Futura Std Book" panose="020B0502020204020303"/>
                          <a:ea typeface="+mn-ea"/>
                          <a:cs typeface="+mn-cs"/>
                        </a:rPr>
                        <a:t>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4 834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3 870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2 059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5 810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1 536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111</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2 317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3 327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39073235"/>
                  </a:ext>
                </a:extLst>
              </a:tr>
            </a:tbl>
          </a:graphicData>
        </a:graphic>
      </p:graphicFrame>
    </p:spTree>
    <p:extLst>
      <p:ext uri="{BB962C8B-B14F-4D97-AF65-F5344CB8AC3E}">
        <p14:creationId xmlns:p14="http://schemas.microsoft.com/office/powerpoint/2010/main" val="358698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217648" y="326398"/>
            <a:ext cx="5589265"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The </a:t>
            </a:r>
            <a:r>
              <a:rPr lang="sv-SE" dirty="0" err="1"/>
              <a:t>labour</a:t>
            </a:r>
            <a:r>
              <a:rPr lang="sv-SE" dirty="0"/>
              <a:t> market</a:t>
            </a:r>
            <a:br>
              <a:rPr lang="sv-SE" dirty="0"/>
            </a:br>
            <a:r>
              <a:rPr lang="sv-SE" sz="2400" b="0" dirty="0"/>
              <a:t>The Stockholm County </a:t>
            </a:r>
            <a:r>
              <a:rPr lang="sv-SE" sz="2400" b="0" dirty="0" err="1"/>
              <a:t>municipalities</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1528162157"/>
              </p:ext>
            </p:extLst>
          </p:nvPr>
        </p:nvGraphicFramePr>
        <p:xfrm>
          <a:off x="6167439" y="79900"/>
          <a:ext cx="5687121" cy="6760838"/>
        </p:xfrm>
        <a:graphic>
          <a:graphicData uri="http://schemas.openxmlformats.org/drawingml/2006/table">
            <a:tbl>
              <a:tblPr firstRow="1" bandRow="1">
                <a:tableStyleId>{5C22544A-7EE6-4342-B048-85BDC9FD1C3A}</a:tableStyleId>
              </a:tblPr>
              <a:tblGrid>
                <a:gridCol w="1221953">
                  <a:extLst>
                    <a:ext uri="{9D8B030D-6E8A-4147-A177-3AD203B41FA5}">
                      <a16:colId xmlns:a16="http://schemas.microsoft.com/office/drawing/2014/main" val="452260278"/>
                    </a:ext>
                  </a:extLst>
                </a:gridCol>
                <a:gridCol w="959384">
                  <a:extLst>
                    <a:ext uri="{9D8B030D-6E8A-4147-A177-3AD203B41FA5}">
                      <a16:colId xmlns:a16="http://schemas.microsoft.com/office/drawing/2014/main" val="1889858293"/>
                    </a:ext>
                  </a:extLst>
                </a:gridCol>
                <a:gridCol w="1189097">
                  <a:extLst>
                    <a:ext uri="{9D8B030D-6E8A-4147-A177-3AD203B41FA5}">
                      <a16:colId xmlns:a16="http://schemas.microsoft.com/office/drawing/2014/main" val="1671515360"/>
                    </a:ext>
                  </a:extLst>
                </a:gridCol>
                <a:gridCol w="1065639">
                  <a:extLst>
                    <a:ext uri="{9D8B030D-6E8A-4147-A177-3AD203B41FA5}">
                      <a16:colId xmlns:a16="http://schemas.microsoft.com/office/drawing/2014/main" val="2818758293"/>
                    </a:ext>
                  </a:extLst>
                </a:gridCol>
                <a:gridCol w="1251048">
                  <a:extLst>
                    <a:ext uri="{9D8B030D-6E8A-4147-A177-3AD203B41FA5}">
                      <a16:colId xmlns:a16="http://schemas.microsoft.com/office/drawing/2014/main" val="1452816917"/>
                    </a:ext>
                  </a:extLst>
                </a:gridCol>
              </a:tblGrid>
              <a:tr h="397812">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err="1"/>
                        <a:t>Unemployment</a:t>
                      </a:r>
                      <a:r>
                        <a:rPr lang="sv-SE" sz="1000" dirty="0"/>
                        <a:t> (no. </a:t>
                      </a:r>
                      <a:r>
                        <a:rPr lang="sv-SE" sz="1000" dirty="0" err="1"/>
                        <a:t>of</a:t>
                      </a:r>
                      <a:r>
                        <a:rPr lang="sv-SE" sz="1000" dirty="0"/>
                        <a:t> persons)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err="1"/>
                        <a:t>Unemployment</a:t>
                      </a:r>
                      <a:r>
                        <a:rPr lang="sv-SE" sz="1000" dirty="0"/>
                        <a:t> (</a:t>
                      </a:r>
                      <a:r>
                        <a:rPr lang="sv-SE" sz="1000" dirty="0" err="1"/>
                        <a:t>share</a:t>
                      </a:r>
                      <a:r>
                        <a:rPr lang="sv-SE" sz="1000" dirty="0"/>
                        <a:t> </a:t>
                      </a:r>
                      <a:r>
                        <a:rPr lang="sv-SE" sz="1000" dirty="0" err="1"/>
                        <a:t>of</a:t>
                      </a:r>
                      <a:r>
                        <a:rPr lang="sv-SE" sz="1000" dirty="0"/>
                        <a:t> pop.)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24480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t>
                      </a:r>
                      <a:r>
                        <a:rPr lang="sv-SE" sz="1000" dirty="0" err="1">
                          <a:solidFill>
                            <a:schemeClr val="bg1"/>
                          </a:solidFill>
                        </a:rPr>
                        <a:t>of</a:t>
                      </a:r>
                      <a:r>
                        <a:rPr lang="sv-SE" sz="1000" dirty="0">
                          <a:solidFill>
                            <a:schemeClr val="bg1"/>
                          </a:solidFill>
                        </a:rPr>
                        <a:t> pop.           </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r>
                        <a:rPr lang="sv-SE" sz="1000" dirty="0" err="1">
                          <a:solidFill>
                            <a:schemeClr val="bg1"/>
                          </a:solidFill>
                        </a:rPr>
                        <a:t>p.p</a:t>
                      </a:r>
                      <a:r>
                        <a:rPr lang="sv-SE" sz="1000" dirty="0">
                          <a:solidFill>
                            <a:schemeClr val="bg1"/>
                          </a:solidFill>
                        </a:rPr>
                        <a:t>)</a:t>
                      </a:r>
                      <a:endParaRPr lang="sv-SE" dirty="0"/>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244807">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54370">
                <a:tc>
                  <a:txBody>
                    <a:bodyPr/>
                    <a:lstStyle/>
                    <a:p>
                      <a:pPr algn="l" fontAlgn="b"/>
                      <a:r>
                        <a:rPr lang="sv-SE" sz="800" b="1" i="0" u="none" strike="noStrike" dirty="0">
                          <a:solidFill>
                            <a:srgbClr val="000000"/>
                          </a:solidFill>
                          <a:effectLst/>
                          <a:latin typeface="Futura Std Book" panose="020B0502020204020303" pitchFamily="34" charset="0"/>
                        </a:rPr>
                        <a:t>Stockholms County</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dirty="0">
                          <a:solidFill>
                            <a:srgbClr val="000000"/>
                          </a:solidFill>
                          <a:effectLst/>
                          <a:latin typeface="Futura Std Book" panose="020B0502020204020303"/>
                        </a:rPr>
                        <a:t>83 043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117">
                <a:tc>
                  <a:txBody>
                    <a:bodyPr/>
                    <a:lstStyle/>
                    <a:p>
                      <a:pPr algn="l" fontAlgn="b"/>
                      <a:r>
                        <a:rPr lang="sv-SE" sz="800" b="0" i="0" u="none" strike="noStrike">
                          <a:solidFill>
                            <a:srgbClr val="000000"/>
                          </a:solidFill>
                          <a:effectLst/>
                          <a:latin typeface="Futura Std Book" panose="020B0502020204020303" pitchFamily="34" charset="0"/>
                        </a:rPr>
                        <a:t>Upplands Väsby</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1 899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293360832"/>
                  </a:ext>
                </a:extLst>
              </a:tr>
              <a:tr h="216117">
                <a:tc>
                  <a:txBody>
                    <a:bodyPr/>
                    <a:lstStyle/>
                    <a:p>
                      <a:pPr algn="l" fontAlgn="b"/>
                      <a:r>
                        <a:rPr lang="sv-SE" sz="800" b="0" i="0" u="none" strike="noStrike">
                          <a:solidFill>
                            <a:srgbClr val="000000"/>
                          </a:solidFill>
                          <a:effectLst/>
                          <a:latin typeface="Futura Std Book" panose="020B0502020204020303" pitchFamily="34" charset="0"/>
                        </a:rPr>
                        <a:t>Vallentuna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607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559525621"/>
                  </a:ext>
                </a:extLst>
              </a:tr>
              <a:tr h="216117">
                <a:tc>
                  <a:txBody>
                    <a:bodyPr/>
                    <a:lstStyle/>
                    <a:p>
                      <a:pPr algn="l" fontAlgn="b"/>
                      <a:r>
                        <a:rPr lang="sv-SE" sz="800" b="0" i="0" u="none" strike="noStrike">
                          <a:solidFill>
                            <a:srgbClr val="000000"/>
                          </a:solidFill>
                          <a:effectLst/>
                          <a:latin typeface="Futura Std Book" panose="020B0502020204020303" pitchFamily="34" charset="0"/>
                        </a:rPr>
                        <a:t>Österåker</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953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947986397"/>
                  </a:ext>
                </a:extLst>
              </a:tr>
              <a:tr h="216117">
                <a:tc>
                  <a:txBody>
                    <a:bodyPr/>
                    <a:lstStyle/>
                    <a:p>
                      <a:pPr algn="l" fontAlgn="b"/>
                      <a:r>
                        <a:rPr lang="sv-SE" sz="800" b="0" i="0" u="none" strike="noStrike">
                          <a:solidFill>
                            <a:srgbClr val="000000"/>
                          </a:solidFill>
                          <a:effectLst/>
                          <a:latin typeface="Futura Std Book" panose="020B0502020204020303" pitchFamily="34" charset="0"/>
                        </a:rPr>
                        <a:t>Värmdö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2325918200"/>
                  </a:ext>
                </a:extLst>
              </a:tr>
              <a:tr h="216117">
                <a:tc>
                  <a:txBody>
                    <a:bodyPr/>
                    <a:lstStyle/>
                    <a:p>
                      <a:pPr algn="l" fontAlgn="b"/>
                      <a:r>
                        <a:rPr lang="sv-SE" sz="800" b="0" i="0" u="none" strike="noStrike">
                          <a:solidFill>
                            <a:srgbClr val="000000"/>
                          </a:solidFill>
                          <a:effectLst/>
                          <a:latin typeface="Futura Std Book" panose="020B0502020204020303" pitchFamily="34" charset="0"/>
                        </a:rPr>
                        <a:t>Järfälla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3 550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944598109"/>
                  </a:ext>
                </a:extLst>
              </a:tr>
              <a:tr h="216117">
                <a:tc>
                  <a:txBody>
                    <a:bodyPr/>
                    <a:lstStyle/>
                    <a:p>
                      <a:pPr algn="l" fontAlgn="b"/>
                      <a:r>
                        <a:rPr lang="sv-SE" sz="800" b="0" i="0" u="none" strike="noStrike">
                          <a:solidFill>
                            <a:srgbClr val="000000"/>
                          </a:solidFill>
                          <a:effectLst/>
                          <a:latin typeface="Futura Std Book" panose="020B0502020204020303" pitchFamily="34" charset="0"/>
                        </a:rPr>
                        <a:t>Ekerö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3208508909"/>
                  </a:ext>
                </a:extLst>
              </a:tr>
              <a:tr h="216117">
                <a:tc>
                  <a:txBody>
                    <a:bodyPr/>
                    <a:lstStyle/>
                    <a:p>
                      <a:pPr algn="l" fontAlgn="b"/>
                      <a:r>
                        <a:rPr lang="sv-SE" sz="800" b="0" i="0" u="none" strike="noStrike">
                          <a:solidFill>
                            <a:srgbClr val="000000"/>
                          </a:solidFill>
                          <a:effectLst/>
                          <a:latin typeface="Futura Std Book" panose="020B0502020204020303" pitchFamily="34" charset="0"/>
                        </a:rPr>
                        <a:t>Huddinge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4 526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121273573"/>
                  </a:ext>
                </a:extLst>
              </a:tr>
              <a:tr h="216117">
                <a:tc>
                  <a:txBody>
                    <a:bodyPr/>
                    <a:lstStyle/>
                    <a:p>
                      <a:pPr algn="l" fontAlgn="b"/>
                      <a:r>
                        <a:rPr lang="sv-SE" sz="800" b="0" i="0" u="none" strike="noStrike">
                          <a:solidFill>
                            <a:srgbClr val="000000"/>
                          </a:solidFill>
                          <a:effectLst/>
                          <a:latin typeface="Futura Std Book" panose="020B0502020204020303" pitchFamily="34" charset="0"/>
                        </a:rPr>
                        <a:t>Botkyrka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5 796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084239425"/>
                  </a:ext>
                </a:extLst>
              </a:tr>
              <a:tr h="216117">
                <a:tc>
                  <a:txBody>
                    <a:bodyPr/>
                    <a:lstStyle/>
                    <a:p>
                      <a:pPr algn="l" fontAlgn="b"/>
                      <a:r>
                        <a:rPr lang="sv-SE" sz="800" b="0" i="0" u="none" strike="noStrike">
                          <a:solidFill>
                            <a:srgbClr val="000000"/>
                          </a:solidFill>
                          <a:effectLst/>
                          <a:latin typeface="Futura Std Book" panose="020B0502020204020303" pitchFamily="34" charset="0"/>
                        </a:rPr>
                        <a:t>Salem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474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047465816"/>
                  </a:ext>
                </a:extLst>
              </a:tr>
              <a:tr h="216117">
                <a:tc>
                  <a:txBody>
                    <a:bodyPr/>
                    <a:lstStyle/>
                    <a:p>
                      <a:pPr algn="l" fontAlgn="b"/>
                      <a:r>
                        <a:rPr lang="sv-SE" sz="800" b="0" i="0" u="none" strike="noStrike">
                          <a:solidFill>
                            <a:srgbClr val="000000"/>
                          </a:solidFill>
                          <a:effectLst/>
                          <a:latin typeface="Futura Std Book" panose="020B0502020204020303" pitchFamily="34" charset="0"/>
                        </a:rPr>
                        <a:t>Haninge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3 638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226078857"/>
                  </a:ext>
                </a:extLst>
              </a:tr>
              <a:tr h="216117">
                <a:tc>
                  <a:txBody>
                    <a:bodyPr/>
                    <a:lstStyle/>
                    <a:p>
                      <a:pPr algn="l" fontAlgn="b"/>
                      <a:r>
                        <a:rPr lang="sv-SE" sz="800" b="0" i="0" u="none" strike="noStrike">
                          <a:solidFill>
                            <a:srgbClr val="000000"/>
                          </a:solidFill>
                          <a:effectLst/>
                          <a:latin typeface="Futura Std Book" panose="020B0502020204020303" pitchFamily="34" charset="0"/>
                        </a:rPr>
                        <a:t>Tyresö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443966492"/>
                  </a:ext>
                </a:extLst>
              </a:tr>
              <a:tr h="216117">
                <a:tc>
                  <a:txBody>
                    <a:bodyPr/>
                    <a:lstStyle/>
                    <a:p>
                      <a:pPr algn="l" fontAlgn="b"/>
                      <a:r>
                        <a:rPr lang="sv-SE" sz="800" b="0" i="0" u="none" strike="noStrike">
                          <a:solidFill>
                            <a:srgbClr val="000000"/>
                          </a:solidFill>
                          <a:effectLst/>
                          <a:latin typeface="Futura Std Book" panose="020B0502020204020303" pitchFamily="34" charset="0"/>
                        </a:rPr>
                        <a:t>Upplands-Bro</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1 177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055248050"/>
                  </a:ext>
                </a:extLst>
              </a:tr>
              <a:tr h="216117">
                <a:tc>
                  <a:txBody>
                    <a:bodyPr/>
                    <a:lstStyle/>
                    <a:p>
                      <a:pPr algn="l" fontAlgn="b"/>
                      <a:r>
                        <a:rPr lang="sv-SE" sz="800" b="0" i="0" u="none" strike="noStrike">
                          <a:solidFill>
                            <a:srgbClr val="000000"/>
                          </a:solidFill>
                          <a:effectLst/>
                          <a:latin typeface="Futura Std Book" panose="020B0502020204020303" pitchFamily="34" charset="0"/>
                        </a:rPr>
                        <a:t>Nykvarn</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884210164"/>
                  </a:ext>
                </a:extLst>
              </a:tr>
              <a:tr h="216117">
                <a:tc>
                  <a:txBody>
                    <a:bodyPr/>
                    <a:lstStyle/>
                    <a:p>
                      <a:pPr algn="l" fontAlgn="b"/>
                      <a:r>
                        <a:rPr lang="sv-SE" sz="800" b="0" i="0" u="none" strike="noStrike">
                          <a:solidFill>
                            <a:srgbClr val="000000"/>
                          </a:solidFill>
                          <a:effectLst/>
                          <a:latin typeface="Futura Std Book" panose="020B0502020204020303" pitchFamily="34" charset="0"/>
                        </a:rPr>
                        <a:t>Täby</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1 294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00777060"/>
                  </a:ext>
                </a:extLst>
              </a:tr>
              <a:tr h="216117">
                <a:tc>
                  <a:txBody>
                    <a:bodyPr/>
                    <a:lstStyle/>
                    <a:p>
                      <a:pPr algn="l" fontAlgn="b"/>
                      <a:r>
                        <a:rPr lang="sv-SE" sz="800" b="0" i="0" u="none" strike="noStrike">
                          <a:solidFill>
                            <a:srgbClr val="000000"/>
                          </a:solidFill>
                          <a:effectLst/>
                          <a:latin typeface="Futura Std Book" panose="020B0502020204020303" pitchFamily="34" charset="0"/>
                        </a:rPr>
                        <a:t>Danderyd</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474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670799064"/>
                  </a:ext>
                </a:extLst>
              </a:tr>
              <a:tr h="216117">
                <a:tc>
                  <a:txBody>
                    <a:bodyPr/>
                    <a:lstStyle/>
                    <a:p>
                      <a:pPr algn="l" fontAlgn="b"/>
                      <a:r>
                        <a:rPr lang="sv-SE" sz="800" b="0" i="0" u="none" strike="noStrike">
                          <a:solidFill>
                            <a:srgbClr val="000000"/>
                          </a:solidFill>
                          <a:effectLst/>
                          <a:latin typeface="Futura Std Book" panose="020B0502020204020303" pitchFamily="34" charset="0"/>
                        </a:rPr>
                        <a:t>Sollentuna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2 298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882046982"/>
                  </a:ext>
                </a:extLst>
              </a:tr>
              <a:tr h="216117">
                <a:tc>
                  <a:txBody>
                    <a:bodyPr/>
                    <a:lstStyle/>
                    <a:p>
                      <a:pPr algn="l" fontAlgn="b"/>
                      <a:r>
                        <a:rPr lang="sv-SE" sz="800" b="0" i="0" u="none" strike="noStrike">
                          <a:solidFill>
                            <a:srgbClr val="000000"/>
                          </a:solidFill>
                          <a:effectLst/>
                          <a:latin typeface="Futura Std Book" panose="020B0502020204020303" pitchFamily="34" charset="0"/>
                        </a:rPr>
                        <a:t>Stockholm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34 835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0" i="0" u="none" strike="noStrike" kern="1200" dirty="0">
                          <a:solidFill>
                            <a:srgbClr val="000000"/>
                          </a:solidFill>
                          <a:effectLst/>
                          <a:latin typeface="Futura Std Book" panose="020B0502020204020303"/>
                          <a:ea typeface="+mn-ea"/>
                          <a:cs typeface="+mn-cs"/>
                        </a:rPr>
                        <a:t>4,7</a:t>
                      </a:r>
                    </a:p>
                  </a:txBody>
                  <a:tcPr marL="9525" marR="9525" marT="9525" marB="0" anchor="ctr"/>
                </a:tc>
                <a:tc>
                  <a:txBody>
                    <a:bodyPr/>
                    <a:lstStyle/>
                    <a:p>
                      <a:pPr algn="ctr" rtl="0" fontAlgn="ctr"/>
                      <a:r>
                        <a:rPr lang="sv-SE" sz="800" b="0" i="0" u="none" strike="noStrike" kern="1200" dirty="0">
                          <a:solidFill>
                            <a:srgbClr val="000000"/>
                          </a:solidFill>
                          <a:effectLst/>
                          <a:latin typeface="Futura Std Book" panose="020B0502020204020303"/>
                          <a:ea typeface="+mn-ea"/>
                          <a:cs typeface="+mn-cs"/>
                        </a:rPr>
                        <a:t>-1,5 </a:t>
                      </a:r>
                    </a:p>
                  </a:txBody>
                  <a:tcPr marL="9525" marR="9525" marT="9525" marB="0" anchor="ctr"/>
                </a:tc>
                <a:extLst>
                  <a:ext uri="{0D108BD9-81ED-4DB2-BD59-A6C34878D82A}">
                    <a16:rowId xmlns:a16="http://schemas.microsoft.com/office/drawing/2014/main" val="1375897424"/>
                  </a:ext>
                </a:extLst>
              </a:tr>
              <a:tr h="216117">
                <a:tc>
                  <a:txBody>
                    <a:bodyPr/>
                    <a:lstStyle/>
                    <a:p>
                      <a:pPr algn="l" fontAlgn="b"/>
                      <a:r>
                        <a:rPr lang="sv-SE" sz="800" b="0" i="0" u="none" strike="noStrike" dirty="0">
                          <a:solidFill>
                            <a:srgbClr val="000000"/>
                          </a:solidFill>
                          <a:effectLst/>
                          <a:latin typeface="Futura Std Book" panose="020B0502020204020303" pitchFamily="34" charset="0"/>
                        </a:rPr>
                        <a:t>Södertälje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6 125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58253915"/>
                  </a:ext>
                </a:extLst>
              </a:tr>
              <a:tr h="216117">
                <a:tc>
                  <a:txBody>
                    <a:bodyPr/>
                    <a:lstStyle/>
                    <a:p>
                      <a:pPr algn="l" fontAlgn="b"/>
                      <a:r>
                        <a:rPr lang="sv-SE" sz="800" b="0" i="0" u="none" strike="noStrike">
                          <a:solidFill>
                            <a:srgbClr val="000000"/>
                          </a:solidFill>
                          <a:effectLst/>
                          <a:latin typeface="Futura Std Book" panose="020B0502020204020303" pitchFamily="34" charset="0"/>
                        </a:rPr>
                        <a:t>Nacka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2 307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027723901"/>
                  </a:ext>
                </a:extLst>
              </a:tr>
              <a:tr h="216117">
                <a:tc>
                  <a:txBody>
                    <a:bodyPr/>
                    <a:lstStyle/>
                    <a:p>
                      <a:pPr algn="l" fontAlgn="b"/>
                      <a:r>
                        <a:rPr lang="sv-SE" sz="800" b="0" i="0" u="none" strike="noStrike">
                          <a:solidFill>
                            <a:srgbClr val="000000"/>
                          </a:solidFill>
                          <a:effectLst/>
                          <a:latin typeface="Futura Std Book" panose="020B0502020204020303" pitchFamily="34" charset="0"/>
                        </a:rPr>
                        <a:t>Sundbyberg</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2 020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837414921"/>
                  </a:ext>
                </a:extLst>
              </a:tr>
              <a:tr h="216117">
                <a:tc>
                  <a:txBody>
                    <a:bodyPr/>
                    <a:lstStyle/>
                    <a:p>
                      <a:pPr algn="l" fontAlgn="b"/>
                      <a:r>
                        <a:rPr lang="sv-SE" sz="800" b="0" i="0" u="none" strike="noStrike">
                          <a:solidFill>
                            <a:srgbClr val="000000"/>
                          </a:solidFill>
                          <a:effectLst/>
                          <a:latin typeface="Futura Std Book" panose="020B0502020204020303" pitchFamily="34" charset="0"/>
                        </a:rPr>
                        <a:t>Solna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2 120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1171748210"/>
                  </a:ext>
                </a:extLst>
              </a:tr>
              <a:tr h="216117">
                <a:tc>
                  <a:txBody>
                    <a:bodyPr/>
                    <a:lstStyle/>
                    <a:p>
                      <a:pPr algn="l" fontAlgn="b"/>
                      <a:r>
                        <a:rPr lang="sv-SE" sz="800" b="0" i="0" u="none" strike="noStrike">
                          <a:solidFill>
                            <a:srgbClr val="000000"/>
                          </a:solidFill>
                          <a:effectLst/>
                          <a:latin typeface="Futura Std Book" panose="020B0502020204020303" pitchFamily="34" charset="0"/>
                        </a:rPr>
                        <a:t>Lidingö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135103726"/>
                  </a:ext>
                </a:extLst>
              </a:tr>
              <a:tr h="216117">
                <a:tc>
                  <a:txBody>
                    <a:bodyPr/>
                    <a:lstStyle/>
                    <a:p>
                      <a:pPr algn="l" fontAlgn="b"/>
                      <a:r>
                        <a:rPr lang="sv-SE" sz="800" b="0" i="0" u="none" strike="noStrike">
                          <a:solidFill>
                            <a:srgbClr val="000000"/>
                          </a:solidFill>
                          <a:effectLst/>
                          <a:latin typeface="Futura Std Book" panose="020B0502020204020303" pitchFamily="34" charset="0"/>
                        </a:rPr>
                        <a:t>Vaxholm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131866783"/>
                  </a:ext>
                </a:extLst>
              </a:tr>
              <a:tr h="216117">
                <a:tc>
                  <a:txBody>
                    <a:bodyPr/>
                    <a:lstStyle/>
                    <a:p>
                      <a:pPr algn="l" fontAlgn="b"/>
                      <a:r>
                        <a:rPr lang="sv-SE" sz="800" b="0" i="0" u="none" strike="noStrike">
                          <a:solidFill>
                            <a:srgbClr val="000000"/>
                          </a:solidFill>
                          <a:effectLst/>
                          <a:latin typeface="Futura Std Book" panose="020B0502020204020303" pitchFamily="34" charset="0"/>
                        </a:rPr>
                        <a:t>Norrtälje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1 603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68498379"/>
                  </a:ext>
                </a:extLst>
              </a:tr>
              <a:tr h="216117">
                <a:tc>
                  <a:txBody>
                    <a:bodyPr/>
                    <a:lstStyle/>
                    <a:p>
                      <a:pPr algn="l" fontAlgn="b"/>
                      <a:r>
                        <a:rPr lang="sv-SE" sz="800" b="0" i="0" u="none" strike="noStrike">
                          <a:solidFill>
                            <a:srgbClr val="000000"/>
                          </a:solidFill>
                          <a:effectLst/>
                          <a:latin typeface="Futura Std Book" panose="020B0502020204020303" pitchFamily="34" charset="0"/>
                        </a:rPr>
                        <a:t>Sigtuna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6117">
                <a:tc>
                  <a:txBody>
                    <a:bodyPr/>
                    <a:lstStyle/>
                    <a:p>
                      <a:pPr algn="l" fontAlgn="b"/>
                      <a:r>
                        <a:rPr lang="sv-SE" sz="800" b="0" i="0" u="none" strike="noStrike">
                          <a:solidFill>
                            <a:srgbClr val="000000"/>
                          </a:solidFill>
                          <a:effectLst/>
                          <a:latin typeface="Futura Std Book" panose="020B0502020204020303" pitchFamily="34" charset="0"/>
                        </a:rPr>
                        <a:t>Nynäshamn</a:t>
                      </a:r>
                    </a:p>
                  </a:txBody>
                  <a:tcPr marL="108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970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339073235"/>
                  </a:ext>
                </a:extLst>
              </a:tr>
            </a:tbl>
          </a:graphicData>
        </a:graphic>
      </p:graphicFrame>
    </p:spTree>
    <p:extLst>
      <p:ext uri="{BB962C8B-B14F-4D97-AF65-F5344CB8AC3E}">
        <p14:creationId xmlns:p14="http://schemas.microsoft.com/office/powerpoint/2010/main" val="72079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37" r="-80"/>
          <a:stretch/>
        </p:blipFill>
        <p:spPr>
          <a:xfrm>
            <a:off x="0" y="0"/>
            <a:ext cx="6024563" cy="6858000"/>
          </a:xfrm>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337439" y="393122"/>
            <a:ext cx="5671127"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sz="2400" dirty="0"/>
              <a:t>The population and </a:t>
            </a:r>
            <a:r>
              <a:rPr lang="sv-SE" sz="2400" dirty="0" err="1"/>
              <a:t>housing</a:t>
            </a:r>
            <a:br>
              <a:rPr lang="sv-SE" sz="2400" dirty="0"/>
            </a:br>
            <a:r>
              <a:rPr lang="sv-SE" sz="2400" b="0" dirty="0"/>
              <a:t>The Stockholm County </a:t>
            </a:r>
            <a:r>
              <a:rPr lang="sv-SE" sz="2400" b="0" dirty="0" err="1"/>
              <a:t>municipalities</a:t>
            </a:r>
            <a:endParaRPr lang="sv-SE" sz="2400"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1161581515"/>
              </p:ext>
            </p:extLst>
          </p:nvPr>
        </p:nvGraphicFramePr>
        <p:xfrm>
          <a:off x="6167439" y="106615"/>
          <a:ext cx="5687122" cy="6560880"/>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err="1"/>
                        <a:t>Housing</a:t>
                      </a:r>
                      <a:r>
                        <a:rPr lang="sv-SE" sz="1000" dirty="0"/>
                        <a:t> projects </a:t>
                      </a:r>
                      <a:r>
                        <a:rPr lang="sv-SE" sz="1000" dirty="0" err="1"/>
                        <a:t>started</a:t>
                      </a: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err="1">
                          <a:solidFill>
                            <a:schemeClr val="bg1"/>
                          </a:solidFill>
                        </a:rPr>
                        <a:t>Number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endParaRPr lang="sv-SE"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County</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dirty="0">
                          <a:solidFill>
                            <a:srgbClr val="000000"/>
                          </a:solidFill>
                          <a:effectLst/>
                          <a:latin typeface="Futura Std Book" panose="020B0502020204020303"/>
                        </a:rPr>
                        <a:t>2 421 325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2 935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48 353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34 370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48 449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46 371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83 489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29 188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114 187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226</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95 184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17 293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96 141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49 162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31 282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11 509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335</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74 253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32 825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7 750</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75 329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-75</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980 260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101 616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108 299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652</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53 802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84 620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N/A</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48 261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285</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11 971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64 934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50 548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29 629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2339073235"/>
                  </a:ext>
                </a:extLst>
              </a:tr>
            </a:tbl>
          </a:graphicData>
        </a:graphic>
      </p:graphicFrame>
    </p:spTree>
    <p:extLst>
      <p:ext uri="{BB962C8B-B14F-4D97-AF65-F5344CB8AC3E}">
        <p14:creationId xmlns:p14="http://schemas.microsoft.com/office/powerpoint/2010/main" val="419089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a:xfrm>
            <a:off x="0" y="0"/>
            <a:ext cx="6024563" cy="6858000"/>
          </a:xfrm>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sz="2400" dirty="0"/>
              <a:t>Commercial </a:t>
            </a:r>
            <a:r>
              <a:rPr lang="sv-SE" sz="2400" dirty="0" err="1"/>
              <a:t>accomodations</a:t>
            </a:r>
            <a:br>
              <a:rPr lang="sv-SE" sz="2400" dirty="0"/>
            </a:br>
            <a:r>
              <a:rPr lang="sv-SE" sz="2400" b="0" dirty="0"/>
              <a:t>The Stockholm County </a:t>
            </a:r>
            <a:r>
              <a:rPr lang="sv-SE" sz="2400" b="0" dirty="0" err="1"/>
              <a:t>municipalities</a:t>
            </a:r>
            <a:endParaRPr lang="sv-SE" sz="2400"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2291794884"/>
              </p:ext>
            </p:extLst>
          </p:nvPr>
        </p:nvGraphicFramePr>
        <p:xfrm>
          <a:off x="6164962" y="106615"/>
          <a:ext cx="4871338" cy="6560880"/>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0">
                <a:tc gridSpan="3">
                  <a:txBody>
                    <a:bodyPr/>
                    <a:lstStyle/>
                    <a:p>
                      <a:pPr algn="ctr"/>
                      <a:r>
                        <a:rPr lang="sv-SE" sz="1000" dirty="0"/>
                        <a:t>                                               Commercial </a:t>
                      </a:r>
                      <a:r>
                        <a:rPr lang="sv-SE" sz="1000" dirty="0" err="1"/>
                        <a:t>accomodations</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Thousands</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Change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i="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County</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dirty="0">
                          <a:solidFill>
                            <a:srgbClr val="000000"/>
                          </a:solidFill>
                          <a:effectLst/>
                          <a:latin typeface="Futura Std Book" panose="020B0502020204020303"/>
                        </a:rPr>
                        <a:t>2 127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-97</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lnL w="12700" cmpd="sng">
                      <a:noFill/>
                    </a:lnL>
                  </a:tcPr>
                </a:tc>
                <a:tc>
                  <a:txBody>
                    <a:bodyPr/>
                    <a:lstStyle/>
                    <a:p>
                      <a:pPr algn="ctr" fontAlgn="ctr"/>
                      <a:r>
                        <a:rPr lang="sv-SE" sz="800" b="0" i="0" u="none" strike="noStrike" kern="1200" dirty="0">
                          <a:solidFill>
                            <a:srgbClr val="000000"/>
                          </a:solidFill>
                          <a:effectLst/>
                          <a:latin typeface="Futura Std Book" panose="020B0502020204020303"/>
                          <a:ea typeface="+mn-ea"/>
                          <a:cs typeface="+mn-cs"/>
                        </a:rPr>
                        <a:t>1 324</a:t>
                      </a:r>
                    </a:p>
                  </a:txBody>
                  <a:tcPr marL="9525" marR="9525" marT="9525" marB="0" anchor="ctr"/>
                </a:tc>
                <a:tc>
                  <a:txBody>
                    <a:bodyPr/>
                    <a:lstStyle/>
                    <a:p>
                      <a:pPr algn="ctr" rtl="0" fontAlgn="ctr"/>
                      <a:r>
                        <a:rPr lang="sv-SE" sz="800" b="0" i="0" u="none" strike="noStrike" kern="1200" dirty="0">
                          <a:solidFill>
                            <a:srgbClr val="000000"/>
                          </a:solidFill>
                          <a:effectLst/>
                          <a:latin typeface="Futura Std Book" panose="020B0502020204020303"/>
                          <a:ea typeface="+mn-ea"/>
                          <a:cs typeface="+mn-cs"/>
                        </a:rPr>
                        <a:t>100</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-88</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N/A</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339073235"/>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954107"/>
          </a:xfrm>
          <a:prstGeom prst="rect">
            <a:avLst/>
          </a:prstGeom>
          <a:noFill/>
        </p:spPr>
        <p:txBody>
          <a:bodyPr wrap="square" rtlCol="0">
            <a:spAutoFit/>
          </a:bodyPr>
          <a:lstStyle/>
          <a:p>
            <a:r>
              <a:rPr lang="sv-SE" sz="700" dirty="0"/>
              <a:t>*County total </a:t>
            </a:r>
            <a:r>
              <a:rPr lang="sv-SE" sz="700" dirty="0" err="1"/>
              <a:t>incl</a:t>
            </a:r>
            <a:r>
              <a:rPr lang="sv-SE" sz="700" dirty="0"/>
              <a:t>. camping. </a:t>
            </a:r>
            <a:r>
              <a:rPr lang="sv-SE" sz="700" dirty="0" err="1"/>
              <a:t>Municipality</a:t>
            </a:r>
            <a:r>
              <a:rPr lang="sv-SE" sz="700" dirty="0"/>
              <a:t> </a:t>
            </a:r>
            <a:r>
              <a:rPr lang="sv-SE" sz="700" dirty="0" err="1"/>
              <a:t>values</a:t>
            </a:r>
            <a:r>
              <a:rPr lang="sv-SE" sz="700" dirty="0"/>
              <a:t> </a:t>
            </a:r>
            <a:r>
              <a:rPr lang="sv-SE" sz="700" dirty="0" err="1"/>
              <a:t>excl</a:t>
            </a:r>
            <a:r>
              <a:rPr lang="sv-SE" sz="700" dirty="0"/>
              <a:t>. camping.</a:t>
            </a:r>
          </a:p>
          <a:p>
            <a:r>
              <a:rPr lang="sv-SE" sz="700" dirty="0" err="1"/>
              <a:t>n.d</a:t>
            </a:r>
            <a:r>
              <a:rPr lang="sv-SE" sz="700" dirty="0"/>
              <a:t>. = </a:t>
            </a:r>
            <a:r>
              <a:rPr lang="sv-SE" sz="700" dirty="0" err="1"/>
              <a:t>Censored</a:t>
            </a:r>
            <a:r>
              <a:rPr lang="sv-SE" sz="700" dirty="0"/>
              <a:t> </a:t>
            </a:r>
            <a:r>
              <a:rPr lang="sv-SE" sz="700" dirty="0" err="1"/>
              <a:t>value</a:t>
            </a:r>
            <a:r>
              <a:rPr lang="sv-SE" sz="700" dirty="0"/>
              <a:t> </a:t>
            </a:r>
            <a:r>
              <a:rPr lang="sv-SE" sz="700" dirty="0" err="1"/>
              <a:t>due</a:t>
            </a:r>
            <a:r>
              <a:rPr lang="sv-SE" sz="700" dirty="0"/>
              <a:t> to </a:t>
            </a:r>
            <a:r>
              <a:rPr lang="sv-SE" sz="700" dirty="0" err="1"/>
              <a:t>fewer</a:t>
            </a:r>
            <a:r>
              <a:rPr lang="sv-SE" sz="700" dirty="0"/>
              <a:t> </a:t>
            </a:r>
            <a:r>
              <a:rPr lang="sv-SE" sz="700" dirty="0" err="1"/>
              <a:t>than</a:t>
            </a:r>
            <a:r>
              <a:rPr lang="sv-SE" sz="700" dirty="0"/>
              <a:t> </a:t>
            </a:r>
            <a:r>
              <a:rPr lang="sv-SE" sz="700" dirty="0" err="1"/>
              <a:t>five</a:t>
            </a:r>
            <a:r>
              <a:rPr lang="sv-SE" sz="700" dirty="0"/>
              <a:t> </a:t>
            </a:r>
            <a:r>
              <a:rPr lang="sv-SE" sz="700" dirty="0" err="1"/>
              <a:t>open</a:t>
            </a:r>
            <a:r>
              <a:rPr lang="sv-SE" sz="700" dirty="0"/>
              <a:t> </a:t>
            </a:r>
            <a:r>
              <a:rPr lang="sv-SE" sz="700" dirty="0" err="1"/>
              <a:t>facilities</a:t>
            </a:r>
            <a:r>
              <a:rPr lang="sv-SE" sz="700" dirty="0"/>
              <a:t>.</a:t>
            </a:r>
          </a:p>
        </p:txBody>
      </p:sp>
    </p:spTree>
    <p:extLst>
      <p:ext uri="{BB962C8B-B14F-4D97-AF65-F5344CB8AC3E}">
        <p14:creationId xmlns:p14="http://schemas.microsoft.com/office/powerpoint/2010/main" val="177002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descr="En bild som visar himmel, utomhus, vatten, stor&#10;&#10;Automatiskt genererad beskrivning">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0" r="10"/>
          <a:stretch>
            <a:fillRect/>
          </a:stretch>
        </p:blipFill>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75358" y="1628775"/>
            <a:ext cx="5382234" cy="3995277"/>
          </a:xfrm>
        </p:spPr>
        <p:txBody>
          <a:bodyPr/>
          <a:lstStyle/>
          <a:p>
            <a:r>
              <a:rPr lang="en-US" sz="1200" dirty="0">
                <a:solidFill>
                  <a:schemeClr val="bg1"/>
                </a:solidFill>
              </a:rPr>
              <a:t>Stockholm Business Region is the official business office for the city of Stockholm, responsible for the strategic development and international promotion of the city, as well as the brand Stockholm – The Capital of Scandinavia.</a:t>
            </a:r>
            <a:endParaRPr lang="sv-SE" sz="1200" dirty="0">
              <a:solidFill>
                <a:schemeClr val="bg1"/>
              </a:solidFill>
            </a:endParaRPr>
          </a:p>
          <a:p>
            <a:r>
              <a:rPr lang="en-GB" sz="1200" dirty="0">
                <a:solidFill>
                  <a:schemeClr val="bg1"/>
                </a:solidFill>
              </a:rPr>
              <a:t>The company is owned by Stockholm City and has two subsidiaries, </a:t>
            </a:r>
            <a:br>
              <a:rPr lang="en-GB" sz="1200" dirty="0">
                <a:solidFill>
                  <a:schemeClr val="bg1"/>
                </a:solidFill>
              </a:rPr>
            </a:br>
            <a:r>
              <a:rPr lang="en-GB" sz="1200" dirty="0">
                <a:solidFill>
                  <a:schemeClr val="bg1"/>
                </a:solidFill>
              </a:rPr>
              <a:t>Invest Stockholm and Visit Stockholm.</a:t>
            </a:r>
            <a:endParaRPr lang="sv-SE" sz="1200" dirty="0">
              <a:solidFill>
                <a:schemeClr val="bg1"/>
              </a:solidFill>
            </a:endParaRPr>
          </a:p>
          <a:p>
            <a:r>
              <a:rPr lang="sv-SE" sz="1200" dirty="0">
                <a:solidFill>
                  <a:schemeClr val="bg1"/>
                </a:solidFill>
              </a:rPr>
              <a:t>All </a:t>
            </a:r>
            <a:r>
              <a:rPr lang="sv-SE" sz="1200" dirty="0" err="1">
                <a:solidFill>
                  <a:schemeClr val="bg1"/>
                </a:solidFill>
              </a:rPr>
              <a:t>reports</a:t>
            </a:r>
            <a:r>
              <a:rPr lang="sv-SE" sz="1200" dirty="0">
                <a:solidFill>
                  <a:schemeClr val="bg1"/>
                </a:solidFill>
              </a:rPr>
              <a:t> </a:t>
            </a:r>
            <a:r>
              <a:rPr lang="sv-SE" sz="1200" dirty="0" err="1">
                <a:solidFill>
                  <a:schemeClr val="bg1"/>
                </a:solidFill>
              </a:rPr>
              <a:t>can</a:t>
            </a:r>
            <a:r>
              <a:rPr lang="sv-SE" sz="1200" dirty="0">
                <a:solidFill>
                  <a:schemeClr val="bg1"/>
                </a:solidFill>
              </a:rPr>
              <a:t> be </a:t>
            </a:r>
            <a:r>
              <a:rPr lang="sv-SE" sz="1200" dirty="0" err="1">
                <a:solidFill>
                  <a:schemeClr val="bg1"/>
                </a:solidFill>
              </a:rPr>
              <a:t>found</a:t>
            </a:r>
            <a:r>
              <a:rPr lang="sv-SE" sz="1200" dirty="0">
                <a:solidFill>
                  <a:schemeClr val="bg1"/>
                </a:solidFill>
              </a:rPr>
              <a:t> at</a:t>
            </a:r>
            <a:br>
              <a:rPr lang="sv-SE" sz="1200" dirty="0">
                <a:solidFill>
                  <a:schemeClr val="bg1"/>
                </a:solidFill>
              </a:rPr>
            </a:br>
            <a:r>
              <a:rPr lang="sv-SE" sz="1200" u="sng" dirty="0">
                <a:solidFill>
                  <a:schemeClr val="bg1"/>
                </a:solidFill>
                <a:hlinkClick r:id="rId3">
                  <a:extLst>
                    <a:ext uri="{A12FA001-AC4F-418D-AE19-62706E023703}">
                      <ahyp:hlinkClr xmlns:ahyp="http://schemas.microsoft.com/office/drawing/2018/hyperlinkcolor" val="tx"/>
                    </a:ext>
                  </a:extLst>
                </a:hlinkClick>
              </a:rPr>
              <a:t>https://stockholmbusinessalliance.se/material/?cat=konjunkturrapporter</a:t>
            </a:r>
            <a:r>
              <a:rPr lang="sv-SE" sz="1200" u="sng" dirty="0">
                <a:solidFill>
                  <a:schemeClr val="bg1"/>
                </a:solidFill>
                <a:hlinkClick r:id="rId4">
                  <a:extLst>
                    <a:ext uri="{A12FA001-AC4F-418D-AE19-62706E023703}">
                      <ahyp:hlinkClr xmlns:ahyp="http://schemas.microsoft.com/office/drawing/2018/hyperlinkcolor" val="tx"/>
                    </a:ext>
                  </a:extLst>
                </a:hlinkClick>
              </a:rPr>
              <a:t> </a:t>
            </a:r>
            <a:endParaRPr lang="sv-SE" sz="1200" u="sng" dirty="0">
              <a:solidFill>
                <a:schemeClr val="bg1"/>
              </a:solidFill>
            </a:endParaRPr>
          </a:p>
          <a:p>
            <a:r>
              <a:rPr lang="sv-SE" sz="1200" dirty="0">
                <a:solidFill>
                  <a:schemeClr val="bg1"/>
                </a:solidFill>
              </a:rPr>
              <a:t>Q</a:t>
            </a:r>
            <a:r>
              <a:rPr lang="en-US" sz="1200" dirty="0" err="1">
                <a:solidFill>
                  <a:schemeClr val="bg1"/>
                </a:solidFill>
              </a:rPr>
              <a:t>uestions</a:t>
            </a:r>
            <a:r>
              <a:rPr lang="en-US" sz="1200" dirty="0">
                <a:solidFill>
                  <a:schemeClr val="bg1"/>
                </a:solidFill>
              </a:rPr>
              <a:t> can be addressed to Stefan </a:t>
            </a:r>
            <a:r>
              <a:rPr lang="en-US" sz="1200" dirty="0" err="1">
                <a:solidFill>
                  <a:schemeClr val="bg1"/>
                </a:solidFill>
              </a:rPr>
              <a:t>Frid</a:t>
            </a:r>
            <a:r>
              <a:rPr lang="en-US" sz="1200" dirty="0">
                <a:solidFill>
                  <a:schemeClr val="bg1"/>
                </a:solidFill>
              </a:rPr>
              <a:t> , Invest Stockholm.</a:t>
            </a:r>
            <a:br>
              <a:rPr lang="en-US" sz="1200" dirty="0">
                <a:solidFill>
                  <a:schemeClr val="bg1"/>
                </a:solidFill>
              </a:rPr>
            </a:br>
            <a:r>
              <a:rPr lang="en-US" sz="1200" dirty="0">
                <a:solidFill>
                  <a:schemeClr val="bg1"/>
                </a:solidFill>
              </a:rPr>
              <a:t>Publisher: </a:t>
            </a:r>
            <a:r>
              <a:rPr lang="sv-SE" sz="1200" dirty="0">
                <a:solidFill>
                  <a:schemeClr val="bg1"/>
                </a:solidFill>
              </a:rPr>
              <a:t>Staffan Ingvarsson, CEO Stockholm Business Region</a:t>
            </a:r>
            <a:endParaRPr lang="en-US" sz="1200" dirty="0">
              <a:solidFill>
                <a:schemeClr val="bg1"/>
              </a:solidFill>
            </a:endParaRP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err="1">
                <a:solidFill>
                  <a:schemeClr val="bg1"/>
                </a:solidFill>
              </a:rPr>
              <a:t>Phone</a:t>
            </a:r>
            <a:r>
              <a:rPr lang="sv-SE" sz="1200" dirty="0">
                <a:solidFill>
                  <a:schemeClr val="bg1"/>
                </a:solidFill>
              </a:rPr>
              <a:t>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75358" y="325482"/>
            <a:ext cx="5296792"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5">
            <a:alphaModFix amt="68000"/>
          </a:blip>
          <a:stretch>
            <a:fillRect/>
          </a:stretch>
        </p:blipFill>
        <p:spPr>
          <a:xfrm>
            <a:off x="6429375" y="0"/>
            <a:ext cx="6244640"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602456" y="1028824"/>
            <a:ext cx="5330793" cy="4666452"/>
          </a:xfrm>
        </p:spPr>
        <p:txBody>
          <a:bodyPr/>
          <a:lstStyle/>
          <a:p>
            <a:pPr>
              <a:spcAft>
                <a:spcPts val="800"/>
              </a:spcAft>
            </a:pPr>
            <a:r>
              <a:rPr lang="en-US" sz="1100" b="1" dirty="0">
                <a:effectLst/>
                <a:ea typeface="Minion Pro" panose="02040503050201020203" pitchFamily="18" charset="0"/>
                <a:cs typeface="Times New Roman" panose="02020603050405020304" pitchFamily="18" charset="0"/>
              </a:rPr>
              <a:t>The economic recovery in Stockholm after the Covid-19 pandemic was strong during the first quarter of 2022. Total wages in the private sector are increasing while trade and commerce is getting stronger with more companies. Developments are also positive in the labor market. Employment is on the rise, unemployment is falling, and there are more job vacancies. This report contains data up until the end of March and does not reflect the contraction in the global economy that took place during spring.  </a:t>
            </a:r>
          </a:p>
          <a:p>
            <a:pPr>
              <a:spcAft>
                <a:spcPts val="800"/>
              </a:spcAft>
            </a:pPr>
            <a:r>
              <a:rPr lang="en-US" sz="1100" dirty="0">
                <a:effectLst/>
                <a:ea typeface="Minion Pro" panose="02040503050201020203" pitchFamily="18" charset="0"/>
                <a:cs typeface="Times New Roman" panose="02020603050405020304" pitchFamily="18" charset="0"/>
              </a:rPr>
              <a:t>The strong increase in total wages in the private sector indicates rapid recovery after the pandemic. A similar development can be seen in terms of total wages overall, as well as per person employed and per inhabitant. This is a welcome development, and it suggests that the economy in Stockholm is growing. There was also an increase in the number of new companies registered in the period, both in Stockholm City and Stockholm County. At the same time, company bankruptcies are at similar levels to 2021. </a:t>
            </a:r>
          </a:p>
          <a:p>
            <a:pPr>
              <a:spcAft>
                <a:spcPts val="800"/>
              </a:spcAft>
            </a:pPr>
            <a:r>
              <a:rPr lang="en-US" sz="1100" dirty="0">
                <a:effectLst/>
                <a:ea typeface="Minion Pro" panose="02040503050201020203" pitchFamily="18" charset="0"/>
                <a:cs typeface="Times New Roman" panose="02020603050405020304" pitchFamily="18" charset="0"/>
              </a:rPr>
              <a:t>The labor market recovery continued during the first quarter. The number of people in employment in the county grew by 3.9 percent, the equivalent of 48,200 people, while unemployment decreased by 1.3 percentage points, or 21,900 people. There was almost a doubling in the number of vacant jobs listed at the Swedish Public Employment Service compared to the same period in 2021. Further, the number of layoff notifications dropped substantially from the high levels of the prior year.</a:t>
            </a:r>
          </a:p>
          <a:p>
            <a:pPr>
              <a:spcAft>
                <a:spcPts val="800"/>
              </a:spcAft>
            </a:pPr>
            <a:r>
              <a:rPr lang="en-US" sz="1100" dirty="0">
                <a:effectLst/>
                <a:ea typeface="Minion Pro" panose="02040503050201020203" pitchFamily="18" charset="0"/>
                <a:cs typeface="Times New Roman" panose="02020603050405020304" pitchFamily="18" charset="0"/>
              </a:rPr>
              <a:t>The number of inhabitants in the county increased by 1.1 percent, or 25,600 people, compared to the same period last year. In Stockholm City, the number of inhabitants has increased by 0.5 percent, or 5,000 people, which means that the city is only 19,900 people short of one million inhabitants.</a:t>
            </a:r>
          </a:p>
          <a:p>
            <a:r>
              <a:rPr lang="en-US" sz="1050" dirty="0" err="1"/>
              <a:t>Staffan</a:t>
            </a:r>
            <a:r>
              <a:rPr lang="en-US" sz="1050" dirty="0"/>
              <a:t> Ingvarsson, </a:t>
            </a:r>
            <a:br>
              <a:rPr lang="en-US" sz="1050" dirty="0"/>
            </a:br>
            <a:r>
              <a:rPr lang="en-US" sz="1050" dirty="0"/>
              <a:t>CEO Stockholm Business Region.</a:t>
            </a:r>
          </a:p>
          <a:p>
            <a:endParaRPr lang="en-US" sz="1100" dirty="0"/>
          </a:p>
        </p:txBody>
      </p:sp>
      <p:pic>
        <p:nvPicPr>
          <p:cNvPr id="7" name="Platshållare för bild 4" descr="En bild som visar himmel, utomhus, natur, solnedgång&#10;&#10;Automatiskt genererad beskrivning">
            <a:extLst>
              <a:ext uri="{FF2B5EF4-FFF2-40B4-BE49-F238E27FC236}">
                <a16:creationId xmlns:a16="http://schemas.microsoft.com/office/drawing/2014/main" id="{4D5E9422-08A2-451C-956F-6938D9CA426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0" r="30"/>
          <a:stretch>
            <a:fillRect/>
          </a:stretch>
        </p:blipFill>
        <p:spPr>
          <a:xfrm>
            <a:off x="0" y="0"/>
            <a:ext cx="6024563" cy="6858000"/>
          </a:xfrm>
        </p:spPr>
      </p:pic>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602457" y="133165"/>
            <a:ext cx="5330793" cy="683581"/>
          </a:xfrm>
        </p:spPr>
        <p:txBody>
          <a:bodyPr/>
          <a:lstStyle/>
          <a:p>
            <a:pPr>
              <a:lnSpc>
                <a:spcPct val="107000"/>
              </a:lnSpc>
              <a:spcAft>
                <a:spcPts val="800"/>
              </a:spcAft>
            </a:pPr>
            <a:r>
              <a:rPr lang="en-US" sz="2000" b="1" dirty="0">
                <a:effectLst/>
                <a:ea typeface="Minion Pro" panose="02040503050201020203" pitchFamily="18" charset="0"/>
                <a:cs typeface="Times New Roman" panose="02020603050405020304" pitchFamily="18" charset="0"/>
              </a:rPr>
              <a:t>A strong first quarter for Stockholm, but the global economic situation causes concern</a:t>
            </a:r>
            <a:endParaRPr lang="sv-SE" sz="2000" dirty="0">
              <a:effectLst/>
              <a:ea typeface="Minion Pro" panose="02040503050201020203" pitchFamily="18" charset="0"/>
              <a:cs typeface="Times New Roman" panose="02020603050405020304" pitchFamily="18" charset="0"/>
            </a:endParaRP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dirty="0"/>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en-US" sz="2000" b="1" dirty="0"/>
              <a:t>The Stockholm Economy, 2022 Q1</a:t>
            </a:r>
            <a:endParaRPr lang="sv-SE" sz="2000" b="1" dirty="0"/>
          </a:p>
        </p:txBody>
      </p:sp>
      <p:sp>
        <p:nvSpPr>
          <p:cNvPr id="20" name="textruta 19">
            <a:extLst>
              <a:ext uri="{FF2B5EF4-FFF2-40B4-BE49-F238E27FC236}">
                <a16:creationId xmlns:a16="http://schemas.microsoft.com/office/drawing/2014/main" id="{7639E258-AF04-43C4-8A3B-454C3E512DD0}"/>
              </a:ext>
            </a:extLst>
          </p:cNvPr>
          <p:cNvSpPr txBox="1"/>
          <p:nvPr/>
        </p:nvSpPr>
        <p:spPr>
          <a:xfrm>
            <a:off x="516856" y="5484225"/>
            <a:ext cx="3228769" cy="200055"/>
          </a:xfrm>
          <a:prstGeom prst="rect">
            <a:avLst/>
          </a:prstGeom>
          <a:noFill/>
        </p:spPr>
        <p:txBody>
          <a:bodyPr wrap="none" rtlCol="0">
            <a:spAutoFit/>
          </a:bodyPr>
          <a:lstStyle/>
          <a:p>
            <a:r>
              <a:rPr lang="sv-SE" sz="700" dirty="0">
                <a:cs typeface="Arial" panose="020B0604020202020204" pitchFamily="34" charset="0"/>
              </a:rPr>
              <a:t>* </a:t>
            </a:r>
            <a:r>
              <a:rPr lang="en-US" sz="700" dirty="0">
                <a:cs typeface="Arial" panose="020B0604020202020204" pitchFamily="34" charset="0"/>
              </a:rPr>
              <a:t>Change of unemployment in percentage points, not in percentages.</a:t>
            </a:r>
            <a:endParaRPr lang="sv-SE" sz="700" dirty="0">
              <a:cs typeface="Arial" panose="020B0604020202020204" pitchFamily="34" charset="0"/>
            </a:endParaRPr>
          </a:p>
        </p:txBody>
      </p:sp>
      <p:graphicFrame>
        <p:nvGraphicFramePr>
          <p:cNvPr id="55" name="Tabell 54">
            <a:extLst>
              <a:ext uri="{FF2B5EF4-FFF2-40B4-BE49-F238E27FC236}">
                <a16:creationId xmlns:a16="http://schemas.microsoft.com/office/drawing/2014/main" id="{456BDF59-60F8-4E6F-9C13-3E809030D2D0}"/>
              </a:ext>
            </a:extLst>
          </p:cNvPr>
          <p:cNvGraphicFramePr>
            <a:graphicFrameLocks noGrp="1"/>
          </p:cNvGraphicFramePr>
          <p:nvPr>
            <p:extLst>
              <p:ext uri="{D42A27DB-BD31-4B8C-83A1-F6EECF244321}">
                <p14:modId xmlns:p14="http://schemas.microsoft.com/office/powerpoint/2010/main" val="2686403611"/>
              </p:ext>
            </p:extLst>
          </p:nvPr>
        </p:nvGraphicFramePr>
        <p:xfrm>
          <a:off x="611888" y="1606859"/>
          <a:ext cx="4836686"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17088">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dirty="0">
                          <a:latin typeface="+mj-lt"/>
                          <a:cs typeface="Arial" panose="020B0604020202020204" pitchFamily="34" charset="0"/>
                        </a:rPr>
                        <a:t>Stockholm County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dirty="0">
                          <a:latin typeface="+mj-lt"/>
                          <a:cs typeface="Arial" panose="020B0604020202020204" pitchFamily="34" charset="0"/>
                        </a:rPr>
                        <a:t>City of Stockholm</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Indicator</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err="1">
                          <a:solidFill>
                            <a:srgbClr val="000000"/>
                          </a:solidFill>
                          <a:effectLst/>
                          <a:latin typeface="Futura Std Book" panose="020B0502020204020303" pitchFamily="34" charset="0"/>
                        </a:rPr>
                        <a:t>Value</a:t>
                      </a:r>
                      <a:r>
                        <a:rPr lang="sv-SE" sz="800" b="0" i="0" u="none" strike="noStrike" dirty="0">
                          <a:solidFill>
                            <a:srgbClr val="000000"/>
                          </a:solidFill>
                          <a:effectLst/>
                          <a:latin typeface="Futura Std Book" panose="020B0502020204020303"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2022 Q1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err="1">
                          <a:solidFill>
                            <a:srgbClr val="000000"/>
                          </a:solidFill>
                          <a:effectLst/>
                          <a:latin typeface="Futura Std Book" panose="020B0502020204020303" pitchFamily="34" charset="0"/>
                        </a:rPr>
                        <a:t>Value</a:t>
                      </a:r>
                      <a:r>
                        <a:rPr lang="sv-SE" sz="800" b="0" i="0" u="none" strike="noStrike" dirty="0">
                          <a:solidFill>
                            <a:srgbClr val="000000"/>
                          </a:solidFill>
                          <a:effectLst/>
                          <a:latin typeface="Futura Std Book" panose="020B0502020204020303"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2022 Q1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en-US" sz="800" b="0" i="0" u="none" strike="noStrike" dirty="0" err="1">
                          <a:solidFill>
                            <a:srgbClr val="000000"/>
                          </a:solidFill>
                          <a:effectLst/>
                          <a:latin typeface="Futura Std Book" panose="020B0502020204020303" pitchFamily="34" charset="0"/>
                        </a:rPr>
                        <a:t>Aggr</a:t>
                      </a:r>
                      <a:r>
                        <a:rPr lang="en-US" sz="800" b="0" i="0" u="none" strike="noStrike" dirty="0">
                          <a:solidFill>
                            <a:srgbClr val="000000"/>
                          </a:solidFill>
                          <a:effectLst/>
                          <a:latin typeface="Futura Std Book" panose="020B0502020204020303" pitchFamily="34" charset="0"/>
                        </a:rPr>
                        <a:t>. gross pay private </a:t>
                      </a:r>
                    </a:p>
                    <a:p>
                      <a:pPr algn="l" rtl="0" fontAlgn="b"/>
                      <a:r>
                        <a:rPr lang="en-US" sz="800" b="0" i="0" u="none" strike="noStrike" dirty="0">
                          <a:solidFill>
                            <a:srgbClr val="000000"/>
                          </a:solidFill>
                          <a:effectLst/>
                          <a:latin typeface="Futura Std Book" panose="020B0502020204020303" pitchFamily="34" charset="0"/>
                        </a:rPr>
                        <a:t>sector (billion SEK)</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134,0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91,5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err="1">
                          <a:solidFill>
                            <a:srgbClr val="000000"/>
                          </a:solidFill>
                          <a:effectLst/>
                          <a:latin typeface="Futura Std Book" panose="020B0502020204020303" pitchFamily="34" charset="0"/>
                        </a:rPr>
                        <a:t>Newly</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registered</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businesses</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7 566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dirty="0">
                          <a:solidFill>
                            <a:srgbClr val="000000"/>
                          </a:solidFill>
                          <a:effectLst/>
                          <a:latin typeface="Futura Std Book" panose="020B05020202040203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4 406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Company </a:t>
                      </a:r>
                      <a:r>
                        <a:rPr lang="sv-SE" sz="800" b="0" i="0" u="none" strike="noStrike" dirty="0" err="1">
                          <a:solidFill>
                            <a:srgbClr val="000000"/>
                          </a:solidFill>
                          <a:effectLst/>
                          <a:latin typeface="Futura Std Book" panose="020B0502020204020303" pitchFamily="34" charset="0"/>
                        </a:rPr>
                        <a:t>bankruptcies</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588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dirty="0">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340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err="1">
                          <a:solidFill>
                            <a:srgbClr val="000000"/>
                          </a:solidFill>
                          <a:effectLst/>
                          <a:latin typeface="Futura Std Book" panose="020B0502020204020303" pitchFamily="34" charset="0"/>
                        </a:rPr>
                        <a:t>Employment</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1 298 400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552 800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err="1">
                          <a:solidFill>
                            <a:srgbClr val="000000"/>
                          </a:solidFill>
                          <a:effectLst/>
                          <a:latin typeface="Futura Std Book" panose="020B0502020204020303" pitchFamily="34" charset="0"/>
                        </a:rPr>
                        <a:t>Recently</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listed</a:t>
                      </a:r>
                      <a:r>
                        <a:rPr lang="sv-SE" sz="800" b="0" i="0" u="none" strike="noStrike" dirty="0">
                          <a:solidFill>
                            <a:srgbClr val="000000"/>
                          </a:solidFill>
                          <a:effectLst/>
                          <a:latin typeface="Futura Std Book" panose="020B0502020204020303" pitchFamily="34" charset="0"/>
                        </a:rPr>
                        <a:t> positions</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132 331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83 926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en-US" sz="800" b="0" i="0" u="none" strike="noStrike" dirty="0">
                          <a:solidFill>
                            <a:srgbClr val="000000"/>
                          </a:solidFill>
                          <a:effectLst/>
                          <a:latin typeface="Futura Std Book" panose="020B0502020204020303" pitchFamily="34" charset="0"/>
                        </a:rPr>
                        <a:t>No. of people given notice</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1 438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err="1">
                          <a:solidFill>
                            <a:srgbClr val="000000"/>
                          </a:solidFill>
                          <a:effectLst/>
                          <a:latin typeface="Futura Std Book" panose="020B0502020204020303" pitchFamily="34" charset="0"/>
                        </a:rPr>
                        <a:t>Unemployment</a:t>
                      </a:r>
                      <a:r>
                        <a:rPr lang="sv-SE" sz="800" b="0" i="0" u="none" strike="noStrike" dirty="0">
                          <a:solidFill>
                            <a:srgbClr val="000000"/>
                          </a:solidFill>
                          <a:effectLst/>
                          <a:latin typeface="Futura Std Book" panose="020B0502020204020303" pitchFamily="34" charset="0"/>
                        </a:rPr>
                        <a:t>(%)</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-1,3 p.p.*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dirty="0">
                          <a:solidFill>
                            <a:srgbClr val="000000"/>
                          </a:solidFill>
                          <a:effectLst/>
                          <a:latin typeface="Futura Std Book" panose="020B0502020204020303"/>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a:t>
                      </a:r>
                      <a:r>
                        <a:rPr lang="sv-SE" sz="900" b="0" i="0" u="none" strike="noStrike" dirty="0">
                          <a:solidFill>
                            <a:srgbClr val="000000"/>
                          </a:solidFill>
                          <a:effectLst/>
                          <a:latin typeface="+mn-lt"/>
                        </a:rPr>
                        <a:t>1,5 p.p.*</a:t>
                      </a:r>
                      <a:endParaRPr lang="sv-SE" sz="900" b="0" i="0" u="none" strike="noStrike" dirty="0">
                        <a:solidFill>
                          <a:srgbClr val="000000"/>
                        </a:solidFill>
                        <a:effectLst/>
                        <a:latin typeface="Futura Std Book" panose="020B0502020204020303"/>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Population (in </a:t>
                      </a:r>
                      <a:r>
                        <a:rPr lang="sv-SE" sz="800" b="0" i="0" u="none" strike="noStrike" dirty="0" err="1">
                          <a:solidFill>
                            <a:srgbClr val="000000"/>
                          </a:solidFill>
                          <a:effectLst/>
                          <a:latin typeface="Futura Std Book" panose="020B0502020204020303" pitchFamily="34" charset="0"/>
                        </a:rPr>
                        <a:t>thousands</a:t>
                      </a:r>
                      <a:r>
                        <a:rPr lang="sv-SE" sz="800" b="0" i="0" u="none" strike="noStrike" dirty="0">
                          <a:solidFill>
                            <a:srgbClr val="000000"/>
                          </a:solidFill>
                          <a:effectLst/>
                          <a:latin typeface="Futura Std Book" panose="020B0502020204020303" pitchFamily="34" charset="0"/>
                        </a:rPr>
                        <a:t>)</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2 421,3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980,3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err="1">
                          <a:solidFill>
                            <a:srgbClr val="000000"/>
                          </a:solidFill>
                          <a:effectLst/>
                          <a:latin typeface="Futura Std Book" panose="020B0502020204020303" pitchFamily="34" charset="0"/>
                        </a:rPr>
                        <a:t>Housing</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projects</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started</a:t>
                      </a:r>
                      <a:endParaRPr lang="sv-SE" sz="800" b="0" i="0" u="none" strike="noStrike" dirty="0">
                        <a:solidFill>
                          <a:srgbClr val="000000"/>
                        </a:solidFill>
                        <a:effectLst/>
                        <a:latin typeface="Futura Std Book" panose="020B0502020204020303" pitchFamily="34" charset="0"/>
                      </a:endParaRP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2 935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dirty="0">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Commercial </a:t>
                      </a:r>
                      <a:r>
                        <a:rPr lang="sv-SE" sz="800" b="0" i="0" u="none" strike="noStrike" dirty="0" err="1">
                          <a:solidFill>
                            <a:srgbClr val="000000"/>
                          </a:solidFill>
                          <a:effectLst/>
                          <a:latin typeface="Futura Std Book" panose="020B0502020204020303" pitchFamily="34" charset="0"/>
                        </a:rPr>
                        <a:t>accomodations</a:t>
                      </a:r>
                      <a:r>
                        <a:rPr lang="sv-SE" sz="800" b="0" i="0" u="none" strike="noStrike" dirty="0">
                          <a:solidFill>
                            <a:srgbClr val="000000"/>
                          </a:solidFill>
                          <a:effectLst/>
                          <a:latin typeface="Futura Std Book" panose="020B0502020204020303" pitchFamily="34" charset="0"/>
                        </a:rPr>
                        <a:t> (in </a:t>
                      </a:r>
                      <a:r>
                        <a:rPr lang="sv-SE" sz="800" b="0" i="0" u="none" strike="noStrike" dirty="0" err="1">
                          <a:solidFill>
                            <a:srgbClr val="000000"/>
                          </a:solidFill>
                          <a:effectLst/>
                          <a:latin typeface="Futura Std Book" panose="020B0502020204020303" pitchFamily="34" charset="0"/>
                        </a:rPr>
                        <a:t>thousands</a:t>
                      </a:r>
                      <a:r>
                        <a:rPr lang="sv-SE" sz="800" b="0" i="0" u="none" strike="noStrike" dirty="0">
                          <a:solidFill>
                            <a:srgbClr val="000000"/>
                          </a:solidFill>
                          <a:effectLst/>
                          <a:latin typeface="Futura Std Book" panose="020B0502020204020303" pitchFamily="34" charset="0"/>
                        </a:rPr>
                        <a:t>)</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2 127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900" b="0" i="0" u="none" strike="noStrike" dirty="0">
                          <a:solidFill>
                            <a:srgbClr val="000000"/>
                          </a:solidFill>
                          <a:effectLst/>
                          <a:latin typeface="Futura Std Book" panose="020B0502020204020303"/>
                        </a:rPr>
                        <a:t>1 324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sp>
        <p:nvSpPr>
          <p:cNvPr id="5" name="Likbent triangel 4">
            <a:extLst>
              <a:ext uri="{FF2B5EF4-FFF2-40B4-BE49-F238E27FC236}">
                <a16:creationId xmlns:a16="http://schemas.microsoft.com/office/drawing/2014/main" id="{8C826203-7414-40C4-AF92-39152CEA58A2}"/>
              </a:ext>
            </a:extLst>
          </p:cNvPr>
          <p:cNvSpPr/>
          <p:nvPr/>
        </p:nvSpPr>
        <p:spPr>
          <a:xfrm rot="10800000" flipV="1">
            <a:off x="3624578" y="2461628"/>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Likbent triangel 9">
            <a:extLst>
              <a:ext uri="{FF2B5EF4-FFF2-40B4-BE49-F238E27FC236}">
                <a16:creationId xmlns:a16="http://schemas.microsoft.com/office/drawing/2014/main" id="{41F1656E-795E-41BD-AE0F-56B2CF1F4614}"/>
              </a:ext>
            </a:extLst>
          </p:cNvPr>
          <p:cNvSpPr/>
          <p:nvPr/>
        </p:nvSpPr>
        <p:spPr>
          <a:xfrm>
            <a:off x="3624578" y="2770049"/>
            <a:ext cx="117028" cy="100886"/>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Likbent triangel 10">
            <a:extLst>
              <a:ext uri="{FF2B5EF4-FFF2-40B4-BE49-F238E27FC236}">
                <a16:creationId xmlns:a16="http://schemas.microsoft.com/office/drawing/2014/main" id="{A3758309-36A3-4572-8407-487F02A317A3}"/>
              </a:ext>
            </a:extLst>
          </p:cNvPr>
          <p:cNvSpPr/>
          <p:nvPr/>
        </p:nvSpPr>
        <p:spPr>
          <a:xfrm rot="16200000" flipV="1">
            <a:off x="3633292" y="3064348"/>
            <a:ext cx="117028" cy="10088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2" name="Likbent triangel 11">
            <a:extLst>
              <a:ext uri="{FF2B5EF4-FFF2-40B4-BE49-F238E27FC236}">
                <a16:creationId xmlns:a16="http://schemas.microsoft.com/office/drawing/2014/main" id="{6B1498AB-95FA-4F4B-893B-437782B29953}"/>
              </a:ext>
            </a:extLst>
          </p:cNvPr>
          <p:cNvSpPr/>
          <p:nvPr/>
        </p:nvSpPr>
        <p:spPr>
          <a:xfrm rot="10800000" flipV="1">
            <a:off x="3624578" y="3362050"/>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4" name="Likbent triangel 13">
            <a:extLst>
              <a:ext uri="{FF2B5EF4-FFF2-40B4-BE49-F238E27FC236}">
                <a16:creationId xmlns:a16="http://schemas.microsoft.com/office/drawing/2014/main" id="{49278A57-B0AE-40A1-ADAD-96F7111C8CE6}"/>
              </a:ext>
            </a:extLst>
          </p:cNvPr>
          <p:cNvSpPr/>
          <p:nvPr/>
        </p:nvSpPr>
        <p:spPr>
          <a:xfrm>
            <a:off x="3633292" y="368109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5" name="Likbent triangel 14">
            <a:extLst>
              <a:ext uri="{FF2B5EF4-FFF2-40B4-BE49-F238E27FC236}">
                <a16:creationId xmlns:a16="http://schemas.microsoft.com/office/drawing/2014/main" id="{1FE08395-46F8-4051-B91B-A224B4092C68}"/>
              </a:ext>
            </a:extLst>
          </p:cNvPr>
          <p:cNvSpPr/>
          <p:nvPr/>
        </p:nvSpPr>
        <p:spPr>
          <a:xfrm flipV="1">
            <a:off x="3633291" y="3996649"/>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6" name="Likbent triangel 15">
            <a:extLst>
              <a:ext uri="{FF2B5EF4-FFF2-40B4-BE49-F238E27FC236}">
                <a16:creationId xmlns:a16="http://schemas.microsoft.com/office/drawing/2014/main" id="{3F326E02-1F11-4622-8754-07B63DF2F394}"/>
              </a:ext>
            </a:extLst>
          </p:cNvPr>
          <p:cNvSpPr/>
          <p:nvPr/>
        </p:nvSpPr>
        <p:spPr>
          <a:xfrm flipV="1">
            <a:off x="3624579" y="431918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7" name="Likbent triangel 16">
            <a:extLst>
              <a:ext uri="{FF2B5EF4-FFF2-40B4-BE49-F238E27FC236}">
                <a16:creationId xmlns:a16="http://schemas.microsoft.com/office/drawing/2014/main" id="{7DE223A2-8DF9-4DE2-96F2-C67714898F1F}"/>
              </a:ext>
            </a:extLst>
          </p:cNvPr>
          <p:cNvSpPr/>
          <p:nvPr/>
        </p:nvSpPr>
        <p:spPr>
          <a:xfrm>
            <a:off x="3624578" y="4634277"/>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8" name="Likbent triangel 17">
            <a:extLst>
              <a:ext uri="{FF2B5EF4-FFF2-40B4-BE49-F238E27FC236}">
                <a16:creationId xmlns:a16="http://schemas.microsoft.com/office/drawing/2014/main" id="{5085FCC1-75AE-4EFF-80E1-A8CE196EB8E0}"/>
              </a:ext>
            </a:extLst>
          </p:cNvPr>
          <p:cNvSpPr/>
          <p:nvPr/>
        </p:nvSpPr>
        <p:spPr>
          <a:xfrm rot="14318676" flipV="1">
            <a:off x="3624578" y="4915172"/>
            <a:ext cx="117028" cy="100886"/>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9" name="Likbent triangel 18">
            <a:extLst>
              <a:ext uri="{FF2B5EF4-FFF2-40B4-BE49-F238E27FC236}">
                <a16:creationId xmlns:a16="http://schemas.microsoft.com/office/drawing/2014/main" id="{51AA645E-B2E1-4489-9EDE-CC9063FA0594}"/>
              </a:ext>
            </a:extLst>
          </p:cNvPr>
          <p:cNvSpPr/>
          <p:nvPr/>
        </p:nvSpPr>
        <p:spPr>
          <a:xfrm>
            <a:off x="3624578" y="521316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1" name="Likbent triangel 20">
            <a:extLst>
              <a:ext uri="{FF2B5EF4-FFF2-40B4-BE49-F238E27FC236}">
                <a16:creationId xmlns:a16="http://schemas.microsoft.com/office/drawing/2014/main" id="{7B9B3A0C-E9B1-460A-A6E2-F6BEC59E23EB}"/>
              </a:ext>
            </a:extLst>
          </p:cNvPr>
          <p:cNvSpPr/>
          <p:nvPr/>
        </p:nvSpPr>
        <p:spPr>
          <a:xfrm>
            <a:off x="5264599" y="2457231"/>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2" name="Likbent triangel 21">
            <a:extLst>
              <a:ext uri="{FF2B5EF4-FFF2-40B4-BE49-F238E27FC236}">
                <a16:creationId xmlns:a16="http://schemas.microsoft.com/office/drawing/2014/main" id="{E5801E06-D142-4A0A-B1CA-FE37735C482C}"/>
              </a:ext>
            </a:extLst>
          </p:cNvPr>
          <p:cNvSpPr/>
          <p:nvPr/>
        </p:nvSpPr>
        <p:spPr>
          <a:xfrm>
            <a:off x="5264599" y="2770049"/>
            <a:ext cx="117028" cy="100886"/>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3" name="Likbent triangel 22">
            <a:extLst>
              <a:ext uri="{FF2B5EF4-FFF2-40B4-BE49-F238E27FC236}">
                <a16:creationId xmlns:a16="http://schemas.microsoft.com/office/drawing/2014/main" id="{F3AD4527-E9DA-4890-B7A6-898924E65678}"/>
              </a:ext>
            </a:extLst>
          </p:cNvPr>
          <p:cNvSpPr/>
          <p:nvPr/>
        </p:nvSpPr>
        <p:spPr>
          <a:xfrm flipV="1">
            <a:off x="5264599" y="3062013"/>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4" name="Likbent triangel 23">
            <a:extLst>
              <a:ext uri="{FF2B5EF4-FFF2-40B4-BE49-F238E27FC236}">
                <a16:creationId xmlns:a16="http://schemas.microsoft.com/office/drawing/2014/main" id="{A7381558-9214-4233-88BB-B0554FFDD93F}"/>
              </a:ext>
            </a:extLst>
          </p:cNvPr>
          <p:cNvSpPr/>
          <p:nvPr/>
        </p:nvSpPr>
        <p:spPr>
          <a:xfrm>
            <a:off x="5264599" y="3374831"/>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5" name="Likbent triangel 24">
            <a:extLst>
              <a:ext uri="{FF2B5EF4-FFF2-40B4-BE49-F238E27FC236}">
                <a16:creationId xmlns:a16="http://schemas.microsoft.com/office/drawing/2014/main" id="{ED4A62F1-8DA5-4125-81D0-C8851C36CB65}"/>
              </a:ext>
            </a:extLst>
          </p:cNvPr>
          <p:cNvSpPr/>
          <p:nvPr/>
        </p:nvSpPr>
        <p:spPr>
          <a:xfrm>
            <a:off x="5264599" y="368109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6" name="Likbent triangel 25">
            <a:extLst>
              <a:ext uri="{FF2B5EF4-FFF2-40B4-BE49-F238E27FC236}">
                <a16:creationId xmlns:a16="http://schemas.microsoft.com/office/drawing/2014/main" id="{BD4C6F4B-8DB8-4FC8-ACDD-44593AAE5364}"/>
              </a:ext>
            </a:extLst>
          </p:cNvPr>
          <p:cNvSpPr/>
          <p:nvPr/>
        </p:nvSpPr>
        <p:spPr>
          <a:xfrm flipV="1">
            <a:off x="5269898" y="397819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Likbent triangel 26">
            <a:extLst>
              <a:ext uri="{FF2B5EF4-FFF2-40B4-BE49-F238E27FC236}">
                <a16:creationId xmlns:a16="http://schemas.microsoft.com/office/drawing/2014/main" id="{05FA87C4-56B6-4BA2-896E-EE7E2A3E2454}"/>
              </a:ext>
            </a:extLst>
          </p:cNvPr>
          <p:cNvSpPr/>
          <p:nvPr/>
        </p:nvSpPr>
        <p:spPr>
          <a:xfrm rot="10800000">
            <a:off x="5264600" y="431918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8" name="Likbent triangel 27">
            <a:extLst>
              <a:ext uri="{FF2B5EF4-FFF2-40B4-BE49-F238E27FC236}">
                <a16:creationId xmlns:a16="http://schemas.microsoft.com/office/drawing/2014/main" id="{E9D0FB08-7704-42D1-99EE-94189150D500}"/>
              </a:ext>
            </a:extLst>
          </p:cNvPr>
          <p:cNvSpPr/>
          <p:nvPr/>
        </p:nvSpPr>
        <p:spPr>
          <a:xfrm>
            <a:off x="5264599" y="4617178"/>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9" name="Likbent triangel 28">
            <a:extLst>
              <a:ext uri="{FF2B5EF4-FFF2-40B4-BE49-F238E27FC236}">
                <a16:creationId xmlns:a16="http://schemas.microsoft.com/office/drawing/2014/main" id="{D7BFB944-2A82-4E47-AF10-C98F1EF6771E}"/>
              </a:ext>
            </a:extLst>
          </p:cNvPr>
          <p:cNvSpPr/>
          <p:nvPr/>
        </p:nvSpPr>
        <p:spPr>
          <a:xfrm rot="10800000">
            <a:off x="5264599" y="4915172"/>
            <a:ext cx="117028" cy="100886"/>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0" name="Likbent triangel 29">
            <a:extLst>
              <a:ext uri="{FF2B5EF4-FFF2-40B4-BE49-F238E27FC236}">
                <a16:creationId xmlns:a16="http://schemas.microsoft.com/office/drawing/2014/main" id="{9B04318E-7B68-4C5B-AE8F-DF5C2C7EEA1C}"/>
              </a:ext>
            </a:extLst>
          </p:cNvPr>
          <p:cNvSpPr/>
          <p:nvPr/>
        </p:nvSpPr>
        <p:spPr>
          <a:xfrm>
            <a:off x="5264599" y="521316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err="1"/>
              <a:t>Economic</a:t>
            </a:r>
            <a:r>
              <a:rPr lang="sv-SE" dirty="0"/>
              <a:t> </a:t>
            </a:r>
            <a:r>
              <a:rPr lang="sv-SE" dirty="0" err="1"/>
              <a:t>growth</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215444"/>
          </a:xfrm>
          <a:prstGeom prst="rect">
            <a:avLst/>
          </a:prstGeom>
          <a:noFill/>
        </p:spPr>
        <p:txBody>
          <a:bodyPr wrap="square" rtlCol="0">
            <a:spAutoFit/>
          </a:bodyPr>
          <a:lstStyle/>
          <a:p>
            <a:r>
              <a:rPr lang="sv-SE" sz="800" dirty="0"/>
              <a:t>Source: </a:t>
            </a:r>
            <a:r>
              <a:rPr lang="sv-SE" sz="800" dirty="0" err="1"/>
              <a:t>Statistics</a:t>
            </a:r>
            <a:r>
              <a:rPr lang="sv-SE" sz="800" dirty="0"/>
              <a:t> Sweden</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err="1"/>
              <a:t>Aggregated</a:t>
            </a:r>
            <a:r>
              <a:rPr lang="sv-SE" sz="1400" b="1" dirty="0"/>
              <a:t> gross </a:t>
            </a:r>
            <a:r>
              <a:rPr lang="sv-SE" sz="1400" b="1" dirty="0" err="1"/>
              <a:t>pay</a:t>
            </a:r>
            <a:r>
              <a:rPr lang="sv-SE" sz="1400" b="1" dirty="0"/>
              <a:t>, Stockholm </a:t>
            </a:r>
            <a:r>
              <a:rPr lang="sv-SE" sz="1400" b="1" dirty="0" err="1"/>
              <a:t>county</a:t>
            </a:r>
            <a:br>
              <a:rPr lang="sv-SE" sz="1400" dirty="0"/>
            </a:br>
            <a:r>
              <a:rPr lang="sv-SE" sz="1200" dirty="0"/>
              <a:t>Index 100 = 2012 Q1</a:t>
            </a:r>
            <a:endParaRPr lang="sv-SE" sz="1400" dirty="0"/>
          </a:p>
        </p:txBody>
      </p:sp>
      <p:graphicFrame>
        <p:nvGraphicFramePr>
          <p:cNvPr id="48" name="Tabell 47">
            <a:extLst>
              <a:ext uri="{FF2B5EF4-FFF2-40B4-BE49-F238E27FC236}">
                <a16:creationId xmlns:a16="http://schemas.microsoft.com/office/drawing/2014/main" id="{DF764631-87E7-46B2-B6BA-39933A2B1E60}"/>
              </a:ext>
            </a:extLst>
          </p:cNvPr>
          <p:cNvGraphicFramePr>
            <a:graphicFrameLocks noGrp="1"/>
          </p:cNvGraphicFramePr>
          <p:nvPr>
            <p:extLst>
              <p:ext uri="{D42A27DB-BD31-4B8C-83A1-F6EECF244321}">
                <p14:modId xmlns:p14="http://schemas.microsoft.com/office/powerpoint/2010/main" val="2025465233"/>
              </p:ext>
            </p:extLst>
          </p:nvPr>
        </p:nvGraphicFramePr>
        <p:xfrm>
          <a:off x="6351464" y="1187260"/>
          <a:ext cx="4917427" cy="4838586"/>
        </p:xfrm>
        <a:graphic>
          <a:graphicData uri="http://schemas.openxmlformats.org/drawingml/2006/table">
            <a:tbl>
              <a:tblPr/>
              <a:tblGrid>
                <a:gridCol w="1946438">
                  <a:extLst>
                    <a:ext uri="{9D8B030D-6E8A-4147-A177-3AD203B41FA5}">
                      <a16:colId xmlns:a16="http://schemas.microsoft.com/office/drawing/2014/main" val="1290073089"/>
                    </a:ext>
                  </a:extLst>
                </a:gridCol>
                <a:gridCol w="688636">
                  <a:extLst>
                    <a:ext uri="{9D8B030D-6E8A-4147-A177-3AD203B41FA5}">
                      <a16:colId xmlns:a16="http://schemas.microsoft.com/office/drawing/2014/main" val="1158543902"/>
                    </a:ext>
                  </a:extLst>
                </a:gridCol>
                <a:gridCol w="917331">
                  <a:extLst>
                    <a:ext uri="{9D8B030D-6E8A-4147-A177-3AD203B41FA5}">
                      <a16:colId xmlns:a16="http://schemas.microsoft.com/office/drawing/2014/main" val="3124956111"/>
                    </a:ext>
                  </a:extLst>
                </a:gridCol>
                <a:gridCol w="746900">
                  <a:extLst>
                    <a:ext uri="{9D8B030D-6E8A-4147-A177-3AD203B41FA5}">
                      <a16:colId xmlns:a16="http://schemas.microsoft.com/office/drawing/2014/main" val="2343506331"/>
                    </a:ext>
                  </a:extLst>
                </a:gridCol>
                <a:gridCol w="618122">
                  <a:extLst>
                    <a:ext uri="{9D8B030D-6E8A-4147-A177-3AD203B41FA5}">
                      <a16:colId xmlns:a16="http://schemas.microsoft.com/office/drawing/2014/main" val="3085589118"/>
                    </a:ext>
                  </a:extLst>
                </a:gridCol>
              </a:tblGrid>
              <a:tr h="180494">
                <a:tc>
                  <a:txBody>
                    <a:bodyPr/>
                    <a:lstStyle/>
                    <a:p>
                      <a:pPr algn="l" fontAlgn="b"/>
                      <a:r>
                        <a:rPr lang="sv-SE" sz="800" b="1" i="0" u="none" strike="noStrike" dirty="0" err="1">
                          <a:solidFill>
                            <a:srgbClr val="000000"/>
                          </a:solidFill>
                          <a:effectLst/>
                          <a:latin typeface="Futura Std Book" panose="020B0502020204020303" pitchFamily="34" charset="0"/>
                        </a:rPr>
                        <a:t>Aggregated</a:t>
                      </a:r>
                      <a:r>
                        <a:rPr lang="sv-SE" sz="800" b="1" i="0" u="none" strike="noStrike" dirty="0">
                          <a:solidFill>
                            <a:srgbClr val="000000"/>
                          </a:solidFill>
                          <a:effectLst/>
                          <a:latin typeface="Futura Std Book" panose="020B0502020204020303" pitchFamily="34" charset="0"/>
                        </a:rPr>
                        <a:t> gross </a:t>
                      </a:r>
                      <a:r>
                        <a:rPr lang="sv-SE" sz="800" b="1" i="0" u="none" strike="noStrike" dirty="0" err="1">
                          <a:solidFill>
                            <a:srgbClr val="000000"/>
                          </a:solidFill>
                          <a:effectLst/>
                          <a:latin typeface="Futura Std Book" panose="020B0502020204020303" pitchFamily="34" charset="0"/>
                        </a:rPr>
                        <a:t>pay</a:t>
                      </a:r>
                      <a:r>
                        <a:rPr lang="sv-SE" sz="800" b="1" i="0" u="none" strike="noStrike" dirty="0">
                          <a:solidFill>
                            <a:srgbClr val="000000"/>
                          </a:solidFill>
                          <a:effectLst/>
                          <a:latin typeface="Futura Std Book" panose="020B0502020204020303" pitchFamily="34" charset="0"/>
                        </a:rPr>
                        <a:t>,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99139818"/>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8965753"/>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Billion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r>
                        <a:rPr lang="sv-SE" sz="800" b="0" i="0" u="none" strike="noStrike" dirty="0">
                          <a:solidFill>
                            <a:srgbClr val="000000"/>
                          </a:solidFill>
                          <a:effectLst/>
                          <a:latin typeface="Futura Std Book" panose="020B0502020204020303" pitchFamily="34" charset="0"/>
                        </a:rPr>
                        <a:t> Billion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r>
                        <a:rPr lang="sv-SE" sz="800" b="0" i="0" u="none" strike="noStrike" dirty="0">
                          <a:solidFill>
                            <a:srgbClr val="000000"/>
                          </a:solidFill>
                          <a:effectLst/>
                          <a:latin typeface="Futura Std Book" panose="020B05020202040203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0801212"/>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6304938"/>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446605"/>
                  </a:ext>
                </a:extLst>
              </a:tr>
              <a:tr h="180494">
                <a:tc>
                  <a:txBody>
                    <a:bodyPr/>
                    <a:lstStyle/>
                    <a:p>
                      <a:pPr algn="l" fontAlgn="b"/>
                      <a:r>
                        <a:rPr lang="sv-SE" sz="800" b="1" i="0" u="none" strike="noStrike" dirty="0">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160,55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dirty="0">
                          <a:solidFill>
                            <a:srgbClr val="000000"/>
                          </a:solidFill>
                          <a:effectLst/>
                          <a:latin typeface="Futura Std Book" panose="020B0502020204020303"/>
                        </a:rPr>
                        <a:t>10,37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6,91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27,56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2256618"/>
                  </a:ext>
                </a:extLst>
              </a:tr>
              <a:tr h="180494">
                <a:tc>
                  <a:txBody>
                    <a:bodyPr/>
                    <a:lstStyle/>
                    <a:p>
                      <a:pPr algn="l" fontAlgn="b"/>
                      <a:r>
                        <a:rPr lang="sv-SE" sz="800" b="1" i="0" u="none" strike="noStrike" dirty="0">
                          <a:solidFill>
                            <a:srgbClr val="000000"/>
                          </a:solidFill>
                          <a:effectLst/>
                          <a:latin typeface="Futura Std Book" panose="020B0502020204020303" pitchFamily="34" charset="0"/>
                        </a:rPr>
                        <a:t>City </a:t>
                      </a:r>
                      <a:r>
                        <a:rPr lang="sv-SE" sz="800" b="1" i="0" u="none" strike="noStrike" dirty="0" err="1">
                          <a:solidFill>
                            <a:srgbClr val="000000"/>
                          </a:solidFill>
                          <a:effectLst/>
                          <a:latin typeface="Futura Std Book" panose="020B0502020204020303" pitchFamily="34" charset="0"/>
                        </a:rPr>
                        <a:t>of</a:t>
                      </a:r>
                      <a:r>
                        <a:rPr lang="sv-SE" sz="800" b="1" i="0" u="none" strike="noStrike" dirty="0">
                          <a:solidFill>
                            <a:srgbClr val="000000"/>
                          </a:solidFill>
                          <a:effectLst/>
                          <a:latin typeface="Futura Std Book" panose="020B0502020204020303" pitchFamily="34" charset="0"/>
                        </a:rPr>
                        <a:t>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104,97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33,67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66515143"/>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356,71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17,95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5,30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22,53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90450832"/>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7444560"/>
                  </a:ext>
                </a:extLst>
              </a:tr>
              <a:tr h="180494">
                <a:tc>
                  <a:txBody>
                    <a:bodyPr/>
                    <a:lstStyle/>
                    <a:p>
                      <a:pPr algn="l" fontAlgn="b"/>
                      <a:r>
                        <a:rPr lang="en-US" sz="800" b="1" i="0" u="none" strike="noStrike" dirty="0">
                          <a:solidFill>
                            <a:srgbClr val="000000"/>
                          </a:solidFill>
                          <a:effectLst/>
                          <a:latin typeface="Futura Std Book" panose="020B0502020204020303" pitchFamily="34" charset="0"/>
                        </a:rPr>
                        <a:t>Aggregated gross pay per employed</a:t>
                      </a:r>
                      <a:endParaRPr lang="sv-SE" sz="8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7642418"/>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11218027"/>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err="1">
                          <a:solidFill>
                            <a:srgbClr val="000000"/>
                          </a:solidFill>
                          <a:effectLst/>
                          <a:latin typeface="Futura Std Book" panose="020B0502020204020303" pitchFamily="34" charset="0"/>
                        </a:rPr>
                        <a:t>Thousand</a:t>
                      </a:r>
                      <a:r>
                        <a:rPr lang="sv-SE" sz="8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Thousand</a:t>
                      </a:r>
                      <a:r>
                        <a:rPr lang="sv-SE" sz="8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dirty="0" err="1">
                          <a:solidFill>
                            <a:srgbClr val="000000"/>
                          </a:solidFill>
                          <a:effectLst/>
                          <a:latin typeface="Futura Std Book" panose="020B0502020204020303" pitchFamily="34" charset="0"/>
                        </a:rPr>
                        <a:t>year</a:t>
                      </a:r>
                      <a:endParaRPr lang="sv-SE" sz="800" b="0" i="0" u="none" strike="noStrike" dirty="0">
                        <a:solidFill>
                          <a:srgbClr val="000000"/>
                        </a:solidFill>
                        <a:effectLst/>
                        <a:latin typeface="Futura Std Book" panose="020B05020202040203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r>
                        <a:rPr lang="sv-SE" sz="800" b="0" i="0" u="none" strike="noStrike" dirty="0">
                          <a:solidFill>
                            <a:srgbClr val="000000"/>
                          </a:solidFill>
                          <a:effectLst/>
                          <a:latin typeface="Futura Std Book" panose="020B05020202040203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5201491"/>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54722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9275747"/>
                  </a:ext>
                </a:extLst>
              </a:tr>
              <a:tr h="180494">
                <a:tc>
                  <a:txBody>
                    <a:bodyPr/>
                    <a:lstStyle/>
                    <a:p>
                      <a:pPr marL="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123,65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3,53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8628390"/>
                  </a:ext>
                </a:extLst>
              </a:tr>
              <a:tr h="180494">
                <a:tc>
                  <a:txBody>
                    <a:bodyPr/>
                    <a:lstStyle/>
                    <a:p>
                      <a:pPr marL="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City </a:t>
                      </a:r>
                      <a:r>
                        <a:rPr lang="sv-SE" sz="800" b="1" i="0" u="none" strike="noStrike" kern="1200" dirty="0" err="1">
                          <a:solidFill>
                            <a:srgbClr val="000000"/>
                          </a:solidFill>
                          <a:effectLst/>
                          <a:latin typeface="Futura Std Book" panose="020B0502020204020303" pitchFamily="34" charset="0"/>
                          <a:ea typeface="+mn-ea"/>
                          <a:cs typeface="+mn-cs"/>
                        </a:rPr>
                        <a:t>of</a:t>
                      </a:r>
                      <a:r>
                        <a:rPr lang="sv-SE" sz="800" b="1" i="0" u="none" strike="noStrike" kern="1200" dirty="0">
                          <a:solidFill>
                            <a:srgbClr val="000000"/>
                          </a:solidFill>
                          <a:effectLst/>
                          <a:latin typeface="Futura Std Book" panose="020B0502020204020303" pitchFamily="34" charset="0"/>
                          <a:ea typeface="+mn-ea"/>
                          <a:cs typeface="+mn-cs"/>
                        </a:rPr>
                        <a:t>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189,89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dirty="0">
                          <a:solidFill>
                            <a:srgbClr val="000000"/>
                          </a:solidFill>
                          <a:effectLst/>
                          <a:latin typeface="Futura Std Book" panose="020B0502020204020303"/>
                        </a:rPr>
                        <a:t>5,61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27,82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7513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94,43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20,53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0126470"/>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0392507"/>
                  </a:ext>
                </a:extLst>
              </a:tr>
              <a:tr h="180494">
                <a:tc>
                  <a:txBody>
                    <a:bodyPr/>
                    <a:lstStyle/>
                    <a:p>
                      <a:pPr algn="l" fontAlgn="b"/>
                      <a:r>
                        <a:rPr lang="en-US" sz="800" b="1" i="0" u="none" strike="noStrike" dirty="0">
                          <a:solidFill>
                            <a:srgbClr val="000000"/>
                          </a:solidFill>
                          <a:effectLst/>
                          <a:latin typeface="Futura Std Book" panose="020B0502020204020303" pitchFamily="34" charset="0"/>
                        </a:rPr>
                        <a:t>Aggregated gross pay per capita</a:t>
                      </a:r>
                      <a:endParaRPr lang="sv-SE" sz="8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2970375"/>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Q1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02657519"/>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err="1">
                          <a:solidFill>
                            <a:srgbClr val="000000"/>
                          </a:solidFill>
                          <a:effectLst/>
                          <a:latin typeface="Futura Std Book" panose="020B0502020204020303" pitchFamily="34" charset="0"/>
                        </a:rPr>
                        <a:t>Thousand</a:t>
                      </a:r>
                      <a:r>
                        <a:rPr lang="sv-SE" sz="8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-1 </a:t>
                      </a:r>
                      <a:r>
                        <a:rPr lang="sv-SE" sz="800" b="0" i="0" u="none" strike="noStrike" kern="1200" dirty="0" err="1">
                          <a:solidFill>
                            <a:srgbClr val="000000"/>
                          </a:solidFill>
                          <a:effectLst/>
                          <a:latin typeface="Futura Std Book" panose="020B0502020204020303" pitchFamily="34" charset="0"/>
                          <a:ea typeface="+mn-ea"/>
                          <a:cs typeface="+mn-cs"/>
                        </a:rPr>
                        <a:t>year</a:t>
                      </a:r>
                      <a:r>
                        <a:rPr lang="sv-SE" sz="800" b="0" i="0" u="none" strike="noStrike" dirty="0">
                          <a:solidFill>
                            <a:srgbClr val="000000"/>
                          </a:solidFill>
                          <a:effectLst/>
                          <a:latin typeface="Futura Std Book" panose="020B0502020204020303" pitchFamily="34" charset="0"/>
                        </a:rPr>
                        <a:t> </a:t>
                      </a:r>
                      <a:r>
                        <a:rPr lang="sv-SE" sz="800" b="0" i="0" u="none" strike="noStrike" dirty="0" err="1">
                          <a:solidFill>
                            <a:srgbClr val="000000"/>
                          </a:solidFill>
                          <a:effectLst/>
                          <a:latin typeface="Futura Std Book" panose="020B0502020204020303" pitchFamily="34" charset="0"/>
                        </a:rPr>
                        <a:t>Thousand</a:t>
                      </a:r>
                      <a:r>
                        <a:rPr lang="sv-SE" sz="800" b="0" i="0" u="none" strike="noStrike" dirty="0">
                          <a:solidFill>
                            <a:srgbClr val="000000"/>
                          </a:solidFill>
                          <a:effectLst/>
                          <a:latin typeface="Futura Std Book" panose="020B0502020204020303" pitchFamily="34" charset="0"/>
                        </a:rPr>
                        <a:t> SEK</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kern="1200" dirty="0">
                          <a:solidFill>
                            <a:srgbClr val="000000"/>
                          </a:solidFill>
                          <a:effectLst/>
                          <a:latin typeface="Futura Std Book" panose="020B0502020204020303" pitchFamily="34" charset="0"/>
                          <a:ea typeface="+mn-ea"/>
                          <a:cs typeface="+mn-cs"/>
                        </a:rPr>
                        <a:t>-1 </a:t>
                      </a:r>
                      <a:r>
                        <a:rPr lang="sv-SE" sz="800" b="0" i="0" u="none" strike="noStrike" kern="1200" dirty="0" err="1">
                          <a:solidFill>
                            <a:srgbClr val="000000"/>
                          </a:solidFill>
                          <a:effectLst/>
                          <a:latin typeface="Futura Std Book" panose="020B0502020204020303" pitchFamily="34" charset="0"/>
                          <a:ea typeface="+mn-ea"/>
                          <a:cs typeface="+mn-cs"/>
                        </a:rPr>
                        <a:t>year</a:t>
                      </a:r>
                      <a:endParaRPr lang="sv-SE" sz="800" b="0" i="0" u="none" strike="noStrike" kern="1200" dirty="0">
                        <a:solidFill>
                          <a:srgbClr val="000000"/>
                        </a:solidFill>
                        <a:effectLst/>
                        <a:latin typeface="Futura Std Book" panose="020B05020202040203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r>
                        <a:rPr lang="sv-SE" sz="800" b="0" i="0" u="none" strike="noStrike" dirty="0">
                          <a:solidFill>
                            <a:srgbClr val="000000"/>
                          </a:solidFill>
                          <a:effectLst/>
                          <a:latin typeface="Futura Std Book" panose="020B05020202040203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942413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18,44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4199718"/>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18,36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86334948"/>
                  </a:ext>
                </a:extLst>
              </a:tr>
              <a:tr h="180494">
                <a:tc>
                  <a:txBody>
                    <a:bodyPr/>
                    <a:lstStyle/>
                    <a:p>
                      <a:pPr marL="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66,31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4,12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dirty="0">
                          <a:solidFill>
                            <a:srgbClr val="000000"/>
                          </a:solidFill>
                          <a:effectLst/>
                          <a:latin typeface="Futura Std Book" panose="020B0502020204020303"/>
                        </a:rPr>
                        <a:t>6,63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19,54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8746202"/>
                  </a:ext>
                </a:extLst>
              </a:tr>
              <a:tr h="180494">
                <a:tc>
                  <a:txBody>
                    <a:bodyPr/>
                    <a:lstStyle/>
                    <a:p>
                      <a:pPr marL="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City </a:t>
                      </a:r>
                      <a:r>
                        <a:rPr lang="sv-SE" sz="800" b="1" i="0" u="none" strike="noStrike" kern="1200" dirty="0" err="1">
                          <a:solidFill>
                            <a:srgbClr val="000000"/>
                          </a:solidFill>
                          <a:effectLst/>
                          <a:latin typeface="Futura Std Book" panose="020B0502020204020303" pitchFamily="34" charset="0"/>
                          <a:ea typeface="+mn-ea"/>
                          <a:cs typeface="+mn-cs"/>
                        </a:rPr>
                        <a:t>of</a:t>
                      </a:r>
                      <a:r>
                        <a:rPr lang="sv-SE" sz="800" b="1" i="0" u="none" strike="noStrike" kern="1200" dirty="0">
                          <a:solidFill>
                            <a:srgbClr val="000000"/>
                          </a:solidFill>
                          <a:effectLst/>
                          <a:latin typeface="Futura Std Book" panose="020B0502020204020303" pitchFamily="34" charset="0"/>
                          <a:ea typeface="+mn-ea"/>
                          <a:cs typeface="+mn-cs"/>
                        </a:rPr>
                        <a:t> Stockholm</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107,08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dirty="0">
                          <a:solidFill>
                            <a:srgbClr val="000000"/>
                          </a:solidFill>
                          <a:effectLst/>
                          <a:latin typeface="Futura Std Book" panose="020B0502020204020303"/>
                        </a:rPr>
                        <a:t>7,75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dirty="0">
                          <a:solidFill>
                            <a:srgbClr val="000000"/>
                          </a:solidFill>
                          <a:effectLst/>
                          <a:latin typeface="Futura Std Book" panose="020B0502020204020303"/>
                        </a:rPr>
                        <a:t>27,58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736921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Sweden, excl. Stockholm County</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44,33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17,64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4288076"/>
                  </a:ext>
                </a:extLst>
              </a:tr>
            </a:tbl>
          </a:graphicData>
        </a:graphic>
      </p:graphicFrame>
      <p:graphicFrame>
        <p:nvGraphicFramePr>
          <p:cNvPr id="9" name="Diagram 8">
            <a:extLst>
              <a:ext uri="{FF2B5EF4-FFF2-40B4-BE49-F238E27FC236}">
                <a16:creationId xmlns:a16="http://schemas.microsoft.com/office/drawing/2014/main" id="{631185FA-0A3D-46E2-83F1-13A9144FDFC2}"/>
              </a:ext>
            </a:extLst>
          </p:cNvPr>
          <p:cNvGraphicFramePr>
            <a:graphicFrameLocks/>
          </p:cNvGraphicFramePr>
          <p:nvPr>
            <p:extLst>
              <p:ext uri="{D42A27DB-BD31-4B8C-83A1-F6EECF244321}">
                <p14:modId xmlns:p14="http://schemas.microsoft.com/office/powerpoint/2010/main" val="2383926472"/>
              </p:ext>
            </p:extLst>
          </p:nvPr>
        </p:nvGraphicFramePr>
        <p:xfrm>
          <a:off x="573708" y="1947117"/>
          <a:ext cx="5384998" cy="3809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err="1"/>
              <a:t>Economic</a:t>
            </a:r>
            <a:r>
              <a:rPr lang="sv-SE" dirty="0"/>
              <a:t> </a:t>
            </a:r>
            <a:r>
              <a:rPr lang="sv-SE" dirty="0" err="1"/>
              <a:t>growth</a:t>
            </a:r>
            <a:r>
              <a:rPr lang="sv-SE" dirty="0"/>
              <a:t> by </a:t>
            </a:r>
            <a:r>
              <a:rPr lang="sv-SE" dirty="0" err="1"/>
              <a:t>sector</a:t>
            </a:r>
            <a:endParaRPr lang="sv-SE" dirty="0"/>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568951" cy="707886"/>
          </a:xfrm>
          <a:prstGeom prst="rect">
            <a:avLst/>
          </a:prstGeom>
          <a:noFill/>
        </p:spPr>
        <p:txBody>
          <a:bodyPr wrap="square" rtlCol="0">
            <a:spAutoFit/>
          </a:bodyPr>
          <a:lstStyle/>
          <a:p>
            <a:r>
              <a:rPr lang="en-US" sz="1400" b="1" dirty="0"/>
              <a:t>Aggregated gross pay private sector, by industry, </a:t>
            </a:r>
          </a:p>
          <a:p>
            <a:r>
              <a:rPr lang="en-US" sz="1400" b="1" dirty="0"/>
              <a:t>Stockholm county</a:t>
            </a:r>
            <a:br>
              <a:rPr lang="sv-SE" sz="1400" dirty="0"/>
            </a:br>
            <a:r>
              <a:rPr lang="sv-SE" sz="1200" dirty="0"/>
              <a:t>Index 100 = 2012 Q1</a:t>
            </a:r>
            <a:endParaRPr lang="sv-SE" sz="1400" dirty="0"/>
          </a:p>
        </p:txBody>
      </p:sp>
      <p:graphicFrame>
        <p:nvGraphicFramePr>
          <p:cNvPr id="36" name="Tabell 35">
            <a:extLst>
              <a:ext uri="{FF2B5EF4-FFF2-40B4-BE49-F238E27FC236}">
                <a16:creationId xmlns:a16="http://schemas.microsoft.com/office/drawing/2014/main" id="{31095A70-F641-46DA-BD16-4860A84D6E5A}"/>
              </a:ext>
            </a:extLst>
          </p:cNvPr>
          <p:cNvGraphicFramePr>
            <a:graphicFrameLocks noGrp="1"/>
          </p:cNvGraphicFramePr>
          <p:nvPr>
            <p:extLst>
              <p:ext uri="{D42A27DB-BD31-4B8C-83A1-F6EECF244321}">
                <p14:modId xmlns:p14="http://schemas.microsoft.com/office/powerpoint/2010/main" val="757226960"/>
              </p:ext>
            </p:extLst>
          </p:nvPr>
        </p:nvGraphicFramePr>
        <p:xfrm>
          <a:off x="6429841" y="1291737"/>
          <a:ext cx="4743256" cy="4653523"/>
        </p:xfrm>
        <a:graphic>
          <a:graphicData uri="http://schemas.openxmlformats.org/drawingml/2006/table">
            <a:tbl>
              <a:tblPr/>
              <a:tblGrid>
                <a:gridCol w="1676855">
                  <a:extLst>
                    <a:ext uri="{9D8B030D-6E8A-4147-A177-3AD203B41FA5}">
                      <a16:colId xmlns:a16="http://schemas.microsoft.com/office/drawing/2014/main" val="1923856292"/>
                    </a:ext>
                  </a:extLst>
                </a:gridCol>
                <a:gridCol w="776650">
                  <a:extLst>
                    <a:ext uri="{9D8B030D-6E8A-4147-A177-3AD203B41FA5}">
                      <a16:colId xmlns:a16="http://schemas.microsoft.com/office/drawing/2014/main" val="1968688101"/>
                    </a:ext>
                  </a:extLst>
                </a:gridCol>
                <a:gridCol w="996280">
                  <a:extLst>
                    <a:ext uri="{9D8B030D-6E8A-4147-A177-3AD203B41FA5}">
                      <a16:colId xmlns:a16="http://schemas.microsoft.com/office/drawing/2014/main" val="329582632"/>
                    </a:ext>
                  </a:extLst>
                </a:gridCol>
                <a:gridCol w="574455">
                  <a:extLst>
                    <a:ext uri="{9D8B030D-6E8A-4147-A177-3AD203B41FA5}">
                      <a16:colId xmlns:a16="http://schemas.microsoft.com/office/drawing/2014/main" val="351942483"/>
                    </a:ext>
                  </a:extLst>
                </a:gridCol>
                <a:gridCol w="719016">
                  <a:extLst>
                    <a:ext uri="{9D8B030D-6E8A-4147-A177-3AD203B41FA5}">
                      <a16:colId xmlns:a16="http://schemas.microsoft.com/office/drawing/2014/main" val="3646501865"/>
                    </a:ext>
                  </a:extLst>
                </a:gridCol>
              </a:tblGrid>
              <a:tr h="288050">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2022 Q1</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Change</a:t>
                      </a:r>
                    </a:p>
                  </a:txBody>
                  <a:tcPr marL="9525" marR="9525" marT="9525" marB="0" anchor="b">
                    <a:lnL>
                      <a:noFill/>
                    </a:lnL>
                    <a:lnR>
                      <a:noFill/>
                    </a:lnR>
                    <a:lnT>
                      <a:noFill/>
                    </a:lnT>
                    <a:lnB>
                      <a:noFill/>
                    </a:lnB>
                  </a:tcPr>
                </a:tc>
                <a:tc gridSpan="2">
                  <a:txBody>
                    <a:bodyPr/>
                    <a:lstStyle/>
                    <a:p>
                      <a:pPr algn="ctr" rtl="0" fontAlgn="b"/>
                      <a:r>
                        <a:rPr lang="sv-SE" sz="800" b="0" i="0" u="none" strike="noStrike" dirty="0">
                          <a:solidFill>
                            <a:srgbClr val="000000"/>
                          </a:solidFill>
                          <a:effectLst/>
                          <a:latin typeface="Futura Std Book" panose="020B0502020204020303" pitchFamily="34" charset="0"/>
                        </a:rPr>
                        <a:t>Change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013049378"/>
                  </a:ext>
                </a:extLst>
              </a:tr>
              <a:tr h="241589">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(Billion SEK)</a:t>
                      </a:r>
                    </a:p>
                  </a:txBody>
                  <a:tcPr marL="9525" marR="9525" marT="9525" marB="0" anchor="b">
                    <a:lnL>
                      <a:noFill/>
                    </a:lnL>
                    <a:lnR>
                      <a:noFill/>
                    </a:lnR>
                    <a:lnT>
                      <a:noFill/>
                    </a:lnT>
                    <a:lnB>
                      <a:noFill/>
                    </a:lnB>
                  </a:tcPr>
                </a:tc>
                <a:tc>
                  <a:txBody>
                    <a:bodyPr/>
                    <a:lstStyle/>
                    <a:p>
                      <a:pPr algn="ctr" fontAlgn="b"/>
                      <a:r>
                        <a:rPr lang="sv-SE" sz="800" b="0" i="0" u="none" strike="noStrike" dirty="0">
                          <a:solidFill>
                            <a:srgbClr val="000000"/>
                          </a:solidFill>
                          <a:effectLst/>
                          <a:latin typeface="Futura Std Book" panose="020B0502020204020303" pitchFamily="34" charset="0"/>
                        </a:rPr>
                        <a:t>-1 year </a:t>
                      </a:r>
                    </a:p>
                    <a:p>
                      <a:pPr algn="ctr" fontAlgn="b"/>
                      <a:r>
                        <a:rPr lang="sv-SE" sz="800" b="0" i="0" u="none" strike="noStrike" dirty="0">
                          <a:solidFill>
                            <a:srgbClr val="000000"/>
                          </a:solidFill>
                          <a:effectLst/>
                          <a:latin typeface="Futura Std Book" panose="020B0502020204020303" pitchFamily="34" charset="0"/>
                        </a:rPr>
                        <a:t>(Billion SEK)</a:t>
                      </a:r>
                    </a:p>
                  </a:txBody>
                  <a:tcPr marL="9525" marR="9525" marT="952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-1 year</a:t>
                      </a:r>
                    </a:p>
                  </a:txBody>
                  <a:tcPr marL="9525" marR="9525" marT="952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-5 </a:t>
                      </a:r>
                      <a:r>
                        <a:rPr lang="sv-SE" sz="800" b="0" i="0" u="none" strike="noStrike" dirty="0" err="1">
                          <a:solidFill>
                            <a:srgbClr val="000000"/>
                          </a:solidFill>
                          <a:effectLst/>
                          <a:latin typeface="Futura Std Book" panose="020B0502020204020303" pitchFamily="34" charset="0"/>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60495974"/>
                  </a:ext>
                </a:extLst>
              </a:tr>
              <a:tr h="185838">
                <a:tc>
                  <a:txBody>
                    <a:bodyPr/>
                    <a:lstStyle/>
                    <a:p>
                      <a:pPr algn="l" rtl="0" fontAlgn="b"/>
                      <a:r>
                        <a:rPr lang="sv-SE" sz="800" b="1" i="0" u="none" strike="noStrike" dirty="0">
                          <a:solidFill>
                            <a:srgbClr val="000000"/>
                          </a:solidFill>
                          <a:effectLst/>
                          <a:latin typeface="Futura Std Book" panose="020B0502020204020303" pitchFamily="34" charset="0"/>
                        </a:rPr>
                        <a:t>Sweden</a:t>
                      </a: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35408827"/>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ctr"/>
                      <a:r>
                        <a:rPr lang="sv-SE" sz="800" b="0" i="0" u="none" strike="noStrike" dirty="0">
                          <a:solidFill>
                            <a:srgbClr val="000000"/>
                          </a:solidFill>
                          <a:effectLst/>
                          <a:latin typeface="Futura Std Book" panose="020B0502020204020303"/>
                        </a:rPr>
                        <a:t>378,24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tcPr>
                </a:tc>
                <a:extLst>
                  <a:ext uri="{0D108BD9-81ED-4DB2-BD59-A6C34878D82A}">
                    <a16:rowId xmlns:a16="http://schemas.microsoft.com/office/drawing/2014/main" val="1589066613"/>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9525" marR="9525" marT="9525" marB="0" anchor="b">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73,85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tcPr>
                </a:tc>
                <a:extLst>
                  <a:ext uri="{0D108BD9-81ED-4DB2-BD59-A6C34878D82A}">
                    <a16:rowId xmlns:a16="http://schemas.microsoft.com/office/drawing/2014/main" val="3244035620"/>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20,94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tcPr>
                </a:tc>
                <a:extLst>
                  <a:ext uri="{0D108BD9-81ED-4DB2-BD59-A6C34878D82A}">
                    <a16:rowId xmlns:a16="http://schemas.microsoft.com/office/drawing/2014/main" val="2196241211"/>
                  </a:ext>
                </a:extLst>
              </a:tr>
              <a:tr h="185838">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39,93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5,69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tcPr>
                </a:tc>
                <a:extLst>
                  <a:ext uri="{0D108BD9-81ED-4DB2-BD59-A6C34878D82A}">
                    <a16:rowId xmlns:a16="http://schemas.microsoft.com/office/drawing/2014/main" val="3387378883"/>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tcPr>
                </a:tc>
                <a:tc>
                  <a:txBody>
                    <a:bodyPr/>
                    <a:lstStyle/>
                    <a:p>
                      <a:pPr algn="ctr" rtl="0" fontAlgn="ctr"/>
                      <a:r>
                        <a:rPr lang="sv-SE" sz="800" b="0" i="0" u="none" strike="noStrike" dirty="0">
                          <a:solidFill>
                            <a:srgbClr val="000000"/>
                          </a:solidFill>
                          <a:effectLst/>
                          <a:latin typeface="Futura Std Book" panose="020B0502020204020303"/>
                        </a:rPr>
                        <a:t>2,05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tcPr>
                </a:tc>
                <a:extLst>
                  <a:ext uri="{0D108BD9-81ED-4DB2-BD59-A6C34878D82A}">
                    <a16:rowId xmlns:a16="http://schemas.microsoft.com/office/drawing/2014/main" val="1001644744"/>
                  </a:ext>
                </a:extLst>
              </a:tr>
              <a:tr h="185838">
                <a:tc>
                  <a:txBody>
                    <a:bodyPr/>
                    <a:lstStyle/>
                    <a:p>
                      <a:pPr algn="l" rtl="0" fontAlgn="b"/>
                      <a:r>
                        <a:rPr lang="sv-SE" sz="800" b="1" i="0" u="none" strike="noStrike" dirty="0">
                          <a:solidFill>
                            <a:srgbClr val="000000"/>
                          </a:solidFill>
                          <a:effectLst/>
                          <a:latin typeface="Futura Std Book" panose="020B0502020204020303" pitchFamily="34" charset="0"/>
                        </a:rPr>
                        <a:t>Total</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28,32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tcPr>
                </a:tc>
                <a:extLst>
                  <a:ext uri="{0D108BD9-81ED-4DB2-BD59-A6C34878D82A}">
                    <a16:rowId xmlns:a16="http://schemas.microsoft.com/office/drawing/2014/main" val="2520684984"/>
                  </a:ext>
                </a:extLst>
              </a:tr>
              <a:tr h="223004">
                <a:tc>
                  <a:txBody>
                    <a:bodyPr/>
                    <a:lstStyle/>
                    <a:p>
                      <a:pPr algn="l" rtl="0" fontAlgn="b"/>
                      <a:r>
                        <a:rPr lang="sv-SE" sz="800" b="1" i="0" u="none" strike="noStrike" dirty="0">
                          <a:solidFill>
                            <a:srgbClr val="000000"/>
                          </a:solidFill>
                          <a:effectLst/>
                          <a:latin typeface="Futura Std Book" panose="020B0502020204020303" pitchFamily="34" charset="0"/>
                        </a:rPr>
                        <a:t>The Stockholm Region</a:t>
                      </a:r>
                    </a:p>
                  </a:txBody>
                  <a:tcPr marL="9525" marR="9525" marT="9525"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95519329"/>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tcPr>
                </a:tc>
                <a:extLst>
                  <a:ext uri="{0D108BD9-81ED-4DB2-BD59-A6C34878D82A}">
                    <a16:rowId xmlns:a16="http://schemas.microsoft.com/office/drawing/2014/main" val="1567462032"/>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tcPr>
                </a:tc>
                <a:extLst>
                  <a:ext uri="{0D108BD9-81ED-4DB2-BD59-A6C34878D82A}">
                    <a16:rowId xmlns:a16="http://schemas.microsoft.com/office/drawing/2014/main" val="1027809915"/>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12,93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tcPr>
                </a:tc>
                <a:extLst>
                  <a:ext uri="{0D108BD9-81ED-4DB2-BD59-A6C34878D82A}">
                    <a16:rowId xmlns:a16="http://schemas.microsoft.com/office/drawing/2014/main" val="3480914771"/>
                  </a:ext>
                </a:extLst>
              </a:tr>
              <a:tr h="185838">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tcPr>
                </a:tc>
                <a:extLst>
                  <a:ext uri="{0D108BD9-81ED-4DB2-BD59-A6C34878D82A}">
                    <a16:rowId xmlns:a16="http://schemas.microsoft.com/office/drawing/2014/main" val="3842274527"/>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r>
                        <a:rPr lang="sv-SE" sz="8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tcPr>
                </a:tc>
                <a:extLst>
                  <a:ext uri="{0D108BD9-81ED-4DB2-BD59-A6C34878D82A}">
                    <a16:rowId xmlns:a16="http://schemas.microsoft.com/office/drawing/2014/main" val="3259419236"/>
                  </a:ext>
                </a:extLst>
              </a:tr>
              <a:tr h="185838">
                <a:tc>
                  <a:txBody>
                    <a:bodyPr/>
                    <a:lstStyle/>
                    <a:p>
                      <a:pPr algn="l" rtl="0" fontAlgn="b"/>
                      <a:r>
                        <a:rPr lang="sv-SE" sz="800" b="1" i="0" u="none" strike="noStrike" dirty="0">
                          <a:solidFill>
                            <a:srgbClr val="000000"/>
                          </a:solidFill>
                          <a:effectLst/>
                          <a:latin typeface="Futura Std Book" panose="020B0502020204020303" pitchFamily="34" charset="0"/>
                        </a:rPr>
                        <a:t>Total</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15,05</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tcPr>
                </a:tc>
                <a:extLst>
                  <a:ext uri="{0D108BD9-81ED-4DB2-BD59-A6C34878D82A}">
                    <a16:rowId xmlns:a16="http://schemas.microsoft.com/office/drawing/2014/main" val="804927737"/>
                  </a:ext>
                </a:extLst>
              </a:tr>
              <a:tr h="288050">
                <a:tc>
                  <a:txBody>
                    <a:bodyPr/>
                    <a:lstStyle/>
                    <a:p>
                      <a:pPr algn="l" rtl="0" fontAlgn="b"/>
                      <a:r>
                        <a:rPr lang="sv-SE" sz="800" b="1" i="0" u="none" strike="noStrike" dirty="0">
                          <a:solidFill>
                            <a:srgbClr val="000000"/>
                          </a:solidFill>
                          <a:effectLst/>
                          <a:latin typeface="Futura Std Book" panose="020B0502020204020303" pitchFamily="34" charset="0"/>
                        </a:rPr>
                        <a:t>Stockholm County</a:t>
                      </a:r>
                    </a:p>
                  </a:txBody>
                  <a:tcPr marL="9525" marR="9525" marT="9525"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10502705"/>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Private </a:t>
                      </a:r>
                      <a:r>
                        <a:rPr lang="sv-SE" sz="800" b="0" i="0" u="none" strike="noStrike" dirty="0" err="1">
                          <a:solidFill>
                            <a:srgbClr val="000000"/>
                          </a:solidFill>
                          <a:effectLst/>
                          <a:latin typeface="Futura Std Book" panose="020B0502020204020303" pitchFamily="34" charset="0"/>
                        </a:rPr>
                        <a:t>sector</a:t>
                      </a:r>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134,05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11,85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9,69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29,33</a:t>
                      </a:r>
                    </a:p>
                  </a:txBody>
                  <a:tcPr marL="9525" marR="9525" marT="9525" marB="0" anchor="ctr">
                    <a:lnL>
                      <a:noFill/>
                    </a:lnL>
                    <a:lnR>
                      <a:noFill/>
                    </a:lnR>
                    <a:lnT>
                      <a:noFill/>
                    </a:lnT>
                    <a:lnB>
                      <a:noFill/>
                    </a:lnB>
                  </a:tcPr>
                </a:tc>
                <a:extLst>
                  <a:ext uri="{0D108BD9-81ED-4DB2-BD59-A6C34878D82A}">
                    <a16:rowId xmlns:a16="http://schemas.microsoft.com/office/drawing/2014/main" val="3564171759"/>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Industry</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11,24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0,78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7,50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8,30</a:t>
                      </a:r>
                    </a:p>
                  </a:txBody>
                  <a:tcPr marL="9525" marR="9525" marT="9525" marB="0" anchor="ctr">
                    <a:lnL>
                      <a:noFill/>
                    </a:lnL>
                    <a:lnR>
                      <a:noFill/>
                    </a:lnR>
                    <a:lnT>
                      <a:noFill/>
                    </a:lnT>
                    <a:lnB>
                      <a:noFill/>
                    </a:lnB>
                  </a:tcPr>
                </a:tc>
                <a:extLst>
                  <a:ext uri="{0D108BD9-81ED-4DB2-BD59-A6C34878D82A}">
                    <a16:rowId xmlns:a16="http://schemas.microsoft.com/office/drawing/2014/main" val="3480574365"/>
                  </a:ext>
                </a:extLst>
              </a:tr>
              <a:tr h="185838">
                <a:tc>
                  <a:txBody>
                    <a:bodyPr/>
                    <a:lstStyle/>
                    <a:p>
                      <a:pPr algn="l" rtl="0" fontAlgn="b"/>
                      <a:r>
                        <a:rPr lang="sv-SE" sz="800" b="0" i="1" u="none" strike="noStrike" dirty="0">
                          <a:solidFill>
                            <a:srgbClr val="000000"/>
                          </a:solidFill>
                          <a:effectLst/>
                          <a:latin typeface="Futura Std Book" panose="020B0502020204020303" pitchFamily="34" charset="0"/>
                        </a:rPr>
                        <a:t>Services</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112,94</a:t>
                      </a:r>
                    </a:p>
                  </a:txBody>
                  <a:tcPr marL="9525" marR="9525" marT="9525" marB="0" anchor="ctr">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10,53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10,28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31,83</a:t>
                      </a:r>
                    </a:p>
                  </a:txBody>
                  <a:tcPr marL="9525" marR="9525" marT="9525" marB="0" anchor="ctr">
                    <a:lnL>
                      <a:noFill/>
                    </a:lnL>
                    <a:lnR>
                      <a:noFill/>
                    </a:lnR>
                    <a:lnT>
                      <a:noFill/>
                    </a:lnT>
                    <a:lnB>
                      <a:noFill/>
                    </a:lnB>
                  </a:tcPr>
                </a:tc>
                <a:extLst>
                  <a:ext uri="{0D108BD9-81ED-4DB2-BD59-A6C34878D82A}">
                    <a16:rowId xmlns:a16="http://schemas.microsoft.com/office/drawing/2014/main" val="1168941613"/>
                  </a:ext>
                </a:extLst>
              </a:tr>
              <a:tr h="185838">
                <a:tc>
                  <a:txBody>
                    <a:bodyPr/>
                    <a:lstStyle/>
                    <a:p>
                      <a:pPr algn="l" rtl="0" fontAlgn="b"/>
                      <a:r>
                        <a:rPr lang="sv-SE" sz="800" b="0" i="1" u="none" strike="noStrike" dirty="0" err="1">
                          <a:solidFill>
                            <a:srgbClr val="000000"/>
                          </a:solidFill>
                          <a:effectLst/>
                          <a:latin typeface="Futura Std Book" panose="020B0502020204020303" pitchFamily="34" charset="0"/>
                        </a:rPr>
                        <a:t>Other</a:t>
                      </a:r>
                      <a:r>
                        <a:rPr lang="sv-SE" sz="800" b="0" i="1"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9,87</a:t>
                      </a:r>
                    </a:p>
                  </a:txBody>
                  <a:tcPr marL="9525" marR="9525" marT="9525" marB="0" anchor="ctr">
                    <a:lnL>
                      <a:noFill/>
                    </a:lnL>
                    <a:lnR>
                      <a:noFill/>
                    </a:lnR>
                    <a:lnT>
                      <a:noFill/>
                    </a:lnT>
                    <a:lnB>
                      <a:noFill/>
                    </a:lnB>
                  </a:tcPr>
                </a:tc>
                <a:tc>
                  <a:txBody>
                    <a:bodyPr/>
                    <a:lstStyle/>
                    <a:p>
                      <a:pPr algn="ctr" rtl="0" fontAlgn="ctr"/>
                      <a:r>
                        <a:rPr lang="sv-SE" sz="800" b="0" i="1" u="none" strike="noStrike" dirty="0">
                          <a:solidFill>
                            <a:srgbClr val="000000"/>
                          </a:solidFill>
                          <a:effectLst/>
                          <a:latin typeface="Futura Std Book" panose="020B0502020204020303"/>
                        </a:rPr>
                        <a:t>0,53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5,73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29,88</a:t>
                      </a:r>
                    </a:p>
                  </a:txBody>
                  <a:tcPr marL="9525" marR="9525" marT="9525" marB="0" anchor="ctr">
                    <a:lnL>
                      <a:noFill/>
                    </a:lnL>
                    <a:lnR>
                      <a:noFill/>
                    </a:lnR>
                    <a:lnT>
                      <a:noFill/>
                    </a:lnT>
                    <a:lnB>
                      <a:noFill/>
                    </a:lnB>
                  </a:tcPr>
                </a:tc>
                <a:extLst>
                  <a:ext uri="{0D108BD9-81ED-4DB2-BD59-A6C34878D82A}">
                    <a16:rowId xmlns:a16="http://schemas.microsoft.com/office/drawing/2014/main" val="1094203828"/>
                  </a:ext>
                </a:extLst>
              </a:tr>
              <a:tr h="195129">
                <a:tc>
                  <a:txBody>
                    <a:bodyPr/>
                    <a:lstStyle/>
                    <a:p>
                      <a:pPr algn="l" rtl="0" fontAlgn="b"/>
                      <a:r>
                        <a:rPr lang="sv-SE" sz="800" b="0" i="0" u="none" strike="noStrike" dirty="0">
                          <a:solidFill>
                            <a:srgbClr val="000000"/>
                          </a:solidFill>
                          <a:effectLst/>
                          <a:latin typeface="Futura Std Book" panose="020B0502020204020303" pitchFamily="34" charset="0"/>
                        </a:rPr>
                        <a:t>Public </a:t>
                      </a:r>
                      <a:r>
                        <a:rPr lang="sv-SE" sz="800" b="0" i="0" u="none" strike="noStrike" dirty="0" err="1">
                          <a:solidFill>
                            <a:srgbClr val="000000"/>
                          </a:solidFill>
                          <a:effectLst/>
                          <a:latin typeface="Futura Std Book" panose="020B0502020204020303" pitchFamily="34" charset="0"/>
                        </a:rPr>
                        <a:t>sector</a:t>
                      </a:r>
                      <a:r>
                        <a:rPr lang="sv-SE" sz="800" b="0" i="0" u="none" strike="noStrike" dirty="0">
                          <a:solidFill>
                            <a:srgbClr val="000000"/>
                          </a:solidFill>
                          <a:effectLst/>
                          <a:latin typeface="Futura Std Book" panose="020B0502020204020303" pitchFamily="34" charset="0"/>
                        </a:rPr>
                        <a:t>**</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26,50</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-1,47</a:t>
                      </a:r>
                    </a:p>
                  </a:txBody>
                  <a:tcPr marL="9525" marR="9525" marT="9525" marB="0" anchor="ctr">
                    <a:lnL>
                      <a:noFill/>
                    </a:lnL>
                    <a:lnR>
                      <a:noFill/>
                    </a:lnR>
                    <a:lnT>
                      <a:noFill/>
                    </a:lnT>
                    <a:lnB>
                      <a:noFill/>
                    </a:lnB>
                  </a:tcPr>
                </a:tc>
                <a:tc>
                  <a:txBody>
                    <a:bodyPr/>
                    <a:lstStyle/>
                    <a:p>
                      <a:pPr algn="ctr" rtl="0" fontAlgn="ctr"/>
                      <a:r>
                        <a:rPr lang="sv-SE" sz="800" b="0" i="0" u="none" strike="noStrike" dirty="0">
                          <a:solidFill>
                            <a:srgbClr val="000000"/>
                          </a:solidFill>
                          <a:effectLst/>
                          <a:latin typeface="Futura Std Book" panose="020B0502020204020303"/>
                        </a:rPr>
                        <a:t>-5,27</a:t>
                      </a:r>
                    </a:p>
                  </a:txBody>
                  <a:tcPr marL="9525" marR="9525" marT="9525" marB="0" anchor="ctr">
                    <a:lnL>
                      <a:noFill/>
                    </a:lnL>
                    <a:lnR>
                      <a:noFill/>
                    </a:lnR>
                    <a:lnT>
                      <a:noFill/>
                    </a:lnT>
                    <a:lnB>
                      <a:noFill/>
                    </a:lnB>
                  </a:tcPr>
                </a:tc>
                <a:tc>
                  <a:txBody>
                    <a:bodyPr/>
                    <a:lstStyle/>
                    <a:p>
                      <a:pPr algn="ctr" rtl="0" fontAlgn="ctr"/>
                      <a:r>
                        <a:rPr lang="sv-SE" sz="800" b="0" i="0" u="none" strike="noStrike" dirty="0">
                          <a:solidFill>
                            <a:srgbClr val="000000"/>
                          </a:solidFill>
                          <a:effectLst/>
                          <a:latin typeface="Futura Std Book" panose="020B0502020204020303"/>
                        </a:rPr>
                        <a:t>19,30</a:t>
                      </a:r>
                    </a:p>
                  </a:txBody>
                  <a:tcPr marL="9525" marR="9525" marT="9525" marB="0" anchor="ctr">
                    <a:lnL>
                      <a:noFill/>
                    </a:lnL>
                    <a:lnR>
                      <a:noFill/>
                    </a:lnR>
                    <a:lnT>
                      <a:noFill/>
                    </a:lnT>
                    <a:lnB>
                      <a:noFill/>
                    </a:lnB>
                  </a:tcPr>
                </a:tc>
                <a:extLst>
                  <a:ext uri="{0D108BD9-81ED-4DB2-BD59-A6C34878D82A}">
                    <a16:rowId xmlns:a16="http://schemas.microsoft.com/office/drawing/2014/main" val="1427971304"/>
                  </a:ext>
                </a:extLst>
              </a:tr>
              <a:tr h="185838">
                <a:tc>
                  <a:txBody>
                    <a:bodyPr/>
                    <a:lstStyle/>
                    <a:p>
                      <a:pPr algn="l" rtl="0" fontAlgn="b"/>
                      <a:r>
                        <a:rPr lang="sv-SE" sz="800" b="1" i="0" u="none" strike="noStrike" dirty="0">
                          <a:solidFill>
                            <a:srgbClr val="000000"/>
                          </a:solidFill>
                          <a:effectLst/>
                          <a:latin typeface="Futura Std Book" panose="020B0502020204020303" pitchFamily="34" charset="0"/>
                        </a:rPr>
                        <a:t>Total</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160,55</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10,37</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6,91</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27,56</a:t>
                      </a:r>
                    </a:p>
                  </a:txBody>
                  <a:tcPr marL="9525" marR="9525" marT="9525" marB="0" anchor="ctr">
                    <a:lnL>
                      <a:noFill/>
                    </a:lnL>
                    <a:lnR>
                      <a:noFill/>
                    </a:lnR>
                    <a:lnT>
                      <a:noFill/>
                    </a:lnT>
                    <a:lnB>
                      <a:noFill/>
                    </a:lnB>
                  </a:tcPr>
                </a:tc>
                <a:extLst>
                  <a:ext uri="{0D108BD9-81ED-4DB2-BD59-A6C34878D82A}">
                    <a16:rowId xmlns:a16="http://schemas.microsoft.com/office/drawing/2014/main" val="756776210"/>
                  </a:ext>
                </a:extLst>
              </a:tr>
            </a:tbl>
          </a:graphicData>
        </a:graphic>
      </p:graphicFrame>
      <p:sp>
        <p:nvSpPr>
          <p:cNvPr id="8" name="Rektangel 7">
            <a:extLst>
              <a:ext uri="{FF2B5EF4-FFF2-40B4-BE49-F238E27FC236}">
                <a16:creationId xmlns:a16="http://schemas.microsoft.com/office/drawing/2014/main" id="{64673737-340E-4FF4-9C26-818E8D53DD88}"/>
              </a:ext>
            </a:extLst>
          </p:cNvPr>
          <p:cNvSpPr/>
          <p:nvPr/>
        </p:nvSpPr>
        <p:spPr>
          <a:xfrm>
            <a:off x="6096000" y="6107337"/>
            <a:ext cx="3564132" cy="415498"/>
          </a:xfrm>
          <a:prstGeom prst="rect">
            <a:avLst/>
          </a:prstGeom>
        </p:spPr>
        <p:txBody>
          <a:bodyPr wrap="square">
            <a:spAutoFit/>
          </a:bodyPr>
          <a:lstStyle/>
          <a:p>
            <a:r>
              <a:rPr lang="en-US" sz="700" dirty="0"/>
              <a:t>* Other includes, agriculture, forestry and fishing, construction and unspecified sectors</a:t>
            </a:r>
            <a:br>
              <a:rPr lang="en-US" sz="700" dirty="0"/>
            </a:br>
            <a:endParaRPr lang="sv-SE" sz="700" dirty="0"/>
          </a:p>
        </p:txBody>
      </p:sp>
      <p:sp>
        <p:nvSpPr>
          <p:cNvPr id="10" name="textruta 9">
            <a:extLst>
              <a:ext uri="{FF2B5EF4-FFF2-40B4-BE49-F238E27FC236}">
                <a16:creationId xmlns:a16="http://schemas.microsoft.com/office/drawing/2014/main" id="{C436BCE2-0972-44C6-8129-136EFC481B7A}"/>
              </a:ext>
            </a:extLst>
          </p:cNvPr>
          <p:cNvSpPr txBox="1"/>
          <p:nvPr/>
        </p:nvSpPr>
        <p:spPr>
          <a:xfrm>
            <a:off x="646529" y="5717218"/>
            <a:ext cx="4031465" cy="215444"/>
          </a:xfrm>
          <a:prstGeom prst="rect">
            <a:avLst/>
          </a:prstGeom>
          <a:noFill/>
        </p:spPr>
        <p:txBody>
          <a:bodyPr wrap="square" rtlCol="0">
            <a:spAutoFit/>
          </a:bodyPr>
          <a:lstStyle/>
          <a:p>
            <a:r>
              <a:rPr lang="sv-SE" sz="800" dirty="0"/>
              <a:t>Source: </a:t>
            </a:r>
            <a:r>
              <a:rPr lang="sv-SE" sz="800" dirty="0" err="1"/>
              <a:t>Statistics</a:t>
            </a:r>
            <a:r>
              <a:rPr lang="sv-SE" sz="800" dirty="0"/>
              <a:t> Sweden</a:t>
            </a:r>
          </a:p>
        </p:txBody>
      </p:sp>
      <p:graphicFrame>
        <p:nvGraphicFramePr>
          <p:cNvPr id="12" name="Diagram 11">
            <a:extLst>
              <a:ext uri="{FF2B5EF4-FFF2-40B4-BE49-F238E27FC236}">
                <a16:creationId xmlns:a16="http://schemas.microsoft.com/office/drawing/2014/main" id="{2108CFDB-8FF2-414D-8DFC-A70DED67624B}"/>
              </a:ext>
            </a:extLst>
          </p:cNvPr>
          <p:cNvGraphicFramePr>
            <a:graphicFrameLocks/>
          </p:cNvGraphicFramePr>
          <p:nvPr>
            <p:extLst>
              <p:ext uri="{D42A27DB-BD31-4B8C-83A1-F6EECF244321}">
                <p14:modId xmlns:p14="http://schemas.microsoft.com/office/powerpoint/2010/main" val="1416731047"/>
              </p:ext>
            </p:extLst>
          </p:nvPr>
        </p:nvGraphicFramePr>
        <p:xfrm>
          <a:off x="646529" y="2118246"/>
          <a:ext cx="5449471" cy="3598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a:xfrm>
            <a:off x="2320925" y="175454"/>
            <a:ext cx="5580471" cy="514351"/>
          </a:xfrm>
        </p:spPr>
        <p:txBody>
          <a:bodyPr/>
          <a:lstStyle/>
          <a:p>
            <a:r>
              <a:rPr lang="sv-SE" dirty="0" err="1"/>
              <a:t>Economic</a:t>
            </a:r>
            <a:r>
              <a:rPr lang="sv-SE" dirty="0"/>
              <a:t> </a:t>
            </a:r>
            <a:r>
              <a:rPr lang="sv-SE" dirty="0" err="1"/>
              <a:t>growth</a:t>
            </a:r>
            <a:r>
              <a:rPr lang="sv-SE" dirty="0"/>
              <a:t>, 2022 Q1</a:t>
            </a:r>
          </a:p>
        </p:txBody>
      </p:sp>
      <p:graphicFrame>
        <p:nvGraphicFramePr>
          <p:cNvPr id="7" name="Platshållare för innehåll 4">
            <a:extLst>
              <a:ext uri="{FF2B5EF4-FFF2-40B4-BE49-F238E27FC236}">
                <a16:creationId xmlns:a16="http://schemas.microsoft.com/office/drawing/2014/main" id="{2D829299-8BEC-47B6-B4F6-ED9D52F03706}"/>
              </a:ext>
            </a:extLst>
          </p:cNvPr>
          <p:cNvGraphicFramePr>
            <a:graphicFrameLocks noGrp="1"/>
          </p:cNvGraphicFramePr>
          <p:nvPr>
            <p:ph idx="1"/>
            <p:extLst>
              <p:ext uri="{D42A27DB-BD31-4B8C-83A1-F6EECF244321}">
                <p14:modId xmlns:p14="http://schemas.microsoft.com/office/powerpoint/2010/main" val="2972063872"/>
              </p:ext>
            </p:extLst>
          </p:nvPr>
        </p:nvGraphicFramePr>
        <p:xfrm>
          <a:off x="2320925" y="824047"/>
          <a:ext cx="8426450" cy="5600160"/>
        </p:xfrm>
        <a:graphic>
          <a:graphicData uri="http://schemas.openxmlformats.org/drawingml/2006/table">
            <a:tbl>
              <a:tblPr firstRow="1" bandRow="1">
                <a:tableStyleId>{5C22544A-7EE6-4342-B048-85BDC9FD1C3A}</a:tableStyleId>
              </a:tblPr>
              <a:tblGrid>
                <a:gridCol w="1938774">
                  <a:extLst>
                    <a:ext uri="{9D8B030D-6E8A-4147-A177-3AD203B41FA5}">
                      <a16:colId xmlns:a16="http://schemas.microsoft.com/office/drawing/2014/main" val="452260278"/>
                    </a:ext>
                  </a:extLst>
                </a:gridCol>
                <a:gridCol w="1029508">
                  <a:extLst>
                    <a:ext uri="{9D8B030D-6E8A-4147-A177-3AD203B41FA5}">
                      <a16:colId xmlns:a16="http://schemas.microsoft.com/office/drawing/2014/main" val="1889858293"/>
                    </a:ext>
                  </a:extLst>
                </a:gridCol>
                <a:gridCol w="1242509">
                  <a:extLst>
                    <a:ext uri="{9D8B030D-6E8A-4147-A177-3AD203B41FA5}">
                      <a16:colId xmlns:a16="http://schemas.microsoft.com/office/drawing/2014/main" val="1671515360"/>
                    </a:ext>
                  </a:extLst>
                </a:gridCol>
                <a:gridCol w="1065009">
                  <a:extLst>
                    <a:ext uri="{9D8B030D-6E8A-4147-A177-3AD203B41FA5}">
                      <a16:colId xmlns:a16="http://schemas.microsoft.com/office/drawing/2014/main" val="4289550210"/>
                    </a:ext>
                  </a:extLst>
                </a:gridCol>
                <a:gridCol w="1002883">
                  <a:extLst>
                    <a:ext uri="{9D8B030D-6E8A-4147-A177-3AD203B41FA5}">
                      <a16:colId xmlns:a16="http://schemas.microsoft.com/office/drawing/2014/main" val="3113551277"/>
                    </a:ext>
                  </a:extLst>
                </a:gridCol>
                <a:gridCol w="1020633">
                  <a:extLst>
                    <a:ext uri="{9D8B030D-6E8A-4147-A177-3AD203B41FA5}">
                      <a16:colId xmlns:a16="http://schemas.microsoft.com/office/drawing/2014/main" val="2939923620"/>
                    </a:ext>
                  </a:extLst>
                </a:gridCol>
                <a:gridCol w="1127134">
                  <a:extLst>
                    <a:ext uri="{9D8B030D-6E8A-4147-A177-3AD203B41FA5}">
                      <a16:colId xmlns:a16="http://schemas.microsoft.com/office/drawing/2014/main" val="237539039"/>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algn="ctr"/>
                      <a:r>
                        <a:rPr lang="sv-SE" sz="1000" dirty="0"/>
                        <a:t>Stockholm County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hMerge="1">
                  <a:txBody>
                    <a:bodyPr/>
                    <a:lstStyle/>
                    <a:p>
                      <a:pPr algn="ctr"/>
                      <a:endParaRPr lang="sv-SE" sz="1000" dirty="0"/>
                    </a:p>
                  </a:txBody>
                  <a:tcPr>
                    <a:lnL w="12700" cap="flat" cmpd="sng" algn="ctr">
                      <a:noFill/>
                      <a:prstDash val="solid"/>
                      <a:round/>
                      <a:headEnd type="none" w="med" len="med"/>
                      <a:tailEnd type="none" w="med" len="med"/>
                    </a:lnL>
                    <a:lnB w="38100" cmpd="sng">
                      <a:noFill/>
                    </a:lnB>
                  </a:tcPr>
                </a:tc>
                <a:tc gridSpan="3">
                  <a:txBody>
                    <a:bodyPr/>
                    <a:lstStyle/>
                    <a:p>
                      <a:pPr algn="ctr"/>
                      <a:r>
                        <a:rPr lang="sv-SE" sz="1000" dirty="0"/>
                        <a:t>City </a:t>
                      </a:r>
                      <a:r>
                        <a:rPr lang="sv-SE" sz="1000" dirty="0" err="1"/>
                        <a:t>of</a:t>
                      </a:r>
                      <a:r>
                        <a:rPr lang="sv-SE" sz="1000" dirty="0"/>
                        <a:t> Stockholm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Billion SEK</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Change (%)</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T w="38100" cmpd="sng">
                      <a:noFill/>
                    </a:lnT>
                    <a:lnB w="12700" cmpd="sng">
                      <a:noFill/>
                    </a:lnB>
                    <a:solidFill>
                      <a:srgbClr val="052364"/>
                    </a:solidFill>
                  </a:tcPr>
                </a:tc>
                <a:tc>
                  <a:txBody>
                    <a:bodyPr/>
                    <a:lstStyle/>
                    <a:p>
                      <a:pPr algn="ctr"/>
                      <a:r>
                        <a:rPr lang="sv-SE" sz="1000" dirty="0">
                          <a:solidFill>
                            <a:schemeClr val="bg1"/>
                          </a:solidFill>
                        </a:rPr>
                        <a:t>Billion SEK</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Change (%)</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a:t>
                      </a:r>
                      <a:r>
                        <a:rPr lang="sv-SE" sz="1000" dirty="0" err="1">
                          <a:solidFill>
                            <a:schemeClr val="bg1"/>
                          </a:solidFill>
                        </a:rPr>
                        <a:t>years</a:t>
                      </a: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Q1</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year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a:t>
                      </a:r>
                      <a:r>
                        <a:rPr lang="sv-SE" sz="1000" dirty="0" err="1">
                          <a:solidFill>
                            <a:schemeClr val="bg1"/>
                          </a:solidFill>
                        </a:rPr>
                        <a:t>years</a:t>
                      </a: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err="1"/>
                        <a:t>Agriculture</a:t>
                      </a:r>
                      <a:r>
                        <a:rPr lang="sv-SE" sz="800" b="0" dirty="0"/>
                        <a:t>, </a:t>
                      </a:r>
                      <a:r>
                        <a:rPr lang="sv-SE" sz="800" b="0" dirty="0" err="1"/>
                        <a:t>forestry</a:t>
                      </a:r>
                      <a:r>
                        <a:rPr lang="sv-SE" sz="800" b="0" dirty="0"/>
                        <a:t> &amp; </a:t>
                      </a:r>
                      <a:r>
                        <a:rPr lang="sv-SE" sz="800" b="0" dirty="0" err="1"/>
                        <a:t>fishing</a:t>
                      </a:r>
                      <a:endParaRPr lang="sv-SE" sz="800" b="0" dirty="0"/>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dirty="0">
                          <a:solidFill>
                            <a:srgbClr val="000000"/>
                          </a:solidFill>
                          <a:effectLst/>
                          <a:latin typeface="Futura Std Book" panose="020B0502020204020303"/>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33,7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14,7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83,4</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Manufacturing</a:t>
                      </a:r>
                      <a:r>
                        <a:rPr lang="sv-SE" sz="800" dirty="0"/>
                        <a:t>, mining, </a:t>
                      </a:r>
                      <a:r>
                        <a:rPr lang="sv-SE" sz="800" dirty="0" err="1"/>
                        <a:t>quarrying</a:t>
                      </a:r>
                      <a:r>
                        <a:rPr lang="sv-SE" sz="800" dirty="0"/>
                        <a:t> &amp; </a:t>
                      </a:r>
                      <a:r>
                        <a:rPr lang="sv-SE" sz="800" dirty="0" err="1"/>
                        <a:t>utilities</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-15,0</a:t>
                      </a:r>
                    </a:p>
                  </a:txBody>
                  <a:tcPr marL="9525" marR="9525" marT="9525" marB="0" anchor="ctr">
                    <a:lnR w="12700" cmpd="sng">
                      <a:noFill/>
                    </a:lnR>
                  </a:tcP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Energy &amp; Environment</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36,8</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4,8</a:t>
                      </a:r>
                    </a:p>
                  </a:txBody>
                  <a:tcPr marL="9525" marR="9525" marT="9525" marB="0" anchor="ctr">
                    <a:lnR w="12700" cmpd="sng">
                      <a:noFill/>
                    </a:lnR>
                  </a:tcP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Construction</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5,7</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32,2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33,1</a:t>
                      </a:r>
                    </a:p>
                  </a:txBody>
                  <a:tcPr marL="9525" marR="9525" marT="9525" marB="0" anchor="ctr">
                    <a:lnR w="12700" cmpd="sng">
                      <a:noFill/>
                    </a:lnR>
                  </a:tcP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Trade</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20,3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7,7</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22,9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12,1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25,8</a:t>
                      </a:r>
                    </a:p>
                  </a:txBody>
                  <a:tcPr marL="9525" marR="9525" marT="9525" marB="0" anchor="ctr">
                    <a:lnR w="12700" cmpd="sng">
                      <a:noFill/>
                    </a:lnR>
                  </a:tcP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8,1</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12,6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10,6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21,9</a:t>
                      </a:r>
                    </a:p>
                  </a:txBody>
                  <a:tcPr marL="9525" marR="9525" marT="9525" marB="0" anchor="ctr">
                    <a:lnR w="12700" cmpd="sng">
                      <a:noFill/>
                    </a:lnR>
                  </a:tcP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Accommodation</a:t>
                      </a:r>
                      <a:r>
                        <a:rPr lang="sv-SE" sz="800" dirty="0"/>
                        <a:t> &amp; </a:t>
                      </a:r>
                      <a:r>
                        <a:rPr lang="sv-SE" sz="800" dirty="0" err="1"/>
                        <a:t>food</a:t>
                      </a:r>
                      <a:r>
                        <a:rPr lang="sv-SE" sz="800" dirty="0"/>
                        <a:t> services</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34,4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4,6</a:t>
                      </a:r>
                    </a:p>
                  </a:txBody>
                  <a:tcPr marL="9525" marR="9525" marT="9525" marB="0" anchor="ctr">
                    <a:lnR w="12700" cmpd="sng">
                      <a:noFill/>
                    </a:lnR>
                  </a:tcP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&amp; </a:t>
                      </a:r>
                      <a:r>
                        <a:rPr lang="sv-SE" sz="800" dirty="0" err="1"/>
                        <a:t>communication</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20,8</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59,4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18,3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73,2</a:t>
                      </a:r>
                    </a:p>
                  </a:txBody>
                  <a:tcPr marL="9525" marR="9525" marT="9525" marB="0" anchor="ctr">
                    <a:lnR w="12700" cmpd="sng">
                      <a:noFill/>
                    </a:lnR>
                  </a:tcP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Financial</a:t>
                      </a:r>
                      <a:r>
                        <a:rPr lang="sv-SE" sz="800" dirty="0"/>
                        <a:t> &amp; </a:t>
                      </a:r>
                      <a:r>
                        <a:rPr lang="sv-SE" sz="800" dirty="0" err="1"/>
                        <a:t>insurance</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14,0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39,7</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11,3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11,5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46,0</a:t>
                      </a:r>
                    </a:p>
                  </a:txBody>
                  <a:tcPr marL="9525" marR="9525" marT="9525" marB="0" anchor="ctr">
                    <a:lnR w="12700" cmpd="sng">
                      <a:noFill/>
                    </a:lnR>
                  </a:tcP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Real </a:t>
                      </a:r>
                      <a:r>
                        <a:rPr lang="sv-SE" sz="800" dirty="0" err="1"/>
                        <a:t>Estate</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39,9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44,0</a:t>
                      </a:r>
                    </a:p>
                  </a:txBody>
                  <a:tcPr marL="9525" marR="9525" marT="9525" marB="0" anchor="ctr">
                    <a:lnR w="12700" cmpd="sng">
                      <a:noFill/>
                    </a:lnR>
                  </a:tcP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Business services</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26,9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33,0</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21,3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36,6</a:t>
                      </a:r>
                    </a:p>
                  </a:txBody>
                  <a:tcPr marL="9525" marR="9525" marT="9525" marB="0" anchor="ctr">
                    <a:lnR w="12700" cmpd="sng">
                      <a:noFill/>
                    </a:lnR>
                  </a:tcP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Public administration</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20,2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22,1</a:t>
                      </a:r>
                    </a:p>
                  </a:txBody>
                  <a:tcPr marL="9525" marR="9525" marT="9525" marB="0" anchor="ctr">
                    <a:lnR w="12700" cmpd="sng">
                      <a:noFill/>
                    </a:lnR>
                  </a:tcP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Education</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4,4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27,7</a:t>
                      </a:r>
                    </a:p>
                  </a:txBody>
                  <a:tcPr marL="9525" marR="9525" marT="9525" marB="0" anchor="ctr">
                    <a:lnR w="12700" cmpd="sng">
                      <a:noFill/>
                    </a:lnR>
                  </a:tcP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Health</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7,5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22,4</a:t>
                      </a:r>
                    </a:p>
                  </a:txBody>
                  <a:tcPr marL="9525" marR="9525" marT="9525" marB="0" anchor="ctr">
                    <a:lnR w="12700" cmpd="sng">
                      <a:noFill/>
                    </a:lnR>
                  </a:tcP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Personal &amp; </a:t>
                      </a:r>
                      <a:r>
                        <a:rPr lang="sv-SE" sz="800" dirty="0" err="1"/>
                        <a:t>cultural</a:t>
                      </a:r>
                      <a:r>
                        <a:rPr lang="sv-SE" sz="800" dirty="0"/>
                        <a:t> services</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26,5</a:t>
                      </a:r>
                    </a:p>
                  </a:txBody>
                  <a:tcPr marL="9525" marR="9525" marT="9525" marB="0" anchor="ctr">
                    <a:lnR w="12700" cmpd="sng">
                      <a:noFill/>
                    </a:lnR>
                  </a:tcP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Unspecified</a:t>
                      </a:r>
                      <a:endParaRPr lang="sv-SE" sz="800" dirty="0"/>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0,0</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13,2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-42,9</a:t>
                      </a:r>
                    </a:p>
                  </a:txBody>
                  <a:tcPr marL="9525" marR="9525" marT="9525" marB="0" anchor="ctr">
                    <a:lnR w="12700" cmpd="sng">
                      <a:noFill/>
                    </a:lnR>
                  </a:tcP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Private </a:t>
                      </a:r>
                      <a:r>
                        <a:rPr lang="sv-SE" sz="800" b="1" dirty="0" err="1"/>
                        <a:t>sector</a:t>
                      </a:r>
                      <a:endParaRPr lang="sv-SE" sz="800" b="1" dirty="0"/>
                    </a:p>
                  </a:txBody>
                  <a:tcPr>
                    <a:lnL w="12700" cmpd="sng">
                      <a:noFill/>
                    </a:lnL>
                  </a:tcPr>
                </a:tc>
                <a:tc>
                  <a:txBody>
                    <a:bodyPr/>
                    <a:lstStyle/>
                    <a:p>
                      <a:pPr algn="ctr" fontAlgn="ctr"/>
                      <a:r>
                        <a:rPr lang="sv-SE" sz="900" b="1" i="0" u="none" strike="noStrike" dirty="0">
                          <a:solidFill>
                            <a:srgbClr val="000000"/>
                          </a:solidFill>
                          <a:effectLst/>
                          <a:latin typeface="Futura Std Book" panose="020B0502020204020303"/>
                        </a:rPr>
                        <a:t>134,0</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9,7</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29,3</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91,5</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11,0</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35,0</a:t>
                      </a:r>
                    </a:p>
                  </a:txBody>
                  <a:tcPr marL="9525" marR="9525" marT="9525" marB="0" anchor="ctr">
                    <a:lnR w="12700" cmpd="sng">
                      <a:noFill/>
                    </a:lnR>
                  </a:tcPr>
                </a:tc>
                <a:extLst>
                  <a:ext uri="{0D108BD9-81ED-4DB2-BD59-A6C34878D82A}">
                    <a16:rowId xmlns:a16="http://schemas.microsoft.com/office/drawing/2014/main" val="132554628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State</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-13,1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20,4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-15,9</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24,8</a:t>
                      </a:r>
                    </a:p>
                  </a:txBody>
                  <a:tcPr marL="9525" marR="9525" marT="9525" marB="0" anchor="ctr">
                    <a:lnR w="12700" cmpd="sng">
                      <a:noFill/>
                    </a:lnR>
                  </a:tcPr>
                </a:tc>
                <a:extLst>
                  <a:ext uri="{0D108BD9-81ED-4DB2-BD59-A6C34878D82A}">
                    <a16:rowId xmlns:a16="http://schemas.microsoft.com/office/drawing/2014/main" val="25705051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Municipal</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12,0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0,9</a:t>
                      </a:r>
                    </a:p>
                  </a:txBody>
                  <a:tcPr marL="9525" marR="9525" marT="9525" marB="0" anchor="ctr"/>
                </a:tc>
                <a:tc>
                  <a:txBody>
                    <a:bodyPr/>
                    <a:lstStyle/>
                    <a:p>
                      <a:pPr algn="ctr" fontAlgn="ctr"/>
                      <a:r>
                        <a:rPr lang="sv-SE" sz="900" b="0" i="0" u="none" strike="noStrike" dirty="0">
                          <a:solidFill>
                            <a:srgbClr val="000000"/>
                          </a:solidFill>
                          <a:effectLst/>
                          <a:latin typeface="Futura Std Book" panose="020B0502020204020303"/>
                        </a:rPr>
                        <a:t>19,2</a:t>
                      </a:r>
                    </a:p>
                  </a:txBody>
                  <a:tcPr marL="9525" marR="9525" marT="9525" marB="0" anchor="ctr">
                    <a:lnR w="12700" cmpd="sng">
                      <a:noFill/>
                    </a:lnR>
                  </a:tcPr>
                </a:tc>
                <a:extLst>
                  <a:ext uri="{0D108BD9-81ED-4DB2-BD59-A6C34878D82A}">
                    <a16:rowId xmlns:a16="http://schemas.microsoft.com/office/drawing/2014/main" val="41613844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County council</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57,7</a:t>
                      </a:r>
                    </a:p>
                  </a:txBody>
                  <a:tcPr marL="9525" marR="9525" marT="9525" marB="0" anchor="ctr">
                    <a:lnR w="12700" cmpd="sng">
                      <a:noFill/>
                    </a:lnR>
                  </a:tcPr>
                </a:tc>
                <a:extLst>
                  <a:ext uri="{0D108BD9-81ED-4DB2-BD59-A6C34878D82A}">
                    <a16:rowId xmlns:a16="http://schemas.microsoft.com/office/drawing/2014/main" val="418263923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Public </a:t>
                      </a:r>
                      <a:r>
                        <a:rPr lang="sv-SE" sz="800" b="1" dirty="0" err="1"/>
                        <a:t>sector</a:t>
                      </a:r>
                      <a:endParaRPr lang="sv-SE" sz="800" b="1" dirty="0"/>
                    </a:p>
                  </a:txBody>
                  <a:tcPr>
                    <a:lnL w="12700" cmpd="sng">
                      <a:noFill/>
                    </a:lnL>
                  </a:tcPr>
                </a:tc>
                <a:tc>
                  <a:txBody>
                    <a:bodyPr/>
                    <a:lstStyle/>
                    <a:p>
                      <a:pPr algn="ctr" fontAlgn="ctr"/>
                      <a:r>
                        <a:rPr lang="sv-SE" sz="900" b="1" i="0" u="none" strike="noStrike">
                          <a:solidFill>
                            <a:srgbClr val="000000"/>
                          </a:solidFill>
                          <a:effectLst/>
                          <a:latin typeface="Futura Std Book" panose="020B0502020204020303"/>
                        </a:rPr>
                        <a:t>26,5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19,3</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13,5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25,4</a:t>
                      </a:r>
                    </a:p>
                  </a:txBody>
                  <a:tcPr marL="9525" marR="9525" marT="9525" marB="0" anchor="ctr">
                    <a:lnR w="12700" cmpd="sng">
                      <a:noFill/>
                    </a:lnR>
                  </a:tcPr>
                </a:tc>
                <a:extLst>
                  <a:ext uri="{0D108BD9-81ED-4DB2-BD59-A6C34878D82A}">
                    <a16:rowId xmlns:a16="http://schemas.microsoft.com/office/drawing/2014/main" val="313340735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900" b="1" i="0" u="none" strike="noStrike">
                          <a:solidFill>
                            <a:srgbClr val="000000"/>
                          </a:solidFill>
                          <a:effectLst/>
                          <a:latin typeface="Futura Std Book" panose="020B0502020204020303"/>
                        </a:rPr>
                        <a:t>160,5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27,6</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105,0</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7,9</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33,7</a:t>
                      </a:r>
                    </a:p>
                  </a:txBody>
                  <a:tcPr marL="9525" marR="9525" marT="9525" marB="0" anchor="ctr">
                    <a:lnR w="12700" cmpd="sng">
                      <a:noFill/>
                    </a:lnR>
                  </a:tcPr>
                </a:tc>
                <a:extLst>
                  <a:ext uri="{0D108BD9-81ED-4DB2-BD59-A6C34878D82A}">
                    <a16:rowId xmlns:a16="http://schemas.microsoft.com/office/drawing/2014/main" val="1032754268"/>
                  </a:ext>
                </a:extLst>
              </a:tr>
            </a:tbl>
          </a:graphicData>
        </a:graphic>
      </p:graphicFrame>
      <p:sp>
        <p:nvSpPr>
          <p:cNvPr id="4" name="textruta 3">
            <a:extLst>
              <a:ext uri="{FF2B5EF4-FFF2-40B4-BE49-F238E27FC236}">
                <a16:creationId xmlns:a16="http://schemas.microsoft.com/office/drawing/2014/main" id="{F56D2271-D847-4DDF-98FF-4A38667C40CC}"/>
              </a:ext>
            </a:extLst>
          </p:cNvPr>
          <p:cNvSpPr txBox="1"/>
          <p:nvPr/>
        </p:nvSpPr>
        <p:spPr>
          <a:xfrm>
            <a:off x="2320925" y="6424207"/>
            <a:ext cx="1435008" cy="215444"/>
          </a:xfrm>
          <a:prstGeom prst="rect">
            <a:avLst/>
          </a:prstGeom>
          <a:noFill/>
        </p:spPr>
        <p:txBody>
          <a:bodyPr wrap="none" rtlCol="0">
            <a:spAutoFit/>
          </a:bodyPr>
          <a:lstStyle/>
          <a:p>
            <a:r>
              <a:rPr lang="sv-SE" sz="800" dirty="0"/>
              <a:t>Source: </a:t>
            </a:r>
            <a:r>
              <a:rPr lang="sv-SE" sz="800" dirty="0" err="1"/>
              <a:t>Statistics</a:t>
            </a:r>
            <a:r>
              <a:rPr lang="sv-SE" sz="800" dirty="0"/>
              <a:t> Sweden</a:t>
            </a:r>
            <a:endParaRPr lang="sv-SE" sz="1000" dirty="0"/>
          </a:p>
        </p:txBody>
      </p:sp>
    </p:spTree>
    <p:extLst>
      <p:ext uri="{BB962C8B-B14F-4D97-AF65-F5344CB8AC3E}">
        <p14:creationId xmlns:p14="http://schemas.microsoft.com/office/powerpoint/2010/main" val="6218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err="1"/>
              <a:t>Newly</a:t>
            </a:r>
            <a:r>
              <a:rPr lang="sv-SE" dirty="0"/>
              <a:t> </a:t>
            </a:r>
            <a:r>
              <a:rPr lang="sv-SE" dirty="0" err="1"/>
              <a:t>registered</a:t>
            </a:r>
            <a:r>
              <a:rPr lang="sv-SE" dirty="0"/>
              <a:t> </a:t>
            </a:r>
            <a:r>
              <a:rPr lang="sv-SE" dirty="0" err="1"/>
              <a:t>businesses</a:t>
            </a:r>
            <a:endParaRPr lang="sv-SE" dirty="0"/>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2698175" cy="215444"/>
          </a:xfrm>
          <a:prstGeom prst="rect">
            <a:avLst/>
          </a:prstGeom>
          <a:noFill/>
        </p:spPr>
        <p:txBody>
          <a:bodyPr wrap="none" rtlCol="0">
            <a:spAutoFit/>
          </a:bodyPr>
          <a:lstStyle/>
          <a:p>
            <a:r>
              <a:rPr lang="sv-SE" sz="800" dirty="0"/>
              <a:t>Källa: The Swedish </a:t>
            </a:r>
            <a:r>
              <a:rPr lang="sv-SE" sz="800" dirty="0" err="1"/>
              <a:t>Companies</a:t>
            </a:r>
            <a:r>
              <a:rPr lang="sv-SE" sz="800" dirty="0"/>
              <a:t> </a:t>
            </a:r>
            <a:r>
              <a:rPr lang="sv-SE" sz="800" dirty="0" err="1"/>
              <a:t>Registration</a:t>
            </a:r>
            <a:r>
              <a:rPr lang="sv-SE" sz="800" dirty="0"/>
              <a:t> Office.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7" y="1748122"/>
            <a:ext cx="4722408" cy="1695147"/>
          </a:xfrm>
        </p:spPr>
        <p:txBody>
          <a:bodyPr/>
          <a:lstStyle/>
          <a:p>
            <a:pPr marL="285750" indent="-285750">
              <a:buFont typeface="Arial" panose="020B0604020202020204" pitchFamily="34" charset="0"/>
              <a:buChar char="•"/>
            </a:pPr>
            <a:r>
              <a:rPr lang="en-US" sz="1400" dirty="0"/>
              <a:t>The first quarter saw 7,566 new companies start up in Stockholm County. This included 6,382 incorporated companies. </a:t>
            </a:r>
          </a:p>
          <a:p>
            <a:pPr marL="285750" indent="-285750">
              <a:buFont typeface="Arial" panose="020B0604020202020204" pitchFamily="34" charset="0"/>
              <a:buChar char="•"/>
            </a:pPr>
            <a:r>
              <a:rPr lang="en-US" sz="1400" dirty="0"/>
              <a:t>Almost 60 percent of the new companies were registered in Stockholm City.</a:t>
            </a:r>
          </a:p>
          <a:p>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3269"/>
            <a:ext cx="2266967" cy="276999"/>
          </a:xfrm>
          <a:prstGeom prst="rect">
            <a:avLst/>
          </a:prstGeom>
          <a:noFill/>
        </p:spPr>
        <p:txBody>
          <a:bodyPr wrap="none" rtlCol="0">
            <a:spAutoFit/>
          </a:bodyPr>
          <a:lstStyle/>
          <a:p>
            <a:r>
              <a:rPr lang="sv-SE" sz="1200" b="1" dirty="0" err="1">
                <a:cs typeface="Arial" panose="020B0604020202020204" pitchFamily="34" charset="0"/>
              </a:rPr>
              <a:t>Newly</a:t>
            </a:r>
            <a:r>
              <a:rPr lang="sv-SE" sz="1200" b="1" dirty="0">
                <a:cs typeface="Arial" panose="020B0604020202020204" pitchFamily="34" charset="0"/>
              </a:rPr>
              <a:t> </a:t>
            </a:r>
            <a:r>
              <a:rPr lang="sv-SE" sz="1200" b="1" dirty="0" err="1">
                <a:cs typeface="Arial" panose="020B0604020202020204" pitchFamily="34" charset="0"/>
              </a:rPr>
              <a:t>registered</a:t>
            </a:r>
            <a:r>
              <a:rPr lang="sv-SE" sz="1200" b="1" dirty="0">
                <a:cs typeface="Arial" panose="020B0604020202020204" pitchFamily="34" charset="0"/>
              </a:rPr>
              <a:t> </a:t>
            </a:r>
            <a:r>
              <a:rPr lang="sv-SE" sz="1200" b="1" dirty="0" err="1">
                <a:cs typeface="Arial" panose="020B0604020202020204" pitchFamily="34" charset="0"/>
              </a:rPr>
              <a:t>businesses</a:t>
            </a:r>
            <a:endParaRPr lang="sv-SE" sz="1200" b="1" dirty="0">
              <a:cs typeface="Arial" panose="020B0604020202020204" pitchFamily="34" charset="0"/>
            </a:endParaRP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88217" cy="553998"/>
          </a:xfrm>
          <a:prstGeom prst="rect">
            <a:avLst/>
          </a:prstGeom>
          <a:noFill/>
        </p:spPr>
        <p:txBody>
          <a:bodyPr wrap="none" rtlCol="0">
            <a:spAutoFit/>
          </a:bodyPr>
          <a:lstStyle/>
          <a:p>
            <a:r>
              <a:rPr lang="sv-SE" sz="1600" b="1" dirty="0" err="1"/>
              <a:t>Newly</a:t>
            </a:r>
            <a:r>
              <a:rPr lang="sv-SE" sz="1600" b="1" dirty="0"/>
              <a:t> </a:t>
            </a:r>
            <a:r>
              <a:rPr lang="sv-SE" sz="1600" b="1" dirty="0" err="1"/>
              <a:t>registered</a:t>
            </a:r>
            <a:r>
              <a:rPr lang="sv-SE" sz="1600" b="1" dirty="0"/>
              <a:t> </a:t>
            </a:r>
            <a:r>
              <a:rPr lang="sv-SE" sz="1600" b="1" dirty="0" err="1"/>
              <a:t>businesses</a:t>
            </a:r>
            <a:br>
              <a:rPr lang="sv-SE" sz="1600" dirty="0"/>
            </a:br>
            <a:r>
              <a:rPr lang="sv-SE" sz="1400" dirty="0" err="1"/>
              <a:t>Deseasonalized</a:t>
            </a:r>
            <a:r>
              <a:rPr lang="sv-SE" sz="1400" dirty="0"/>
              <a:t> </a:t>
            </a:r>
            <a:r>
              <a:rPr lang="sv-SE" sz="1400" dirty="0" err="1"/>
              <a:t>values</a:t>
            </a:r>
            <a:r>
              <a:rPr lang="sv-SE" sz="1400" dirty="0"/>
              <a:t> (</a:t>
            </a:r>
            <a:r>
              <a:rPr lang="sv-SE" sz="1400" dirty="0" err="1"/>
              <a:t>moving</a:t>
            </a:r>
            <a:r>
              <a:rPr lang="sv-SE" sz="1400" dirty="0"/>
              <a:t> </a:t>
            </a:r>
            <a:r>
              <a:rPr lang="sv-SE" sz="1400" dirty="0" err="1"/>
              <a:t>average</a:t>
            </a:r>
            <a:r>
              <a:rPr lang="sv-SE" sz="1400" dirty="0"/>
              <a:t>)</a:t>
            </a:r>
            <a:endParaRPr lang="sv-SE" sz="1600" dirty="0"/>
          </a:p>
        </p:txBody>
      </p:sp>
      <p:graphicFrame>
        <p:nvGraphicFramePr>
          <p:cNvPr id="26" name="Tabell 25">
            <a:extLst>
              <a:ext uri="{FF2B5EF4-FFF2-40B4-BE49-F238E27FC236}">
                <a16:creationId xmlns:a16="http://schemas.microsoft.com/office/drawing/2014/main" id="{732D3626-74EC-4CA9-88BE-D8B1B2CEAB1E}"/>
              </a:ext>
            </a:extLst>
          </p:cNvPr>
          <p:cNvGraphicFramePr>
            <a:graphicFrameLocks noGrp="1"/>
          </p:cNvGraphicFramePr>
          <p:nvPr>
            <p:extLst>
              <p:ext uri="{D42A27DB-BD31-4B8C-83A1-F6EECF244321}">
                <p14:modId xmlns:p14="http://schemas.microsoft.com/office/powerpoint/2010/main" val="2259892813"/>
              </p:ext>
            </p:extLst>
          </p:nvPr>
        </p:nvGraphicFramePr>
        <p:xfrm>
          <a:off x="6755216" y="3720268"/>
          <a:ext cx="4722409" cy="2266814"/>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4">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281887">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8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89">
                <a:tc>
                  <a:txBody>
                    <a:bodyPr/>
                    <a:lstStyle/>
                    <a:p>
                      <a:pPr marL="72000" algn="l" fontAlgn="b"/>
                      <a:r>
                        <a:rPr lang="sv-SE" sz="800" u="none" strike="noStrike" dirty="0">
                          <a:effectLst/>
                        </a:rPr>
                        <a:t>Sweden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dirty="0">
                          <a:solidFill>
                            <a:srgbClr val="000000"/>
                          </a:solidFill>
                          <a:effectLst/>
                          <a:latin typeface="Futura Std Book" panose="020B0502020204020303"/>
                        </a:rPr>
                        <a:t>22 173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78 766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44414373"/>
                  </a:ext>
                </a:extLst>
              </a:tr>
              <a:tr h="337789">
                <a:tc>
                  <a:txBody>
                    <a:bodyPr/>
                    <a:lstStyle/>
                    <a:p>
                      <a:pPr marL="72000" algn="l" fontAlgn="b"/>
                      <a:r>
                        <a:rPr lang="sv-SE" sz="800" u="none" strike="noStrike" dirty="0">
                          <a:effectLst/>
                        </a:rPr>
                        <a:t>The Stockholm Region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11 347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40 498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4178915708"/>
                  </a:ext>
                </a:extLst>
              </a:tr>
              <a:tr h="337789">
                <a:tc>
                  <a:txBody>
                    <a:bodyPr/>
                    <a:lstStyle/>
                    <a:p>
                      <a:pPr marL="72000" algn="l" fontAlgn="b"/>
                      <a:r>
                        <a:rPr lang="sv-SE" sz="800" b="1" u="none" strike="noStrike" dirty="0">
                          <a:effectLst/>
                        </a:rPr>
                        <a:t>Stockholm County</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7 566</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10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27 066</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54613420"/>
                  </a:ext>
                </a:extLst>
              </a:tr>
              <a:tr h="337789">
                <a:tc>
                  <a:txBody>
                    <a:bodyPr/>
                    <a:lstStyle/>
                    <a:p>
                      <a:pPr marL="72000" algn="l" fontAlgn="b"/>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4 406</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9</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15 715</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923977588"/>
                  </a:ext>
                </a:extLst>
              </a:tr>
              <a:tr h="337789">
                <a:tc>
                  <a:txBody>
                    <a:bodyPr/>
                    <a:lstStyle/>
                    <a:p>
                      <a:pPr marL="72000" algn="l" fontAlgn="b"/>
                      <a:r>
                        <a:rPr lang="sv-SE" sz="800" u="none" strike="noStrike" dirty="0">
                          <a:effectLst/>
                        </a:rPr>
                        <a:t>Sweden, </a:t>
                      </a:r>
                      <a:r>
                        <a:rPr lang="sv-SE" sz="800" u="none" strike="noStrike" dirty="0" err="1">
                          <a:effectLst/>
                        </a:rPr>
                        <a:t>excl</a:t>
                      </a:r>
                      <a:r>
                        <a:rPr lang="sv-SE" sz="800" u="none" strike="noStrike" dirty="0">
                          <a:effectLst/>
                        </a:rPr>
                        <a:t>. Stockholm County</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14 607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51 700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3645508160"/>
                  </a:ext>
                </a:extLst>
              </a:tr>
            </a:tbl>
          </a:graphicData>
        </a:graphic>
      </p:graphicFrame>
      <p:sp>
        <p:nvSpPr>
          <p:cNvPr id="13" name="textruta 12">
            <a:extLst>
              <a:ext uri="{FF2B5EF4-FFF2-40B4-BE49-F238E27FC236}">
                <a16:creationId xmlns:a16="http://schemas.microsoft.com/office/drawing/2014/main" id="{D0B9727B-4654-40B3-AC67-1B3DFBC777D8}"/>
              </a:ext>
            </a:extLst>
          </p:cNvPr>
          <p:cNvSpPr txBox="1"/>
          <p:nvPr/>
        </p:nvSpPr>
        <p:spPr>
          <a:xfrm>
            <a:off x="10530892" y="5972433"/>
            <a:ext cx="880369" cy="184666"/>
          </a:xfrm>
          <a:prstGeom prst="rect">
            <a:avLst/>
          </a:prstGeom>
          <a:noFill/>
        </p:spPr>
        <p:txBody>
          <a:bodyPr wrap="none" rtlCol="0">
            <a:spAutoFit/>
          </a:bodyPr>
          <a:lstStyle/>
          <a:p>
            <a:r>
              <a:rPr lang="sv-SE" sz="600" dirty="0"/>
              <a:t>* Last </a:t>
            </a:r>
            <a:r>
              <a:rPr lang="sv-SE" sz="600" dirty="0" err="1"/>
              <a:t>four</a:t>
            </a:r>
            <a:r>
              <a:rPr lang="sv-SE" sz="600" dirty="0"/>
              <a:t> </a:t>
            </a:r>
            <a:r>
              <a:rPr lang="sv-SE" sz="600" dirty="0" err="1"/>
              <a:t>quarters</a:t>
            </a:r>
            <a:endParaRPr lang="sv-SE" sz="600" dirty="0"/>
          </a:p>
        </p:txBody>
      </p:sp>
      <p:graphicFrame>
        <p:nvGraphicFramePr>
          <p:cNvPr id="12" name="Diagram 11">
            <a:extLst>
              <a:ext uri="{FF2B5EF4-FFF2-40B4-BE49-F238E27FC236}">
                <a16:creationId xmlns:a16="http://schemas.microsoft.com/office/drawing/2014/main" id="{E86B71F4-43CF-4FAA-9E77-A9D34CDDD64B}"/>
              </a:ext>
            </a:extLst>
          </p:cNvPr>
          <p:cNvGraphicFramePr>
            <a:graphicFrameLocks/>
          </p:cNvGraphicFramePr>
          <p:nvPr>
            <p:extLst>
              <p:ext uri="{D42A27DB-BD31-4B8C-83A1-F6EECF244321}">
                <p14:modId xmlns:p14="http://schemas.microsoft.com/office/powerpoint/2010/main" val="2062370043"/>
              </p:ext>
            </p:extLst>
          </p:nvPr>
        </p:nvGraphicFramePr>
        <p:xfrm>
          <a:off x="644090" y="2007189"/>
          <a:ext cx="5959910" cy="3857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Company </a:t>
            </a:r>
            <a:r>
              <a:rPr lang="sv-SE" dirty="0" err="1"/>
              <a:t>bankruptcies</a:t>
            </a:r>
            <a:endParaRPr lang="sv-SE" dirty="0"/>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1435008" cy="338554"/>
          </a:xfrm>
          <a:prstGeom prst="rect">
            <a:avLst/>
          </a:prstGeom>
          <a:noFill/>
        </p:spPr>
        <p:txBody>
          <a:bodyPr wrap="none" rtlCol="0">
            <a:spAutoFit/>
          </a:bodyPr>
          <a:lstStyle/>
          <a:p>
            <a:r>
              <a:rPr lang="sv-SE" sz="800" dirty="0"/>
              <a:t>Source: </a:t>
            </a:r>
            <a:r>
              <a:rPr lang="sv-SE" sz="800" dirty="0" err="1"/>
              <a:t>Statistics</a:t>
            </a:r>
            <a:r>
              <a:rPr lang="sv-SE" sz="800" dirty="0"/>
              <a:t> Sweden</a:t>
            </a:r>
          </a:p>
          <a:p>
            <a:endParaRPr lang="sv-SE" sz="800" dirty="0"/>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810693"/>
            <a:ext cx="4722412" cy="1618305"/>
          </a:xfrm>
        </p:spPr>
        <p:txBody>
          <a:bodyPr/>
          <a:lstStyle/>
          <a:p>
            <a:pPr marL="285750" indent="-285750">
              <a:buFont typeface="Arial" panose="020B0604020202020204" pitchFamily="34" charset="0"/>
              <a:buChar char="•"/>
            </a:pPr>
            <a:r>
              <a:rPr lang="en-US" sz="1400" dirty="0"/>
              <a:t>Bankruptcies remain at the same level as in the first quarter of 2021.</a:t>
            </a:r>
          </a:p>
          <a:p>
            <a:pPr marL="285750" indent="-285750">
              <a:buFont typeface="Arial" panose="020B0604020202020204" pitchFamily="34" charset="0"/>
              <a:buChar char="•"/>
            </a:pPr>
            <a:r>
              <a:rPr lang="en-US" sz="1400" dirty="0"/>
              <a:t>588 companies filed for bankruptcy in Stockholm County, 340 of these were in Stockholm City. </a:t>
            </a:r>
          </a:p>
          <a:p>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949573" cy="276999"/>
          </a:xfrm>
          <a:prstGeom prst="rect">
            <a:avLst/>
          </a:prstGeom>
          <a:noFill/>
        </p:spPr>
        <p:txBody>
          <a:bodyPr wrap="none" rtlCol="0">
            <a:spAutoFit/>
          </a:bodyPr>
          <a:lstStyle/>
          <a:p>
            <a:r>
              <a:rPr lang="sv-SE" sz="1200" b="1" dirty="0">
                <a:cs typeface="Arial" panose="020B0604020202020204" pitchFamily="34" charset="0"/>
              </a:rPr>
              <a:t>Company </a:t>
            </a:r>
            <a:r>
              <a:rPr lang="sv-SE" sz="1200" b="1" dirty="0" err="1">
                <a:cs typeface="Arial" panose="020B0604020202020204" pitchFamily="34" charset="0"/>
              </a:rPr>
              <a:t>bankruptcies</a:t>
            </a:r>
            <a:endParaRPr lang="sv-SE" sz="1200" b="1" dirty="0">
              <a:cs typeface="Arial" panose="020B0604020202020204" pitchFamily="34" charset="0"/>
            </a:endParaRP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615553"/>
          </a:xfrm>
          <a:prstGeom prst="rect">
            <a:avLst/>
          </a:prstGeom>
          <a:noFill/>
        </p:spPr>
        <p:txBody>
          <a:bodyPr wrap="square" rtlCol="0">
            <a:spAutoFit/>
          </a:bodyPr>
          <a:lstStyle/>
          <a:p>
            <a:r>
              <a:rPr lang="sv-SE" b="1" dirty="0"/>
              <a:t>Company </a:t>
            </a:r>
            <a:r>
              <a:rPr lang="sv-SE" b="1" dirty="0" err="1"/>
              <a:t>bankruptcies</a:t>
            </a:r>
            <a:br>
              <a:rPr lang="sv-SE" dirty="0"/>
            </a:br>
            <a:r>
              <a:rPr lang="sv-SE" sz="1600" dirty="0" err="1"/>
              <a:t>Deseasonalized</a:t>
            </a:r>
            <a:r>
              <a:rPr lang="sv-SE" sz="1600" dirty="0"/>
              <a:t> </a:t>
            </a:r>
            <a:r>
              <a:rPr lang="sv-SE" sz="1600" dirty="0" err="1"/>
              <a:t>values</a:t>
            </a:r>
            <a:r>
              <a:rPr lang="sv-SE" sz="1600" dirty="0"/>
              <a:t> (</a:t>
            </a:r>
            <a:r>
              <a:rPr lang="sv-SE" sz="1600" dirty="0" err="1"/>
              <a:t>moving</a:t>
            </a:r>
            <a:r>
              <a:rPr lang="sv-SE" sz="1600" dirty="0"/>
              <a:t> </a:t>
            </a:r>
            <a:r>
              <a:rPr lang="sv-SE" sz="1600" dirty="0" err="1"/>
              <a:t>average</a:t>
            </a:r>
            <a:r>
              <a:rPr lang="sv-SE" sz="1400" dirty="0"/>
              <a:t>)</a:t>
            </a:r>
            <a:endParaRPr lang="sv-SE" sz="1600" dirty="0"/>
          </a:p>
        </p:txBody>
      </p:sp>
      <p:graphicFrame>
        <p:nvGraphicFramePr>
          <p:cNvPr id="26" name="Tabell 25">
            <a:extLst>
              <a:ext uri="{FF2B5EF4-FFF2-40B4-BE49-F238E27FC236}">
                <a16:creationId xmlns:a16="http://schemas.microsoft.com/office/drawing/2014/main" id="{CD80FF49-1F49-4F4B-8303-9458BE338D96}"/>
              </a:ext>
            </a:extLst>
          </p:cNvPr>
          <p:cNvGraphicFramePr>
            <a:graphicFrameLocks noGrp="1"/>
          </p:cNvGraphicFramePr>
          <p:nvPr>
            <p:extLst>
              <p:ext uri="{D42A27DB-BD31-4B8C-83A1-F6EECF244321}">
                <p14:modId xmlns:p14="http://schemas.microsoft.com/office/powerpoint/2010/main" val="829353487"/>
              </p:ext>
            </p:extLst>
          </p:nvPr>
        </p:nvGraphicFramePr>
        <p:xfrm>
          <a:off x="6761538" y="3705999"/>
          <a:ext cx="4716087" cy="2266432"/>
        </p:xfrm>
        <a:graphic>
          <a:graphicData uri="http://schemas.openxmlformats.org/drawingml/2006/table">
            <a:tbl>
              <a:tblPr bandRow="1">
                <a:tableStyleId>{2D5ABB26-0587-4C30-8999-92F81FD0307C}</a:tableStyleId>
              </a:tblPr>
              <a:tblGrid>
                <a:gridCol w="1540508">
                  <a:extLst>
                    <a:ext uri="{9D8B030D-6E8A-4147-A177-3AD203B41FA5}">
                      <a16:colId xmlns:a16="http://schemas.microsoft.com/office/drawing/2014/main" val="1678076792"/>
                    </a:ext>
                  </a:extLst>
                </a:gridCol>
                <a:gridCol w="684178">
                  <a:extLst>
                    <a:ext uri="{9D8B030D-6E8A-4147-A177-3AD203B41FA5}">
                      <a16:colId xmlns:a16="http://schemas.microsoft.com/office/drawing/2014/main" val="2601369493"/>
                    </a:ext>
                  </a:extLst>
                </a:gridCol>
                <a:gridCol w="776195">
                  <a:extLst>
                    <a:ext uri="{9D8B030D-6E8A-4147-A177-3AD203B41FA5}">
                      <a16:colId xmlns:a16="http://schemas.microsoft.com/office/drawing/2014/main" val="2395970223"/>
                    </a:ext>
                  </a:extLst>
                </a:gridCol>
                <a:gridCol w="614487">
                  <a:extLst>
                    <a:ext uri="{9D8B030D-6E8A-4147-A177-3AD203B41FA5}">
                      <a16:colId xmlns:a16="http://schemas.microsoft.com/office/drawing/2014/main" val="3235649811"/>
                    </a:ext>
                  </a:extLst>
                </a:gridCol>
                <a:gridCol w="560585">
                  <a:extLst>
                    <a:ext uri="{9D8B030D-6E8A-4147-A177-3AD203B41FA5}">
                      <a16:colId xmlns:a16="http://schemas.microsoft.com/office/drawing/2014/main" val="1050073455"/>
                    </a:ext>
                  </a:extLst>
                </a:gridCol>
                <a:gridCol w="540134">
                  <a:extLst>
                    <a:ext uri="{9D8B030D-6E8A-4147-A177-3AD203B41FA5}">
                      <a16:colId xmlns:a16="http://schemas.microsoft.com/office/drawing/2014/main" val="3827523272"/>
                    </a:ext>
                  </a:extLst>
                </a:gridCol>
              </a:tblGrid>
              <a:tr h="28183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Ch</a:t>
                      </a:r>
                      <a:r>
                        <a:rPr lang="sv-SE" sz="800" u="none" strike="noStrike" dirty="0">
                          <a:effectLst/>
                        </a:rPr>
                        <a:t>., %</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32">
                <a:tc>
                  <a:txBody>
                    <a:bodyPr/>
                    <a:lstStyle/>
                    <a:p>
                      <a:pPr marL="72000" algn="l" fontAlgn="b"/>
                      <a:r>
                        <a:rPr lang="sv-SE" sz="800" u="none" strike="noStrike" dirty="0">
                          <a:effectLst/>
                        </a:rPr>
                        <a:t>Sweden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1 639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6 789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37732">
                <a:tc>
                  <a:txBody>
                    <a:bodyPr/>
                    <a:lstStyle/>
                    <a:p>
                      <a:pPr marL="72000" algn="l" fontAlgn="b"/>
                      <a:r>
                        <a:rPr lang="sv-SE" sz="800" u="none" strike="noStrike" dirty="0">
                          <a:effectLst/>
                        </a:rPr>
                        <a:t>The Stockholm Region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868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3 517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4178915708"/>
                  </a:ext>
                </a:extLst>
              </a:tr>
              <a:tr h="337732">
                <a:tc>
                  <a:txBody>
                    <a:bodyPr/>
                    <a:lstStyle/>
                    <a:p>
                      <a:pPr marL="72000" algn="l" fontAlgn="b"/>
                      <a:r>
                        <a:rPr lang="sv-SE" sz="800" b="1" u="none" strike="noStrike" dirty="0">
                          <a:effectLst/>
                        </a:rPr>
                        <a:t>Stockholm County</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588</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2 323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54613420"/>
                  </a:ext>
                </a:extLst>
              </a:tr>
              <a:tr h="337732">
                <a:tc>
                  <a:txBody>
                    <a:bodyPr/>
                    <a:lstStyle/>
                    <a:p>
                      <a:pPr marL="72000" algn="l" fontAlgn="b"/>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340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1 403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923977588"/>
                  </a:ext>
                </a:extLst>
              </a:tr>
              <a:tr h="337732">
                <a:tc>
                  <a:txBody>
                    <a:bodyPr/>
                    <a:lstStyle/>
                    <a:p>
                      <a:pPr marL="72000" algn="l" fontAlgn="b"/>
                      <a:r>
                        <a:rPr lang="sv-SE" sz="800" u="none" strike="noStrike" dirty="0">
                          <a:effectLst/>
                        </a:rPr>
                        <a:t>Sweden, excl. Stockholm County</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1 051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4 466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3645508160"/>
                  </a:ext>
                </a:extLst>
              </a:tr>
            </a:tbl>
          </a:graphicData>
        </a:graphic>
      </p:graphicFrame>
      <p:sp>
        <p:nvSpPr>
          <p:cNvPr id="13" name="textruta 12">
            <a:extLst>
              <a:ext uri="{FF2B5EF4-FFF2-40B4-BE49-F238E27FC236}">
                <a16:creationId xmlns:a16="http://schemas.microsoft.com/office/drawing/2014/main" id="{C4DAEE2F-75E1-4FF2-9231-342F7E3E1712}"/>
              </a:ext>
            </a:extLst>
          </p:cNvPr>
          <p:cNvSpPr txBox="1"/>
          <p:nvPr/>
        </p:nvSpPr>
        <p:spPr>
          <a:xfrm>
            <a:off x="10509522" y="6003210"/>
            <a:ext cx="869149" cy="184666"/>
          </a:xfrm>
          <a:prstGeom prst="rect">
            <a:avLst/>
          </a:prstGeom>
          <a:noFill/>
        </p:spPr>
        <p:txBody>
          <a:bodyPr wrap="none" rtlCol="0">
            <a:spAutoFit/>
          </a:bodyPr>
          <a:lstStyle/>
          <a:p>
            <a:r>
              <a:rPr lang="sv-SE" sz="600" dirty="0"/>
              <a:t>* Last </a:t>
            </a:r>
            <a:r>
              <a:rPr lang="sv-SE" sz="600" dirty="0" err="1"/>
              <a:t>four</a:t>
            </a:r>
            <a:r>
              <a:rPr lang="sv-SE" sz="600" dirty="0"/>
              <a:t> </a:t>
            </a:r>
            <a:r>
              <a:rPr lang="sv-SE" sz="600" dirty="0" err="1"/>
              <a:t>quarters</a:t>
            </a:r>
            <a:endParaRPr lang="sv-SE" sz="600" dirty="0"/>
          </a:p>
        </p:txBody>
      </p:sp>
      <p:graphicFrame>
        <p:nvGraphicFramePr>
          <p:cNvPr id="12" name="Diagram 11">
            <a:extLst>
              <a:ext uri="{FF2B5EF4-FFF2-40B4-BE49-F238E27FC236}">
                <a16:creationId xmlns:a16="http://schemas.microsoft.com/office/drawing/2014/main" id="{A17164F0-36B3-42F4-830E-41BBA1BA10AF}"/>
              </a:ext>
            </a:extLst>
          </p:cNvPr>
          <p:cNvGraphicFramePr>
            <a:graphicFrameLocks/>
          </p:cNvGraphicFramePr>
          <p:nvPr>
            <p:extLst>
              <p:ext uri="{D42A27DB-BD31-4B8C-83A1-F6EECF244321}">
                <p14:modId xmlns:p14="http://schemas.microsoft.com/office/powerpoint/2010/main" val="106240219"/>
              </p:ext>
            </p:extLst>
          </p:nvPr>
        </p:nvGraphicFramePr>
        <p:xfrm>
          <a:off x="565439" y="2072407"/>
          <a:ext cx="6066270" cy="3755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err="1"/>
              <a:t>Employment</a:t>
            </a:r>
            <a:r>
              <a:rPr lang="sv-SE" dirty="0"/>
              <a:t>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543248"/>
            <a:ext cx="1435008" cy="215444"/>
          </a:xfrm>
          <a:prstGeom prst="rect">
            <a:avLst/>
          </a:prstGeom>
          <a:noFill/>
        </p:spPr>
        <p:txBody>
          <a:bodyPr wrap="none" rtlCol="0">
            <a:spAutoFit/>
          </a:bodyPr>
          <a:lstStyle/>
          <a:p>
            <a:r>
              <a:rPr lang="sv-SE" sz="800" dirty="0"/>
              <a:t>Source: </a:t>
            </a:r>
            <a:r>
              <a:rPr lang="sv-SE" sz="800" dirty="0" err="1"/>
              <a:t>Statistics</a:t>
            </a:r>
            <a:r>
              <a:rPr lang="sv-SE" sz="800" dirty="0"/>
              <a:t> Sweden</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367073"/>
            <a:ext cx="4722411" cy="2070813"/>
          </a:xfrm>
        </p:spPr>
        <p:txBody>
          <a:bodyPr/>
          <a:lstStyle/>
          <a:p>
            <a:pPr marL="285750" indent="-285750">
              <a:buFont typeface="Arial" panose="020B0604020202020204" pitchFamily="34" charset="0"/>
              <a:buChar char="•"/>
            </a:pPr>
            <a:r>
              <a:rPr lang="en-US" sz="1400" dirty="0"/>
              <a:t>The number of inhabitants employed increased by 48,200 people (3.9%) in the county, and by 11,800 people (2.9%) in Stockholm City.</a:t>
            </a:r>
          </a:p>
          <a:p>
            <a:pPr marL="285750" indent="-285750">
              <a:buFont typeface="Arial" panose="020B0604020202020204" pitchFamily="34" charset="0"/>
              <a:buChar char="•"/>
            </a:pPr>
            <a:r>
              <a:rPr lang="en-US" sz="1400" dirty="0"/>
              <a:t>Employment grew primarily in:</a:t>
            </a:r>
            <a:br>
              <a:rPr lang="en-US" sz="1400" dirty="0"/>
            </a:br>
            <a:r>
              <a:rPr lang="en-US" sz="1400" dirty="0"/>
              <a:t>- Construction</a:t>
            </a:r>
            <a:br>
              <a:rPr lang="en-US" sz="1400" dirty="0"/>
            </a:br>
            <a:r>
              <a:rPr lang="en-US" sz="1400" dirty="0"/>
              <a:t>- Education</a:t>
            </a:r>
            <a:br>
              <a:rPr lang="en-US" sz="1400" dirty="0"/>
            </a:br>
            <a:r>
              <a:rPr lang="en-US" sz="1400" dirty="0"/>
              <a:t>- Hotels and restaurants</a:t>
            </a:r>
          </a:p>
          <a:p>
            <a:pPr marL="0" lvl="4" indent="0">
              <a:buNone/>
            </a:pPr>
            <a:endParaRPr lang="sv-SE" sz="1400" dirty="0"/>
          </a:p>
          <a:p>
            <a:pPr lvl="4"/>
            <a:endParaRPr lang="sv-SE" sz="1400" dirty="0"/>
          </a:p>
          <a:p>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116011" cy="276999"/>
          </a:xfrm>
          <a:prstGeom prst="rect">
            <a:avLst/>
          </a:prstGeom>
          <a:noFill/>
        </p:spPr>
        <p:txBody>
          <a:bodyPr wrap="none" rtlCol="0">
            <a:spAutoFit/>
          </a:bodyPr>
          <a:lstStyle/>
          <a:p>
            <a:r>
              <a:rPr lang="sv-SE" sz="1200" b="1" dirty="0" err="1">
                <a:cs typeface="Arial" panose="020B0604020202020204" pitchFamily="34" charset="0"/>
              </a:rPr>
              <a:t>Employment</a:t>
            </a:r>
            <a:endParaRPr lang="sv-SE" sz="1200" b="1" dirty="0">
              <a:cs typeface="Arial" panose="020B0604020202020204" pitchFamily="34" charset="0"/>
            </a:endParaRP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2053767" cy="492443"/>
          </a:xfrm>
          <a:prstGeom prst="rect">
            <a:avLst/>
          </a:prstGeom>
          <a:noFill/>
        </p:spPr>
        <p:txBody>
          <a:bodyPr wrap="none" rtlCol="0">
            <a:spAutoFit/>
          </a:bodyPr>
          <a:lstStyle/>
          <a:p>
            <a:r>
              <a:rPr lang="sv-SE" sz="1400" b="1" dirty="0" err="1"/>
              <a:t>Employed</a:t>
            </a:r>
            <a:r>
              <a:rPr lang="sv-SE" sz="1400" b="1" dirty="0"/>
              <a:t> population</a:t>
            </a:r>
            <a:br>
              <a:rPr lang="sv-SE" sz="1400" dirty="0"/>
            </a:br>
            <a:r>
              <a:rPr lang="sv-SE" sz="1200" dirty="0"/>
              <a:t>Index 100 = 2012 Q1</a:t>
            </a:r>
            <a:endParaRPr lang="sv-SE" sz="1400" dirty="0"/>
          </a:p>
        </p:txBody>
      </p:sp>
      <p:graphicFrame>
        <p:nvGraphicFramePr>
          <p:cNvPr id="17" name="Tabell 16">
            <a:extLst>
              <a:ext uri="{FF2B5EF4-FFF2-40B4-BE49-F238E27FC236}">
                <a16:creationId xmlns:a16="http://schemas.microsoft.com/office/drawing/2014/main" id="{E4A1EEB5-AFC3-40BE-BF1B-DAA010FEE414}"/>
              </a:ext>
            </a:extLst>
          </p:cNvPr>
          <p:cNvGraphicFramePr>
            <a:graphicFrameLocks noGrp="1"/>
          </p:cNvGraphicFramePr>
          <p:nvPr>
            <p:extLst>
              <p:ext uri="{D42A27DB-BD31-4B8C-83A1-F6EECF244321}">
                <p14:modId xmlns:p14="http://schemas.microsoft.com/office/powerpoint/2010/main" val="108730079"/>
              </p:ext>
            </p:extLst>
          </p:nvPr>
        </p:nvGraphicFramePr>
        <p:xfrm>
          <a:off x="6755214" y="3723770"/>
          <a:ext cx="4722411" cy="2248666"/>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291798">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err="1">
                          <a:effectLst/>
                        </a:rPr>
                        <a:t>Number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Change</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Change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29179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Q1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 </a:t>
                      </a:r>
                    </a:p>
                    <a:p>
                      <a:pPr algn="ctr" fontAlgn="b"/>
                      <a:r>
                        <a:rPr lang="sv-SE" sz="800" u="none" strike="noStrike" dirty="0">
                          <a:effectLst/>
                        </a:rPr>
                        <a:t>(</a:t>
                      </a:r>
                      <a:r>
                        <a:rPr lang="sv-SE" sz="800" u="none" strike="noStrike" dirty="0" err="1">
                          <a:effectLst/>
                        </a:rPr>
                        <a:t>number</a:t>
                      </a:r>
                      <a:r>
                        <a:rPr lang="sv-SE" sz="800" u="none" strike="noStrike" dirty="0">
                          <a:effectLst/>
                        </a:rPr>
                        <a:t>)</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year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a:t>
                      </a:r>
                      <a:r>
                        <a:rPr lang="sv-SE" sz="800" u="none" strike="noStrike" dirty="0" err="1">
                          <a:effectLst/>
                        </a:rPr>
                        <a:t>years</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3014">
                <a:tc>
                  <a:txBody>
                    <a:bodyPr/>
                    <a:lstStyle/>
                    <a:p>
                      <a:pPr marL="72000" algn="l" fontAlgn="ctr"/>
                      <a:r>
                        <a:rPr lang="sv-SE" sz="800" u="none" strike="noStrike" dirty="0">
                          <a:effectLst/>
                        </a:rPr>
                        <a:t>Sweden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5 075 700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154 300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1544414373"/>
                  </a:ext>
                </a:extLst>
              </a:tr>
              <a:tr h="333014">
                <a:tc>
                  <a:txBody>
                    <a:bodyPr/>
                    <a:lstStyle/>
                    <a:p>
                      <a:pPr marL="72000" algn="l" fontAlgn="ctr"/>
                      <a:r>
                        <a:rPr lang="sv-SE" sz="800" u="none" strike="noStrike" dirty="0">
                          <a:effectLst/>
                        </a:rPr>
                        <a:t>The Stockholm Region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2 342 900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4178915708"/>
                  </a:ext>
                </a:extLst>
              </a:tr>
              <a:tr h="333014">
                <a:tc>
                  <a:txBody>
                    <a:bodyPr/>
                    <a:lstStyle/>
                    <a:p>
                      <a:pPr marL="72000" algn="l" fontAlgn="ctr"/>
                      <a:r>
                        <a:rPr lang="sv-SE" sz="800" b="1" u="none" strike="noStrike" dirty="0">
                          <a:effectLst/>
                        </a:rPr>
                        <a:t>Stockholm County</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1554613420"/>
                  </a:ext>
                </a:extLst>
              </a:tr>
              <a:tr h="333014">
                <a:tc>
                  <a:txBody>
                    <a:bodyPr/>
                    <a:lstStyle/>
                    <a:p>
                      <a:pPr marL="72000" algn="l" fontAlgn="ctr"/>
                      <a:r>
                        <a:rPr lang="sv-SE" sz="800" b="1" u="none" strike="noStrike" dirty="0">
                          <a:effectLst/>
                        </a:rPr>
                        <a:t>City </a:t>
                      </a:r>
                      <a:r>
                        <a:rPr lang="sv-SE" sz="800" b="1" u="none" strike="noStrike" dirty="0" err="1">
                          <a:effectLst/>
                        </a:rPr>
                        <a:t>of</a:t>
                      </a:r>
                      <a:r>
                        <a:rPr lang="sv-SE" sz="800" b="1" u="none" strike="noStrike" dirty="0">
                          <a:effectLst/>
                        </a:rPr>
                        <a:t> Stockholm</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552 800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11 800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4,6</a:t>
                      </a:r>
                    </a:p>
                  </a:txBody>
                  <a:tcPr marL="9525" marR="9525" marT="9525" marB="0" anchor="ctr"/>
                </a:tc>
                <a:extLst>
                  <a:ext uri="{0D108BD9-81ED-4DB2-BD59-A6C34878D82A}">
                    <a16:rowId xmlns:a16="http://schemas.microsoft.com/office/drawing/2014/main" val="923977588"/>
                  </a:ext>
                </a:extLst>
              </a:tr>
              <a:tr h="333014">
                <a:tc>
                  <a:txBody>
                    <a:bodyPr/>
                    <a:lstStyle/>
                    <a:p>
                      <a:pPr marL="72000" algn="l" fontAlgn="ctr"/>
                      <a:r>
                        <a:rPr lang="sv-SE" sz="800" u="none" strike="noStrike" dirty="0">
                          <a:effectLst/>
                        </a:rPr>
                        <a:t>Sweden, excl. Stockholm County</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3 777 300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106 100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BFE3DBB5-0C9F-4F2E-A8D1-08163B0B9A6D}"/>
              </a:ext>
            </a:extLst>
          </p:cNvPr>
          <p:cNvGraphicFramePr>
            <a:graphicFrameLocks/>
          </p:cNvGraphicFramePr>
          <p:nvPr>
            <p:extLst>
              <p:ext uri="{D42A27DB-BD31-4B8C-83A1-F6EECF244321}">
                <p14:modId xmlns:p14="http://schemas.microsoft.com/office/powerpoint/2010/main" val="1301787540"/>
              </p:ext>
            </p:extLst>
          </p:nvPr>
        </p:nvGraphicFramePr>
        <p:xfrm>
          <a:off x="569623" y="1920523"/>
          <a:ext cx="6052850" cy="3624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2629</TotalTime>
  <Words>4397</Words>
  <Application>Microsoft Office PowerPoint</Application>
  <PresentationFormat>Bredbild</PresentationFormat>
  <Paragraphs>1793</Paragraphs>
  <Slides>24</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Futura Std Book</vt:lpstr>
      <vt:lpstr>Futura Std Book</vt:lpstr>
      <vt:lpstr>Garamond</vt:lpstr>
      <vt:lpstr>Wingdings</vt:lpstr>
      <vt:lpstr>Stockholm Business Region</vt:lpstr>
      <vt:lpstr>PowerPoint-presentation</vt:lpstr>
      <vt:lpstr>About the report</vt:lpstr>
      <vt:lpstr>A strong first quarter for Stockholm, but the global economic situation causes concern</vt:lpstr>
      <vt:lpstr>Economic growth</vt:lpstr>
      <vt:lpstr>Economic growth by sector</vt:lpstr>
      <vt:lpstr>Economic growth, 2022 Q1</vt:lpstr>
      <vt:lpstr>Newly registered businesses</vt:lpstr>
      <vt:lpstr>Company bankruptcies</vt:lpstr>
      <vt:lpstr>Employment </vt:lpstr>
      <vt:lpstr>Employed population, by industry</vt:lpstr>
      <vt:lpstr>Employed population, by occupation</vt:lpstr>
      <vt:lpstr>Recently listed positions</vt:lpstr>
      <vt:lpstr>The number of persons given notice</vt:lpstr>
      <vt:lpstr>Unemployment</vt:lpstr>
      <vt:lpstr>Unemployment by categories</vt:lpstr>
      <vt:lpstr>Population </vt:lpstr>
      <vt:lpstr>Housing projects started</vt:lpstr>
      <vt:lpstr>Commercial Accommodations</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Rasmus Ragnarsson</cp:lastModifiedBy>
  <cp:revision>476</cp:revision>
  <cp:lastPrinted>2022-07-06T07:20:36Z</cp:lastPrinted>
  <dcterms:created xsi:type="dcterms:W3CDTF">2019-04-29T08:02:07Z</dcterms:created>
  <dcterms:modified xsi:type="dcterms:W3CDTF">2022-07-06T07:50:49Z</dcterms:modified>
</cp:coreProperties>
</file>