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5"/>
  </p:notesMasterIdLst>
  <p:handoutMasterIdLst>
    <p:handoutMasterId r:id="rId26"/>
  </p:handoutMasterIdLst>
  <p:sldIdLst>
    <p:sldId id="369" r:id="rId2"/>
    <p:sldId id="308" r:id="rId3"/>
    <p:sldId id="347" r:id="rId4"/>
    <p:sldId id="370" r:id="rId5"/>
    <p:sldId id="371" r:id="rId6"/>
    <p:sldId id="351" r:id="rId7"/>
    <p:sldId id="372" r:id="rId8"/>
    <p:sldId id="373" r:id="rId9"/>
    <p:sldId id="354" r:id="rId10"/>
    <p:sldId id="368" r:id="rId11"/>
    <p:sldId id="374" r:id="rId12"/>
    <p:sldId id="375" r:id="rId13"/>
    <p:sldId id="358" r:id="rId14"/>
    <p:sldId id="359" r:id="rId15"/>
    <p:sldId id="376" r:id="rId16"/>
    <p:sldId id="377" r:id="rId17"/>
    <p:sldId id="378" r:id="rId18"/>
    <p:sldId id="316" r:id="rId19"/>
    <p:sldId id="363" r:id="rId20"/>
    <p:sldId id="364" r:id="rId21"/>
    <p:sldId id="365" r:id="rId22"/>
    <p:sldId id="366" r:id="rId23"/>
    <p:sldId id="367" r:id="rId2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Rapport" id="{E2D09124-2141-4BB3-A39B-6EEF30579164}">
          <p14:sldIdLst>
            <p14:sldId id="369"/>
            <p14:sldId id="308"/>
            <p14:sldId id="347"/>
            <p14:sldId id="370"/>
            <p14:sldId id="371"/>
            <p14:sldId id="351"/>
            <p14:sldId id="372"/>
            <p14:sldId id="373"/>
            <p14:sldId id="354"/>
            <p14:sldId id="368"/>
            <p14:sldId id="374"/>
            <p14:sldId id="375"/>
            <p14:sldId id="358"/>
            <p14:sldId id="359"/>
            <p14:sldId id="376"/>
            <p14:sldId id="377"/>
            <p14:sldId id="378"/>
            <p14:sldId id="316"/>
            <p14:sldId id="363"/>
            <p14:sldId id="364"/>
            <p14:sldId id="365"/>
            <p14:sldId id="366"/>
            <p14:sldId id="36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0064"/>
    <a:srgbClr val="FFFFFF"/>
    <a:srgbClr val="05236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just format 1 - Dekorfärg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2" autoAdjust="0"/>
    <p:restoredTop sz="94660"/>
  </p:normalViewPr>
  <p:slideViewPr>
    <p:cSldViewPr snapToGrid="0">
      <p:cViewPr varScale="1">
        <p:scale>
          <a:sx n="88" d="100"/>
          <a:sy n="88" d="100"/>
        </p:scale>
        <p:origin x="78" y="84"/>
      </p:cViewPr>
      <p:guideLst/>
    </p:cSldViewPr>
  </p:slideViewPr>
  <p:notesTextViewPr>
    <p:cViewPr>
      <p:scale>
        <a:sx n="3" d="2"/>
        <a:sy n="3" d="2"/>
      </p:scale>
      <p:origin x="0" y="0"/>
    </p:cViewPr>
  </p:notesTextViewPr>
  <p:sorterViewPr>
    <p:cViewPr>
      <p:scale>
        <a:sx n="78" d="100"/>
        <a:sy n="78" d="100"/>
      </p:scale>
      <p:origin x="0" y="-3480"/>
    </p:cViewPr>
  </p:sorterViewPr>
  <p:notesViewPr>
    <p:cSldViewPr snapToGrid="0" showGuides="1">
      <p:cViewPr varScale="1">
        <p:scale>
          <a:sx n="92" d="100"/>
          <a:sy n="92" d="100"/>
        </p:scale>
        <p:origin x="279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FILESERVER1\gemensam\2%20Projekt\SBA%20-%20Q42019%20fram&#229;t\4.4%20-%20Rapportexcellmallar\2022Q1\Sida%204.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oleObject" Target="file:///\\FILESERVER1\gemensam\2%20Projekt\SBA%20-%20Q42019%20fram&#229;t\4.4%20-%20Rapportexcellmallar\2022Q1\Sida%2016.xlsx" TargetMode="External"/></Relationships>
</file>

<file path=ppt/charts/_rels/chart11.xml.rels><?xml version="1.0" encoding="UTF-8" standalone="yes"?>
<Relationships xmlns="http://schemas.openxmlformats.org/package/2006/relationships"><Relationship Id="rId3" Type="http://schemas.openxmlformats.org/officeDocument/2006/relationships/oleObject" Target="file:///\\FILESERVER1\gemensam\2%20Projekt\SBA%20-%20Q42019%20fram&#229;t\4.4%20-%20Rapportexcellmallar\2022Q1\Sida%2017.xlsx" TargetMode="External"/><Relationship Id="rId2" Type="http://schemas.microsoft.com/office/2011/relationships/chartColorStyle" Target="colors4.xml"/><Relationship Id="rId1" Type="http://schemas.microsoft.com/office/2011/relationships/chartStyle" Target="style4.xml"/></Relationships>
</file>

<file path=ppt/charts/_rels/chart2.xml.rels><?xml version="1.0" encoding="UTF-8" standalone="yes"?>
<Relationships xmlns="http://schemas.openxmlformats.org/package/2006/relationships"><Relationship Id="rId3" Type="http://schemas.openxmlformats.org/officeDocument/2006/relationships/oleObject" Target="file:///\\FILESERVER1\gemensam\2%20Projekt\SBA%20-%20Q42019%20fram&#229;t\4.4%20-%20Rapportexcellmallar\2022Q1\Sida%205.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oleObject" Target="file:///\\FILESERVER1\gemensam\2%20Projekt\SBA%20-%20Q42019%20fram&#229;t\4.4%20-%20Rapportexcellmallar\2022Q1\Sida%206.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FILESERVER1\gemensam\2%20Projekt\SBA%20-%20Q42019%20fram&#229;t\4.4%20-%20Rapportexcellmallar\2022Q1\Sida%207.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1" Type="http://schemas.openxmlformats.org/officeDocument/2006/relationships/oleObject" Target="file:///\\FILESERVER1\gemensam\2%20Projekt\SBA%20-%20Q42019%20fram&#229;t\4.4%20-%20Rapportexcellmallar\2022Q1\Sida%208.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FILESERVER1\gemensam\2%20Projekt\SBA%20-%20Q42019%20fram&#229;t\4.4%20-%20Rapportexcellmallar\2022Q1\Sida%2011.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FILESERVER1\gemensam\2%20Projekt\SBA%20-%20Q42019%20fram&#229;t\4.4%20-%20Rapportexcellmallar\2022Q1\Sida%2012.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FILESERVER1\gemensam\2%20Projekt\SBA%20-%20Q42019%20fram&#229;t\4.4%20-%20Rapportexcellmallar\2022Q1\Sida%2013.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FILESERVER1\gemensam\2%20Projekt\SBA%20-%20Q42019%20fram&#229;t\4.4%20-%20Rapportexcellmallar\2022Q1\Sida%201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's4 Grafdata'!$B$42</c:f>
              <c:strCache>
                <c:ptCount val="1"/>
                <c:pt idx="0">
                  <c:v>Total</c:v>
                </c:pt>
              </c:strCache>
            </c:strRef>
          </c:tx>
          <c:spPr>
            <a:ln w="28575" cap="rnd">
              <a:solidFill>
                <a:schemeClr val="accent1"/>
              </a:solidFill>
              <a:round/>
            </a:ln>
            <a:effectLst/>
          </c:spPr>
          <c:marker>
            <c:symbol val="none"/>
          </c:marker>
          <c:cat>
            <c:strRef>
              <c:f>'s4 Grafdata'!$C$41:$AQ$41</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's4 Grafdata'!$C$42:$AQ$42</c:f>
              <c:numCache>
                <c:formatCode>General</c:formatCode>
                <c:ptCount val="41"/>
                <c:pt idx="0">
                  <c:v>100</c:v>
                </c:pt>
                <c:pt idx="1">
                  <c:v>106.94790168246762</c:v>
                </c:pt>
                <c:pt idx="2">
                  <c:v>106.67529246039689</c:v>
                </c:pt>
                <c:pt idx="3">
                  <c:v>107.41246106715452</c:v>
                </c:pt>
                <c:pt idx="4">
                  <c:v>105.24562443780152</c:v>
                </c:pt>
                <c:pt idx="5">
                  <c:v>110.44416442895732</c:v>
                </c:pt>
                <c:pt idx="6">
                  <c:v>110.8237886172903</c:v>
                </c:pt>
                <c:pt idx="7">
                  <c:v>110.43087903799442</c:v>
                </c:pt>
                <c:pt idx="8">
                  <c:v>108.84907218597596</c:v>
                </c:pt>
                <c:pt idx="9">
                  <c:v>115.7689656122968</c:v>
                </c:pt>
                <c:pt idx="10">
                  <c:v>115.51332110823898</c:v>
                </c:pt>
                <c:pt idx="11">
                  <c:v>114.76576300987237</c:v>
                </c:pt>
                <c:pt idx="12">
                  <c:v>114.04964838279089</c:v>
                </c:pt>
                <c:pt idx="13">
                  <c:v>121.52955875287125</c:v>
                </c:pt>
                <c:pt idx="14">
                  <c:v>120.75080900133447</c:v>
                </c:pt>
                <c:pt idx="15">
                  <c:v>121.58519983035499</c:v>
                </c:pt>
                <c:pt idx="16">
                  <c:v>120.38950257223439</c:v>
                </c:pt>
                <c:pt idx="17">
                  <c:v>127.80617683073774</c:v>
                </c:pt>
                <c:pt idx="18">
                  <c:v>127.63613871447826</c:v>
                </c:pt>
                <c:pt idx="19">
                  <c:v>128.64120818213689</c:v>
                </c:pt>
                <c:pt idx="20">
                  <c:v>126.49166078030235</c:v>
                </c:pt>
                <c:pt idx="21">
                  <c:v>134.57344371221382</c:v>
                </c:pt>
                <c:pt idx="22">
                  <c:v>133.71286543997039</c:v>
                </c:pt>
                <c:pt idx="23">
                  <c:v>134.51177507582344</c:v>
                </c:pt>
                <c:pt idx="24">
                  <c:v>132.64447353856036</c:v>
                </c:pt>
                <c:pt idx="25">
                  <c:v>143.32294471175649</c:v>
                </c:pt>
                <c:pt idx="26">
                  <c:v>141.45765093252615</c:v>
                </c:pt>
                <c:pt idx="27">
                  <c:v>141.69743191212402</c:v>
                </c:pt>
                <c:pt idx="28">
                  <c:v>140.49888711854803</c:v>
                </c:pt>
                <c:pt idx="29">
                  <c:v>149.05501010939841</c:v>
                </c:pt>
                <c:pt idx="30">
                  <c:v>144.53800230512789</c:v>
                </c:pt>
                <c:pt idx="31">
                  <c:v>144.42367502054293</c:v>
                </c:pt>
                <c:pt idx="32">
                  <c:v>143.71429544210326</c:v>
                </c:pt>
                <c:pt idx="33">
                  <c:v>146.49865194368687</c:v>
                </c:pt>
                <c:pt idx="34">
                  <c:v>145.72657248883812</c:v>
                </c:pt>
                <c:pt idx="35">
                  <c:v>147.54186343682716</c:v>
                </c:pt>
                <c:pt idx="36">
                  <c:v>150.15261952216545</c:v>
                </c:pt>
                <c:pt idx="37">
                  <c:v>156.18168470416509</c:v>
                </c:pt>
                <c:pt idx="38">
                  <c:v>158.17875195640315</c:v>
                </c:pt>
                <c:pt idx="39">
                  <c:v>157.31270636060336</c:v>
                </c:pt>
                <c:pt idx="40">
                  <c:v>160.70681033793383</c:v>
                </c:pt>
              </c:numCache>
            </c:numRef>
          </c:val>
          <c:smooth val="0"/>
          <c:extLst>
            <c:ext xmlns:c16="http://schemas.microsoft.com/office/drawing/2014/chart" uri="{C3380CC4-5D6E-409C-BE32-E72D297353CC}">
              <c16:uniqueId val="{00000000-A225-447A-98FC-A7E729362A0A}"/>
            </c:ext>
          </c:extLst>
        </c:ser>
        <c:ser>
          <c:idx val="1"/>
          <c:order val="1"/>
          <c:tx>
            <c:strRef>
              <c:f>'s4 Grafdata'!$B$43</c:f>
              <c:strCache>
                <c:ptCount val="1"/>
                <c:pt idx="0">
                  <c:v>Per invånare</c:v>
                </c:pt>
              </c:strCache>
            </c:strRef>
          </c:tx>
          <c:spPr>
            <a:ln w="28575" cap="rnd">
              <a:solidFill>
                <a:schemeClr val="accent2"/>
              </a:solidFill>
              <a:prstDash val="sysDash"/>
              <a:round/>
            </a:ln>
            <a:effectLst/>
          </c:spPr>
          <c:marker>
            <c:symbol val="none"/>
          </c:marker>
          <c:cat>
            <c:strRef>
              <c:f>'s4 Grafdata'!$C$41:$AQ$41</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's4 Grafdata'!$C$43:$AQ$43</c:f>
              <c:numCache>
                <c:formatCode>General</c:formatCode>
                <c:ptCount val="41"/>
                <c:pt idx="0">
                  <c:v>100</c:v>
                </c:pt>
                <c:pt idx="1">
                  <c:v>106.95388906580547</c:v>
                </c:pt>
                <c:pt idx="2">
                  <c:v>106.13056969174559</c:v>
                </c:pt>
                <c:pt idx="3">
                  <c:v>106.60335840905474</c:v>
                </c:pt>
                <c:pt idx="4">
                  <c:v>104.21027963058432</c:v>
                </c:pt>
                <c:pt idx="5">
                  <c:v>109.23848919370576</c:v>
                </c:pt>
                <c:pt idx="6">
                  <c:v>109.09068536918369</c:v>
                </c:pt>
                <c:pt idx="7">
                  <c:v>108.48744439310509</c:v>
                </c:pt>
                <c:pt idx="8">
                  <c:v>106.6310030537129</c:v>
                </c:pt>
                <c:pt idx="9">
                  <c:v>113.2402521695174</c:v>
                </c:pt>
                <c:pt idx="10">
                  <c:v>112.43962698486982</c:v>
                </c:pt>
                <c:pt idx="11">
                  <c:v>111.62776258321927</c:v>
                </c:pt>
                <c:pt idx="12">
                  <c:v>110.61075261754469</c:v>
                </c:pt>
                <c:pt idx="13">
                  <c:v>117.6036728155859</c:v>
                </c:pt>
                <c:pt idx="14">
                  <c:v>116.07531983805549</c:v>
                </c:pt>
                <c:pt idx="15">
                  <c:v>116.51703280859239</c:v>
                </c:pt>
                <c:pt idx="16">
                  <c:v>114.9485958221572</c:v>
                </c:pt>
                <c:pt idx="17">
                  <c:v>121.6379264369377</c:v>
                </c:pt>
                <c:pt idx="18">
                  <c:v>120.53912560334527</c:v>
                </c:pt>
                <c:pt idx="19">
                  <c:v>120.81963704600356</c:v>
                </c:pt>
                <c:pt idx="20">
                  <c:v>118.27189297883794</c:v>
                </c:pt>
                <c:pt idx="21">
                  <c:v>125.31514110495364</c:v>
                </c:pt>
                <c:pt idx="22">
                  <c:v>123.4949106304003</c:v>
                </c:pt>
                <c:pt idx="23">
                  <c:v>123.73175933206015</c:v>
                </c:pt>
                <c:pt idx="24">
                  <c:v>121.49384825155224</c:v>
                </c:pt>
                <c:pt idx="25">
                  <c:v>130.91815792365935</c:v>
                </c:pt>
                <c:pt idx="26">
                  <c:v>128.16124422844459</c:v>
                </c:pt>
                <c:pt idx="27">
                  <c:v>127.78461259454343</c:v>
                </c:pt>
                <c:pt idx="28">
                  <c:v>126.06997241721612</c:v>
                </c:pt>
                <c:pt idx="29">
                  <c:v>133.28122024227463</c:v>
                </c:pt>
                <c:pt idx="30">
                  <c:v>128.21399827074021</c:v>
                </c:pt>
                <c:pt idx="31">
                  <c:v>127.74531935495358</c:v>
                </c:pt>
                <c:pt idx="32">
                  <c:v>126.68502635509812</c:v>
                </c:pt>
                <c:pt idx="33">
                  <c:v>129.05699630996256</c:v>
                </c:pt>
                <c:pt idx="34">
                  <c:v>127.59590233234997</c:v>
                </c:pt>
                <c:pt idx="35">
                  <c:v>128.93056018456153</c:v>
                </c:pt>
                <c:pt idx="36">
                  <c:v>130.84243080955011</c:v>
                </c:pt>
                <c:pt idx="37">
                  <c:v>135.86347062030853</c:v>
                </c:pt>
                <c:pt idx="38">
                  <c:v>136.54833617630052</c:v>
                </c:pt>
                <c:pt idx="39">
                  <c:v>135.16095105510814</c:v>
                </c:pt>
                <c:pt idx="40">
                  <c:v>137.64643628585401</c:v>
                </c:pt>
              </c:numCache>
            </c:numRef>
          </c:val>
          <c:smooth val="0"/>
          <c:extLst>
            <c:ext xmlns:c16="http://schemas.microsoft.com/office/drawing/2014/chart" uri="{C3380CC4-5D6E-409C-BE32-E72D297353CC}">
              <c16:uniqueId val="{00000001-A225-447A-98FC-A7E729362A0A}"/>
            </c:ext>
          </c:extLst>
        </c:ser>
        <c:ser>
          <c:idx val="2"/>
          <c:order val="2"/>
          <c:tx>
            <c:strRef>
              <c:f>'s4 Grafdata'!$B$44</c:f>
              <c:strCache>
                <c:ptCount val="1"/>
                <c:pt idx="0">
                  <c:v>Per sysselsatt</c:v>
                </c:pt>
              </c:strCache>
            </c:strRef>
          </c:tx>
          <c:spPr>
            <a:ln w="28575" cap="rnd">
              <a:solidFill>
                <a:schemeClr val="accent3"/>
              </a:solidFill>
              <a:prstDash val="sysDot"/>
              <a:round/>
            </a:ln>
            <a:effectLst/>
          </c:spPr>
          <c:marker>
            <c:symbol val="none"/>
          </c:marker>
          <c:cat>
            <c:strRef>
              <c:f>'s4 Grafdata'!$C$41:$AQ$41</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's4 Grafdata'!$C$44:$AQ$44</c:f>
              <c:numCache>
                <c:formatCode>General</c:formatCode>
                <c:ptCount val="41"/>
                <c:pt idx="0">
                  <c:v>100</c:v>
                </c:pt>
                <c:pt idx="1">
                  <c:v>105.11030887005408</c:v>
                </c:pt>
                <c:pt idx="2">
                  <c:v>104.42373180949291</c:v>
                </c:pt>
                <c:pt idx="3">
                  <c:v>106.54322727817177</c:v>
                </c:pt>
                <c:pt idx="4">
                  <c:v>108.01524613353315</c:v>
                </c:pt>
                <c:pt idx="5">
                  <c:v>110.57303743295843</c:v>
                </c:pt>
                <c:pt idx="6">
                  <c:v>110.30952509702446</c:v>
                </c:pt>
                <c:pt idx="7">
                  <c:v>110.55973653978903</c:v>
                </c:pt>
                <c:pt idx="8">
                  <c:v>108.97608393881842</c:v>
                </c:pt>
                <c:pt idx="9">
                  <c:v>111.60648594983218</c:v>
                </c:pt>
                <c:pt idx="10">
                  <c:v>108.85275069837347</c:v>
                </c:pt>
                <c:pt idx="11">
                  <c:v>112.53602818568058</c:v>
                </c:pt>
                <c:pt idx="12">
                  <c:v>111.45170650618974</c:v>
                </c:pt>
                <c:pt idx="13">
                  <c:v>115.2817704919442</c:v>
                </c:pt>
                <c:pt idx="14">
                  <c:v>114.41655894328547</c:v>
                </c:pt>
                <c:pt idx="15">
                  <c:v>115.65421447277672</c:v>
                </c:pt>
                <c:pt idx="16">
                  <c:v>115.02694121044223</c:v>
                </c:pt>
                <c:pt idx="17">
                  <c:v>118.29309570741422</c:v>
                </c:pt>
                <c:pt idx="18">
                  <c:v>117.62814932010993</c:v>
                </c:pt>
                <c:pt idx="19">
                  <c:v>119.25894826609773</c:v>
                </c:pt>
                <c:pt idx="20">
                  <c:v>118.67670306123505</c:v>
                </c:pt>
                <c:pt idx="21">
                  <c:v>124.088140467576</c:v>
                </c:pt>
                <c:pt idx="22">
                  <c:v>121.27445935253128</c:v>
                </c:pt>
                <c:pt idx="23">
                  <c:v>124.03127674912038</c:v>
                </c:pt>
                <c:pt idx="24">
                  <c:v>122.04714026389793</c:v>
                </c:pt>
                <c:pt idx="25">
                  <c:v>129.17130941458726</c:v>
                </c:pt>
                <c:pt idx="26">
                  <c:v>131.78139467981265</c:v>
                </c:pt>
                <c:pt idx="27">
                  <c:v>133.89470989053126</c:v>
                </c:pt>
                <c:pt idx="28">
                  <c:v>129.90091071951963</c:v>
                </c:pt>
                <c:pt idx="29">
                  <c:v>134.1964309274542</c:v>
                </c:pt>
                <c:pt idx="30">
                  <c:v>124.44917810115378</c:v>
                </c:pt>
                <c:pt idx="31">
                  <c:v>128.0780497856598</c:v>
                </c:pt>
                <c:pt idx="32">
                  <c:v>135.80051265344119</c:v>
                </c:pt>
                <c:pt idx="33">
                  <c:v>137.52280455982861</c:v>
                </c:pt>
                <c:pt idx="34">
                  <c:v>133.58269144810163</c:v>
                </c:pt>
                <c:pt idx="35">
                  <c:v>137.22592826969944</c:v>
                </c:pt>
                <c:pt idx="36">
                  <c:v>143.14549727779774</c:v>
                </c:pt>
                <c:pt idx="37">
                  <c:v>143.31966361088089</c:v>
                </c:pt>
                <c:pt idx="38">
                  <c:v>144.30342283742044</c:v>
                </c:pt>
                <c:pt idx="39">
                  <c:v>147.0308301278842</c:v>
                </c:pt>
                <c:pt idx="40">
                  <c:v>151.94098431950107</c:v>
                </c:pt>
              </c:numCache>
            </c:numRef>
          </c:val>
          <c:smooth val="0"/>
          <c:extLst>
            <c:ext xmlns:c16="http://schemas.microsoft.com/office/drawing/2014/chart" uri="{C3380CC4-5D6E-409C-BE32-E72D297353CC}">
              <c16:uniqueId val="{00000002-A225-447A-98FC-A7E729362A0A}"/>
            </c:ext>
          </c:extLst>
        </c:ser>
        <c:dLbls>
          <c:showLegendKey val="0"/>
          <c:showVal val="0"/>
          <c:showCatName val="0"/>
          <c:showSerName val="0"/>
          <c:showPercent val="0"/>
          <c:showBubbleSize val="0"/>
        </c:dLbls>
        <c:smooth val="0"/>
        <c:axId val="465193192"/>
        <c:axId val="465186960"/>
      </c:lineChart>
      <c:catAx>
        <c:axId val="465193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465186960"/>
        <c:crosses val="autoZero"/>
        <c:auto val="1"/>
        <c:lblAlgn val="ctr"/>
        <c:lblOffset val="100"/>
        <c:noMultiLvlLbl val="0"/>
      </c:catAx>
      <c:valAx>
        <c:axId val="465186960"/>
        <c:scaling>
          <c:orientation val="minMax"/>
          <c:min val="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465193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Grafdata!$A$23</c:f>
              <c:strCache>
                <c:ptCount val="1"/>
                <c:pt idx="0">
                  <c:v>Sverige</c:v>
                </c:pt>
              </c:strCache>
            </c:strRef>
          </c:tx>
          <c:spPr>
            <a:ln w="28575" cap="rnd">
              <a:solidFill>
                <a:schemeClr val="accent1"/>
              </a:solidFill>
              <a:prstDash val="sysDash"/>
              <a:round/>
            </a:ln>
            <a:effectLst/>
          </c:spPr>
          <c:marker>
            <c:symbol val="none"/>
          </c:marker>
          <c:cat>
            <c:strRef>
              <c:f>Grafdata!$B$22:$AP$22</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Grafdata!$B$23:$AP$23</c:f>
              <c:numCache>
                <c:formatCode>General</c:formatCode>
                <c:ptCount val="41"/>
                <c:pt idx="0">
                  <c:v>100</c:v>
                </c:pt>
                <c:pt idx="1">
                  <c:v>111.28021486123545</c:v>
                </c:pt>
                <c:pt idx="2">
                  <c:v>78.836168307967768</c:v>
                </c:pt>
                <c:pt idx="3">
                  <c:v>91.602506714413607</c:v>
                </c:pt>
                <c:pt idx="4">
                  <c:v>131.6383169203223</c:v>
                </c:pt>
                <c:pt idx="5">
                  <c:v>140.07162041181738</c:v>
                </c:pt>
                <c:pt idx="6">
                  <c:v>116.61593554162937</c:v>
                </c:pt>
                <c:pt idx="7">
                  <c:v>157.79767233661593</c:v>
                </c:pt>
                <c:pt idx="8">
                  <c:v>156.2936436884512</c:v>
                </c:pt>
                <c:pt idx="9">
                  <c:v>165.21038495971351</c:v>
                </c:pt>
                <c:pt idx="10">
                  <c:v>138.96150402864816</c:v>
                </c:pt>
                <c:pt idx="11">
                  <c:v>198.54968666069828</c:v>
                </c:pt>
                <c:pt idx="12">
                  <c:v>202.5604297224709</c:v>
                </c:pt>
                <c:pt idx="13">
                  <c:v>236.70546105640108</c:v>
                </c:pt>
                <c:pt idx="14">
                  <c:v>210.79677708146821</c:v>
                </c:pt>
                <c:pt idx="15">
                  <c:v>211.02954341987467</c:v>
                </c:pt>
                <c:pt idx="16">
                  <c:v>266.46374216651748</c:v>
                </c:pt>
                <c:pt idx="17">
                  <c:v>296.81289167412712</c:v>
                </c:pt>
                <c:pt idx="18">
                  <c:v>262.52461951656221</c:v>
                </c:pt>
                <c:pt idx="19">
                  <c:v>269.32855863921219</c:v>
                </c:pt>
                <c:pt idx="20">
                  <c:v>303.88540734109222</c:v>
                </c:pt>
                <c:pt idx="21">
                  <c:v>317.13518352730529</c:v>
                </c:pt>
                <c:pt idx="22">
                  <c:v>227.62757385854968</c:v>
                </c:pt>
                <c:pt idx="23">
                  <c:v>293.30349149507612</c:v>
                </c:pt>
                <c:pt idx="24">
                  <c:v>246.89346463742166</c:v>
                </c:pt>
                <c:pt idx="25">
                  <c:v>257.29632945389437</c:v>
                </c:pt>
                <c:pt idx="26">
                  <c:v>197.61862130707252</c:v>
                </c:pt>
                <c:pt idx="27">
                  <c:v>246.0519247985676</c:v>
                </c:pt>
                <c:pt idx="28">
                  <c:v>208.12891674127127</c:v>
                </c:pt>
                <c:pt idx="29">
                  <c:v>226.3921217547001</c:v>
                </c:pt>
                <c:pt idx="30">
                  <c:v>159.28379588182631</c:v>
                </c:pt>
                <c:pt idx="31">
                  <c:v>252.46195165622203</c:v>
                </c:pt>
                <c:pt idx="32">
                  <c:v>212.26499552372425</c:v>
                </c:pt>
                <c:pt idx="33">
                  <c:v>223.88540734109222</c:v>
                </c:pt>
                <c:pt idx="34">
                  <c:v>183.93912264995524</c:v>
                </c:pt>
                <c:pt idx="35">
                  <c:v>230.11638316920323</c:v>
                </c:pt>
                <c:pt idx="36">
                  <c:v>275.93554162936437</c:v>
                </c:pt>
                <c:pt idx="37">
                  <c:v>262.82900626678605</c:v>
                </c:pt>
                <c:pt idx="38">
                  <c:v>197.76186213070724</c:v>
                </c:pt>
                <c:pt idx="39">
                  <c:v>276.56222023276632</c:v>
                </c:pt>
                <c:pt idx="40">
                  <c:v>245.22829006266787</c:v>
                </c:pt>
              </c:numCache>
            </c:numRef>
          </c:val>
          <c:smooth val="0"/>
          <c:extLst>
            <c:ext xmlns:c16="http://schemas.microsoft.com/office/drawing/2014/chart" uri="{C3380CC4-5D6E-409C-BE32-E72D297353CC}">
              <c16:uniqueId val="{00000000-9DA5-41FB-AE7D-619F12E38CA3}"/>
            </c:ext>
          </c:extLst>
        </c:ser>
        <c:ser>
          <c:idx val="1"/>
          <c:order val="1"/>
          <c:tx>
            <c:strRef>
              <c:f>Grafdata!$A$24</c:f>
              <c:strCache>
                <c:ptCount val="1"/>
                <c:pt idx="0">
                  <c:v>Uppsala län</c:v>
                </c:pt>
              </c:strCache>
            </c:strRef>
          </c:tx>
          <c:spPr>
            <a:ln w="28575" cap="rnd">
              <a:solidFill>
                <a:schemeClr val="accent2"/>
              </a:solidFill>
              <a:round/>
            </a:ln>
            <a:effectLst/>
          </c:spPr>
          <c:marker>
            <c:symbol val="none"/>
          </c:marker>
          <c:cat>
            <c:strRef>
              <c:f>Grafdata!$B$22:$AP$22</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Grafdata!$B$24:$AP$24</c:f>
              <c:numCache>
                <c:formatCode>General</c:formatCode>
                <c:ptCount val="41"/>
                <c:pt idx="0">
                  <c:v>100</c:v>
                </c:pt>
                <c:pt idx="1">
                  <c:v>207.78443113772454</c:v>
                </c:pt>
                <c:pt idx="2">
                  <c:v>258.08383233532936</c:v>
                </c:pt>
                <c:pt idx="3">
                  <c:v>194.61077844311376</c:v>
                </c:pt>
                <c:pt idx="4">
                  <c:v>414.97005988023955</c:v>
                </c:pt>
                <c:pt idx="5">
                  <c:v>244.91017964071855</c:v>
                </c:pt>
                <c:pt idx="6">
                  <c:v>262.27544910179643</c:v>
                </c:pt>
                <c:pt idx="7">
                  <c:v>195.20958083832335</c:v>
                </c:pt>
                <c:pt idx="8">
                  <c:v>580.23952095808386</c:v>
                </c:pt>
                <c:pt idx="9">
                  <c:v>332.93413173652692</c:v>
                </c:pt>
                <c:pt idx="10">
                  <c:v>231.73652694610777</c:v>
                </c:pt>
                <c:pt idx="11">
                  <c:v>464.67065868263472</c:v>
                </c:pt>
                <c:pt idx="12">
                  <c:v>716.76646706586826</c:v>
                </c:pt>
                <c:pt idx="13">
                  <c:v>514.3712574850299</c:v>
                </c:pt>
                <c:pt idx="14">
                  <c:v>291.61676646706587</c:v>
                </c:pt>
                <c:pt idx="15">
                  <c:v>440.71856287425152</c:v>
                </c:pt>
                <c:pt idx="16">
                  <c:v>849.10179640718559</c:v>
                </c:pt>
                <c:pt idx="17">
                  <c:v>765.86826347305384</c:v>
                </c:pt>
                <c:pt idx="18">
                  <c:v>565.26946107784431</c:v>
                </c:pt>
                <c:pt idx="19">
                  <c:v>380.23952095808386</c:v>
                </c:pt>
                <c:pt idx="20">
                  <c:v>679.04191616766468</c:v>
                </c:pt>
                <c:pt idx="21">
                  <c:v>977.24550898203597</c:v>
                </c:pt>
                <c:pt idx="22">
                  <c:v>343.11377245508982</c:v>
                </c:pt>
                <c:pt idx="23">
                  <c:v>719.76047904191614</c:v>
                </c:pt>
                <c:pt idx="24">
                  <c:v>622.1556886227545</c:v>
                </c:pt>
                <c:pt idx="25">
                  <c:v>474.85029940119762</c:v>
                </c:pt>
                <c:pt idx="26">
                  <c:v>192.21556886227546</c:v>
                </c:pt>
                <c:pt idx="27">
                  <c:v>582.6347305389221</c:v>
                </c:pt>
                <c:pt idx="28">
                  <c:v>532.93413173652698</c:v>
                </c:pt>
                <c:pt idx="29">
                  <c:v>267.06586826347308</c:v>
                </c:pt>
                <c:pt idx="30">
                  <c:v>248.50299401197606</c:v>
                </c:pt>
                <c:pt idx="31">
                  <c:v>488.0239520958084</c:v>
                </c:pt>
                <c:pt idx="32">
                  <c:v>431.13772455089821</c:v>
                </c:pt>
                <c:pt idx="33">
                  <c:v>438.92215568862275</c:v>
                </c:pt>
                <c:pt idx="34">
                  <c:v>246.10778443113773</c:v>
                </c:pt>
                <c:pt idx="35">
                  <c:v>441.31736526946105</c:v>
                </c:pt>
                <c:pt idx="36">
                  <c:v>478.44311377245509</c:v>
                </c:pt>
                <c:pt idx="37">
                  <c:v>814.3712574850299</c:v>
                </c:pt>
                <c:pt idx="38">
                  <c:v>428.14371257485033</c:v>
                </c:pt>
                <c:pt idx="39">
                  <c:v>877.8443113772455</c:v>
                </c:pt>
                <c:pt idx="40">
                  <c:v>480.83832335329339</c:v>
                </c:pt>
              </c:numCache>
            </c:numRef>
          </c:val>
          <c:smooth val="0"/>
          <c:extLst>
            <c:ext xmlns:c16="http://schemas.microsoft.com/office/drawing/2014/chart" uri="{C3380CC4-5D6E-409C-BE32-E72D297353CC}">
              <c16:uniqueId val="{00000001-9DA5-41FB-AE7D-619F12E38CA3}"/>
            </c:ext>
          </c:extLst>
        </c:ser>
        <c:ser>
          <c:idx val="2"/>
          <c:order val="2"/>
          <c:tx>
            <c:strRef>
              <c:f>Grafdata!$A$25</c:f>
              <c:strCache>
                <c:ptCount val="1"/>
                <c:pt idx="0">
                  <c:v>Uppsala kommun</c:v>
                </c:pt>
              </c:strCache>
            </c:strRef>
          </c:tx>
          <c:spPr>
            <a:ln w="28575" cap="rnd">
              <a:solidFill>
                <a:schemeClr val="accent3"/>
              </a:solidFill>
              <a:prstDash val="sysDot"/>
              <a:round/>
            </a:ln>
            <a:effectLst/>
          </c:spPr>
          <c:marker>
            <c:symbol val="none"/>
          </c:marker>
          <c:cat>
            <c:strRef>
              <c:f>Grafdata!$B$22:$AP$22</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Grafdata!$B$25:$AP$25</c:f>
              <c:numCache>
                <c:formatCode>General</c:formatCode>
                <c:ptCount val="41"/>
                <c:pt idx="0">
                  <c:v>100</c:v>
                </c:pt>
                <c:pt idx="1">
                  <c:v>158.08823529411765</c:v>
                </c:pt>
                <c:pt idx="2">
                  <c:v>258.8235294117647</c:v>
                </c:pt>
                <c:pt idx="3">
                  <c:v>108.08823529411765</c:v>
                </c:pt>
                <c:pt idx="4">
                  <c:v>456.61764705882354</c:v>
                </c:pt>
                <c:pt idx="5">
                  <c:v>253.6764705882353</c:v>
                </c:pt>
                <c:pt idx="6">
                  <c:v>232.35294117647058</c:v>
                </c:pt>
                <c:pt idx="7">
                  <c:v>36.029411764705884</c:v>
                </c:pt>
                <c:pt idx="8">
                  <c:v>342.64705882352939</c:v>
                </c:pt>
                <c:pt idx="9">
                  <c:v>330.14705882352939</c:v>
                </c:pt>
                <c:pt idx="10">
                  <c:v>211.76470588235293</c:v>
                </c:pt>
                <c:pt idx="11">
                  <c:v>473.52941176470586</c:v>
                </c:pt>
                <c:pt idx="12">
                  <c:v>819.85294117647061</c:v>
                </c:pt>
                <c:pt idx="13">
                  <c:v>558.82352941176475</c:v>
                </c:pt>
                <c:pt idx="14">
                  <c:v>22.794117647058822</c:v>
                </c:pt>
                <c:pt idx="15">
                  <c:v>425</c:v>
                </c:pt>
                <c:pt idx="16">
                  <c:v>958.08823529411768</c:v>
                </c:pt>
                <c:pt idx="17">
                  <c:v>681.61764705882354</c:v>
                </c:pt>
                <c:pt idx="18">
                  <c:v>497.79411764705884</c:v>
                </c:pt>
                <c:pt idx="19">
                  <c:v>229.41176470588235</c:v>
                </c:pt>
                <c:pt idx="20">
                  <c:v>675</c:v>
                </c:pt>
                <c:pt idx="21">
                  <c:v>957.35294117647061</c:v>
                </c:pt>
                <c:pt idx="22">
                  <c:v>165.44117647058823</c:v>
                </c:pt>
                <c:pt idx="23">
                  <c:v>701.47058823529414</c:v>
                </c:pt>
                <c:pt idx="24">
                  <c:v>450.73529411764707</c:v>
                </c:pt>
                <c:pt idx="25">
                  <c:v>172.05882352941177</c:v>
                </c:pt>
                <c:pt idx="26">
                  <c:v>44.117647058823529</c:v>
                </c:pt>
                <c:pt idx="27">
                  <c:v>621.32352941176475</c:v>
                </c:pt>
                <c:pt idx="28">
                  <c:v>602.94117647058829</c:v>
                </c:pt>
                <c:pt idx="29">
                  <c:v>238.23529411764707</c:v>
                </c:pt>
                <c:pt idx="30">
                  <c:v>140.44117647058823</c:v>
                </c:pt>
                <c:pt idx="31">
                  <c:v>493.38235294117646</c:v>
                </c:pt>
                <c:pt idx="32">
                  <c:v>351.47058823529414</c:v>
                </c:pt>
                <c:pt idx="33">
                  <c:v>361.02941176470586</c:v>
                </c:pt>
                <c:pt idx="34">
                  <c:v>127.94117647058823</c:v>
                </c:pt>
                <c:pt idx="35">
                  <c:v>313.97058823529414</c:v>
                </c:pt>
                <c:pt idx="36">
                  <c:v>391.1764705882353</c:v>
                </c:pt>
                <c:pt idx="37">
                  <c:v>892.64705882352939</c:v>
                </c:pt>
                <c:pt idx="38">
                  <c:v>281.61764705882354</c:v>
                </c:pt>
                <c:pt idx="39">
                  <c:v>772.79411764705878</c:v>
                </c:pt>
                <c:pt idx="40">
                  <c:v>266.1764705882353</c:v>
                </c:pt>
              </c:numCache>
            </c:numRef>
          </c:val>
          <c:smooth val="0"/>
          <c:extLst>
            <c:ext xmlns:c16="http://schemas.microsoft.com/office/drawing/2014/chart" uri="{C3380CC4-5D6E-409C-BE32-E72D297353CC}">
              <c16:uniqueId val="{00000002-9DA5-41FB-AE7D-619F12E38CA3}"/>
            </c:ext>
          </c:extLst>
        </c:ser>
        <c:dLbls>
          <c:showLegendKey val="0"/>
          <c:showVal val="0"/>
          <c:showCatName val="0"/>
          <c:showSerName val="0"/>
          <c:showPercent val="0"/>
          <c:showBubbleSize val="0"/>
        </c:dLbls>
        <c:smooth val="0"/>
        <c:axId val="772784184"/>
        <c:axId val="772785824"/>
      </c:lineChart>
      <c:catAx>
        <c:axId val="772784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5824"/>
        <c:crosses val="autoZero"/>
        <c:auto val="1"/>
        <c:lblAlgn val="ctr"/>
        <c:lblOffset val="100"/>
        <c:noMultiLvlLbl val="0"/>
      </c:catAx>
      <c:valAx>
        <c:axId val="77278582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4184"/>
        <c:crosses val="autoZero"/>
        <c:crossBetween val="between"/>
      </c:valAx>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txPr>
    <a:bodyPr/>
    <a:lstStyle/>
    <a:p>
      <a:pPr>
        <a:defRPr/>
      </a:pPr>
      <a:endParaRPr lang="sv-SE"/>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Grafdata!$A$21</c:f>
              <c:strCache>
                <c:ptCount val="1"/>
                <c:pt idx="0">
                  <c:v>Sverige</c:v>
                </c:pt>
              </c:strCache>
            </c:strRef>
          </c:tx>
          <c:spPr>
            <a:ln w="28575" cap="rnd">
              <a:solidFill>
                <a:schemeClr val="accent1"/>
              </a:solidFill>
              <a:prstDash val="sysDash"/>
              <a:round/>
            </a:ln>
            <a:effectLst/>
          </c:spPr>
          <c:marker>
            <c:symbol val="none"/>
          </c:marker>
          <c:cat>
            <c:numRef>
              <c:f>Grafdata!$B$20:$L$20</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Grafdata!$B$21:$L$21</c:f>
              <c:numCache>
                <c:formatCode>General</c:formatCode>
                <c:ptCount val="11"/>
                <c:pt idx="0">
                  <c:v>100</c:v>
                </c:pt>
                <c:pt idx="1">
                  <c:v>98.19373977522342</c:v>
                </c:pt>
                <c:pt idx="2">
                  <c:v>101.84728477807344</c:v>
                </c:pt>
                <c:pt idx="3">
                  <c:v>109.23447098601191</c:v>
                </c:pt>
                <c:pt idx="4">
                  <c:v>115.60076288038745</c:v>
                </c:pt>
                <c:pt idx="5">
                  <c:v>118.91947971915607</c:v>
                </c:pt>
                <c:pt idx="6">
                  <c:v>130.29204192831403</c:v>
                </c:pt>
                <c:pt idx="7">
                  <c:v>130.89528594656122</c:v>
                </c:pt>
                <c:pt idx="8">
                  <c:v>110.58436187426199</c:v>
                </c:pt>
                <c:pt idx="9">
                  <c:v>68.782606891338361</c:v>
                </c:pt>
                <c:pt idx="10">
                  <c:v>111.95543635003261</c:v>
                </c:pt>
              </c:numCache>
            </c:numRef>
          </c:val>
          <c:smooth val="0"/>
          <c:extLst>
            <c:ext xmlns:c16="http://schemas.microsoft.com/office/drawing/2014/chart" uri="{C3380CC4-5D6E-409C-BE32-E72D297353CC}">
              <c16:uniqueId val="{00000000-8D0E-4D07-9E3E-40AA6B44CFE4}"/>
            </c:ext>
          </c:extLst>
        </c:ser>
        <c:ser>
          <c:idx val="1"/>
          <c:order val="1"/>
          <c:tx>
            <c:strRef>
              <c:f>Grafdata!$A$22</c:f>
              <c:strCache>
                <c:ptCount val="1"/>
                <c:pt idx="0">
                  <c:v>Uppsala län</c:v>
                </c:pt>
              </c:strCache>
            </c:strRef>
          </c:tx>
          <c:spPr>
            <a:ln w="28575" cap="rnd">
              <a:solidFill>
                <a:schemeClr val="accent2"/>
              </a:solidFill>
              <a:round/>
            </a:ln>
            <a:effectLst/>
          </c:spPr>
          <c:marker>
            <c:symbol val="none"/>
          </c:marker>
          <c:cat>
            <c:numRef>
              <c:f>Grafdata!$B$20:$L$20</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Grafdata!$B$22:$L$22</c:f>
              <c:numCache>
                <c:formatCode>General</c:formatCode>
                <c:ptCount val="11"/>
                <c:pt idx="0">
                  <c:v>100</c:v>
                </c:pt>
                <c:pt idx="1">
                  <c:v>99.883685338230791</c:v>
                </c:pt>
                <c:pt idx="2">
                  <c:v>109.15960956364997</c:v>
                </c:pt>
                <c:pt idx="3">
                  <c:v>115.6330986634017</c:v>
                </c:pt>
                <c:pt idx="4">
                  <c:v>116.35479372853111</c:v>
                </c:pt>
                <c:pt idx="5">
                  <c:v>110.29418766792504</c:v>
                </c:pt>
                <c:pt idx="6">
                  <c:v>119.11913750297589</c:v>
                </c:pt>
                <c:pt idx="7">
                  <c:v>120.79651736217393</c:v>
                </c:pt>
                <c:pt idx="8">
                  <c:v>101.88756249362309</c:v>
                </c:pt>
                <c:pt idx="9">
                  <c:v>54.042784749855457</c:v>
                </c:pt>
                <c:pt idx="10">
                  <c:v>98.549807842737138</c:v>
                </c:pt>
              </c:numCache>
            </c:numRef>
          </c:val>
          <c:smooth val="0"/>
          <c:extLst>
            <c:ext xmlns:c16="http://schemas.microsoft.com/office/drawing/2014/chart" uri="{C3380CC4-5D6E-409C-BE32-E72D297353CC}">
              <c16:uniqueId val="{00000001-8D0E-4D07-9E3E-40AA6B44CFE4}"/>
            </c:ext>
          </c:extLst>
        </c:ser>
        <c:ser>
          <c:idx val="2"/>
          <c:order val="2"/>
          <c:tx>
            <c:strRef>
              <c:f>Grafdata!$A$23</c:f>
              <c:strCache>
                <c:ptCount val="1"/>
                <c:pt idx="0">
                  <c:v>Uppsala kommun</c:v>
                </c:pt>
              </c:strCache>
            </c:strRef>
          </c:tx>
          <c:spPr>
            <a:ln w="28575" cap="rnd">
              <a:solidFill>
                <a:schemeClr val="accent3"/>
              </a:solidFill>
              <a:prstDash val="sysDot"/>
              <a:round/>
            </a:ln>
            <a:effectLst/>
          </c:spPr>
          <c:marker>
            <c:symbol val="none"/>
          </c:marker>
          <c:cat>
            <c:numRef>
              <c:f>Grafdata!$B$20:$L$20</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Grafdata!$B$23:$L$23</c:f>
              <c:numCache>
                <c:formatCode>General</c:formatCode>
                <c:ptCount val="11"/>
                <c:pt idx="0">
                  <c:v>100</c:v>
                </c:pt>
                <c:pt idx="1">
                  <c:v>100.29472686239554</c:v>
                </c:pt>
                <c:pt idx="2">
                  <c:v>113.99437339626336</c:v>
                </c:pt>
                <c:pt idx="3">
                  <c:v>126.21935510464864</c:v>
                </c:pt>
                <c:pt idx="4">
                  <c:v>124.26344047238739</c:v>
                </c:pt>
                <c:pt idx="5">
                  <c:v>125.74634940590896</c:v>
                </c:pt>
                <c:pt idx="6">
                  <c:v>141.20817403312071</c:v>
                </c:pt>
                <c:pt idx="7">
                  <c:v>137.7580148187842</c:v>
                </c:pt>
                <c:pt idx="8">
                  <c:v>118.19371592864725</c:v>
                </c:pt>
                <c:pt idx="9">
                  <c:v>67.220395923288578</c:v>
                </c:pt>
                <c:pt idx="10">
                  <c:v>119.98474840012778</c:v>
                </c:pt>
              </c:numCache>
            </c:numRef>
          </c:val>
          <c:smooth val="0"/>
          <c:extLst>
            <c:ext xmlns:c16="http://schemas.microsoft.com/office/drawing/2014/chart" uri="{C3380CC4-5D6E-409C-BE32-E72D297353CC}">
              <c16:uniqueId val="{00000002-8D0E-4D07-9E3E-40AA6B44CFE4}"/>
            </c:ext>
          </c:extLst>
        </c:ser>
        <c:dLbls>
          <c:showLegendKey val="0"/>
          <c:showVal val="0"/>
          <c:showCatName val="0"/>
          <c:showSerName val="0"/>
          <c:showPercent val="0"/>
          <c:showBubbleSize val="0"/>
        </c:dLbls>
        <c:smooth val="0"/>
        <c:axId val="772784184"/>
        <c:axId val="772785824"/>
      </c:lineChart>
      <c:catAx>
        <c:axId val="772784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5824"/>
        <c:crosses val="autoZero"/>
        <c:auto val="1"/>
        <c:lblAlgn val="ctr"/>
        <c:lblOffset val="100"/>
        <c:noMultiLvlLbl val="0"/>
      </c:catAx>
      <c:valAx>
        <c:axId val="77278582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4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Grafdata!$B$33</c:f>
              <c:strCache>
                <c:ptCount val="1"/>
                <c:pt idx="0">
                  <c:v>Privat sektor</c:v>
                </c:pt>
              </c:strCache>
            </c:strRef>
          </c:tx>
          <c:spPr>
            <a:ln w="28575" cap="rnd">
              <a:solidFill>
                <a:schemeClr val="accent1"/>
              </a:solidFill>
              <a:round/>
            </a:ln>
            <a:effectLst/>
          </c:spPr>
          <c:marker>
            <c:symbol val="none"/>
          </c:marker>
          <c:cat>
            <c:strRef>
              <c:f>Grafdata!$C$32:$AQ$32</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Grafdata!$C$33:$AQ$33</c:f>
              <c:numCache>
                <c:formatCode>General</c:formatCode>
                <c:ptCount val="41"/>
                <c:pt idx="0">
                  <c:v>100</c:v>
                </c:pt>
                <c:pt idx="1">
                  <c:v>109.85914849667648</c:v>
                </c:pt>
                <c:pt idx="2">
                  <c:v>107.56115112532477</c:v>
                </c:pt>
                <c:pt idx="3">
                  <c:v>108.54532692318141</c:v>
                </c:pt>
                <c:pt idx="4">
                  <c:v>105.79536299944291</c:v>
                </c:pt>
                <c:pt idx="5">
                  <c:v>112.60734793604354</c:v>
                </c:pt>
                <c:pt idx="6">
                  <c:v>111.2978888368193</c:v>
                </c:pt>
                <c:pt idx="7">
                  <c:v>111.87974942278292</c:v>
                </c:pt>
                <c:pt idx="8">
                  <c:v>109.25721959929797</c:v>
                </c:pt>
                <c:pt idx="9">
                  <c:v>117.81150899655935</c:v>
                </c:pt>
                <c:pt idx="10">
                  <c:v>115.85511981389369</c:v>
                </c:pt>
                <c:pt idx="11">
                  <c:v>116.37971426848959</c:v>
                </c:pt>
                <c:pt idx="12">
                  <c:v>114.79180144320939</c:v>
                </c:pt>
                <c:pt idx="13">
                  <c:v>124.47850774045111</c:v>
                </c:pt>
                <c:pt idx="14">
                  <c:v>121.68553849373635</c:v>
                </c:pt>
                <c:pt idx="15">
                  <c:v>124.695422907636</c:v>
                </c:pt>
                <c:pt idx="16">
                  <c:v>121.71979895439642</c:v>
                </c:pt>
                <c:pt idx="17">
                  <c:v>131.39773329788403</c:v>
                </c:pt>
                <c:pt idx="18">
                  <c:v>129.27826825110714</c:v>
                </c:pt>
                <c:pt idx="19">
                  <c:v>132.58533770362672</c:v>
                </c:pt>
                <c:pt idx="20">
                  <c:v>128.48515418285018</c:v>
                </c:pt>
                <c:pt idx="21">
                  <c:v>138.68939621314914</c:v>
                </c:pt>
                <c:pt idx="22">
                  <c:v>134.95723375179742</c:v>
                </c:pt>
                <c:pt idx="23">
                  <c:v>138.29058374868185</c:v>
                </c:pt>
                <c:pt idx="24">
                  <c:v>134.63825899934523</c:v>
                </c:pt>
                <c:pt idx="25">
                  <c:v>148.48869149688949</c:v>
                </c:pt>
                <c:pt idx="26">
                  <c:v>143.35043632155381</c:v>
                </c:pt>
                <c:pt idx="27">
                  <c:v>145.32041039204219</c:v>
                </c:pt>
                <c:pt idx="28">
                  <c:v>143.18362070838069</c:v>
                </c:pt>
                <c:pt idx="29">
                  <c:v>154.27214041950052</c:v>
                </c:pt>
                <c:pt idx="30">
                  <c:v>148.67379272128076</c:v>
                </c:pt>
                <c:pt idx="31">
                  <c:v>150.35384230579024</c:v>
                </c:pt>
                <c:pt idx="32">
                  <c:v>148.14175094769263</c:v>
                </c:pt>
                <c:pt idx="33">
                  <c:v>151.67559775707031</c:v>
                </c:pt>
                <c:pt idx="34">
                  <c:v>148.19665796703566</c:v>
                </c:pt>
                <c:pt idx="35">
                  <c:v>151.59967415251995</c:v>
                </c:pt>
                <c:pt idx="36">
                  <c:v>155.45433157840066</c:v>
                </c:pt>
                <c:pt idx="37">
                  <c:v>161.70097449651007</c:v>
                </c:pt>
                <c:pt idx="38">
                  <c:v>163.61199096719673</c:v>
                </c:pt>
                <c:pt idx="39">
                  <c:v>164.93765304814821</c:v>
                </c:pt>
                <c:pt idx="40">
                  <c:v>164.54509485634307</c:v>
                </c:pt>
              </c:numCache>
            </c:numRef>
          </c:val>
          <c:smooth val="0"/>
          <c:extLst>
            <c:ext xmlns:c16="http://schemas.microsoft.com/office/drawing/2014/chart" uri="{C3380CC4-5D6E-409C-BE32-E72D297353CC}">
              <c16:uniqueId val="{00000000-5EF9-45E9-8D09-3F4B555701A5}"/>
            </c:ext>
          </c:extLst>
        </c:ser>
        <c:ser>
          <c:idx val="1"/>
          <c:order val="1"/>
          <c:tx>
            <c:strRef>
              <c:f>Grafdata!$B$34</c:f>
              <c:strCache>
                <c:ptCount val="1"/>
                <c:pt idx="0">
                  <c:v>Industri</c:v>
                </c:pt>
              </c:strCache>
            </c:strRef>
          </c:tx>
          <c:spPr>
            <a:ln w="28575" cap="rnd">
              <a:solidFill>
                <a:schemeClr val="accent2"/>
              </a:solidFill>
              <a:prstDash val="sysDot"/>
              <a:round/>
            </a:ln>
            <a:effectLst/>
          </c:spPr>
          <c:marker>
            <c:symbol val="none"/>
          </c:marker>
          <c:cat>
            <c:strRef>
              <c:f>Grafdata!$C$32:$AQ$32</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Grafdata!$C$34:$AQ$34</c:f>
              <c:numCache>
                <c:formatCode>General</c:formatCode>
                <c:ptCount val="41"/>
                <c:pt idx="0">
                  <c:v>100</c:v>
                </c:pt>
                <c:pt idx="1">
                  <c:v>115.76629769924429</c:v>
                </c:pt>
                <c:pt idx="2">
                  <c:v>102.71140655040001</c:v>
                </c:pt>
                <c:pt idx="3">
                  <c:v>100.51843378375133</c:v>
                </c:pt>
                <c:pt idx="4">
                  <c:v>104.26435331213359</c:v>
                </c:pt>
                <c:pt idx="5">
                  <c:v>111.47028991104638</c:v>
                </c:pt>
                <c:pt idx="6">
                  <c:v>102.59066592431614</c:v>
                </c:pt>
                <c:pt idx="7">
                  <c:v>101.86716869956999</c:v>
                </c:pt>
                <c:pt idx="8">
                  <c:v>107.93368162207901</c:v>
                </c:pt>
                <c:pt idx="9">
                  <c:v>114.40899761966345</c:v>
                </c:pt>
                <c:pt idx="10">
                  <c:v>105.84134362335355</c:v>
                </c:pt>
                <c:pt idx="11">
                  <c:v>103.69896599950563</c:v>
                </c:pt>
                <c:pt idx="12">
                  <c:v>112.09249893311274</c:v>
                </c:pt>
                <c:pt idx="13">
                  <c:v>119.57131058420498</c:v>
                </c:pt>
                <c:pt idx="14">
                  <c:v>107.62361363637604</c:v>
                </c:pt>
                <c:pt idx="15">
                  <c:v>108.49045659337699</c:v>
                </c:pt>
                <c:pt idx="16">
                  <c:v>109.00293037465269</c:v>
                </c:pt>
                <c:pt idx="17">
                  <c:v>113.65244622075119</c:v>
                </c:pt>
                <c:pt idx="18">
                  <c:v>105.33614681835307</c:v>
                </c:pt>
                <c:pt idx="19">
                  <c:v>106.87482901720875</c:v>
                </c:pt>
                <c:pt idx="20">
                  <c:v>111.93556729710637</c:v>
                </c:pt>
                <c:pt idx="21">
                  <c:v>122.42227848445627</c:v>
                </c:pt>
                <c:pt idx="22">
                  <c:v>108.11256732835916</c:v>
                </c:pt>
                <c:pt idx="23">
                  <c:v>110.08863203140039</c:v>
                </c:pt>
                <c:pt idx="24">
                  <c:v>117.39843735145131</c:v>
                </c:pt>
                <c:pt idx="25">
                  <c:v>136.50169230697085</c:v>
                </c:pt>
                <c:pt idx="26">
                  <c:v>118.60021690588283</c:v>
                </c:pt>
                <c:pt idx="27">
                  <c:v>116.52278534665122</c:v>
                </c:pt>
                <c:pt idx="28">
                  <c:v>124.99801994148687</c:v>
                </c:pt>
                <c:pt idx="29">
                  <c:v>142.60782857101873</c:v>
                </c:pt>
                <c:pt idx="30">
                  <c:v>119.91152212802648</c:v>
                </c:pt>
                <c:pt idx="31">
                  <c:v>121.79575994786032</c:v>
                </c:pt>
                <c:pt idx="32">
                  <c:v>128.09137360927755</c:v>
                </c:pt>
                <c:pt idx="33">
                  <c:v>137.13234989369502</c:v>
                </c:pt>
                <c:pt idx="34">
                  <c:v>118.30884577557204</c:v>
                </c:pt>
                <c:pt idx="35">
                  <c:v>119.64673595698322</c:v>
                </c:pt>
                <c:pt idx="36">
                  <c:v>136.00135050258442</c:v>
                </c:pt>
                <c:pt idx="37">
                  <c:v>134.18657376418338</c:v>
                </c:pt>
                <c:pt idx="38">
                  <c:v>123.68941627116121</c:v>
                </c:pt>
                <c:pt idx="39">
                  <c:v>122.96344996587881</c:v>
                </c:pt>
                <c:pt idx="40">
                  <c:v>141.38301778575914</c:v>
                </c:pt>
              </c:numCache>
            </c:numRef>
          </c:val>
          <c:smooth val="0"/>
          <c:extLst>
            <c:ext xmlns:c16="http://schemas.microsoft.com/office/drawing/2014/chart" uri="{C3380CC4-5D6E-409C-BE32-E72D297353CC}">
              <c16:uniqueId val="{00000001-5EF9-45E9-8D09-3F4B555701A5}"/>
            </c:ext>
          </c:extLst>
        </c:ser>
        <c:ser>
          <c:idx val="2"/>
          <c:order val="2"/>
          <c:tx>
            <c:strRef>
              <c:f>Grafdata!$B$35</c:f>
              <c:strCache>
                <c:ptCount val="1"/>
                <c:pt idx="0">
                  <c:v>Tjänster</c:v>
                </c:pt>
              </c:strCache>
            </c:strRef>
          </c:tx>
          <c:spPr>
            <a:ln w="28575" cap="rnd">
              <a:solidFill>
                <a:schemeClr val="accent3"/>
              </a:solidFill>
              <a:prstDash val="sysDash"/>
              <a:round/>
            </a:ln>
            <a:effectLst/>
          </c:spPr>
          <c:marker>
            <c:symbol val="none"/>
          </c:marker>
          <c:cat>
            <c:strRef>
              <c:f>Grafdata!$C$32:$AQ$32</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Grafdata!$C$35:$AQ$35</c:f>
              <c:numCache>
                <c:formatCode>General</c:formatCode>
                <c:ptCount val="41"/>
                <c:pt idx="0">
                  <c:v>100</c:v>
                </c:pt>
                <c:pt idx="1">
                  <c:v>106.66734344872847</c:v>
                </c:pt>
                <c:pt idx="2">
                  <c:v>108.56775047215679</c:v>
                </c:pt>
                <c:pt idx="3">
                  <c:v>110.14812980311227</c:v>
                </c:pt>
                <c:pt idx="4">
                  <c:v>106.66127821263389</c:v>
                </c:pt>
                <c:pt idx="5">
                  <c:v>110.78704539657285</c:v>
                </c:pt>
                <c:pt idx="6">
                  <c:v>112.36197157947998</c:v>
                </c:pt>
                <c:pt idx="7">
                  <c:v>112.98580556013553</c:v>
                </c:pt>
                <c:pt idx="8">
                  <c:v>109.6236205090203</c:v>
                </c:pt>
                <c:pt idx="9">
                  <c:v>117.03862665005846</c:v>
                </c:pt>
                <c:pt idx="10">
                  <c:v>117.96906788092312</c:v>
                </c:pt>
                <c:pt idx="11">
                  <c:v>118.31314957274904</c:v>
                </c:pt>
                <c:pt idx="12">
                  <c:v>114.96261092352489</c:v>
                </c:pt>
                <c:pt idx="13">
                  <c:v>123.55097490530127</c:v>
                </c:pt>
                <c:pt idx="14">
                  <c:v>123.95741817352199</c:v>
                </c:pt>
                <c:pt idx="15">
                  <c:v>127.01553432155994</c:v>
                </c:pt>
                <c:pt idx="16">
                  <c:v>125.03462565782095</c:v>
                </c:pt>
                <c:pt idx="17">
                  <c:v>134.66692571916568</c:v>
                </c:pt>
                <c:pt idx="18">
                  <c:v>134.82000470117384</c:v>
                </c:pt>
                <c:pt idx="19">
                  <c:v>138.27730222141088</c:v>
                </c:pt>
                <c:pt idx="20">
                  <c:v>132.7958294302509</c:v>
                </c:pt>
                <c:pt idx="21">
                  <c:v>141.01894936636336</c:v>
                </c:pt>
                <c:pt idx="22">
                  <c:v>141.12750599418433</c:v>
                </c:pt>
                <c:pt idx="23">
                  <c:v>144.07457148895199</c:v>
                </c:pt>
                <c:pt idx="24">
                  <c:v>138.5144520142515</c:v>
                </c:pt>
                <c:pt idx="25">
                  <c:v>149.45529678593385</c:v>
                </c:pt>
                <c:pt idx="26">
                  <c:v>148.45280578930286</c:v>
                </c:pt>
                <c:pt idx="27">
                  <c:v>151.16501459001827</c:v>
                </c:pt>
                <c:pt idx="28">
                  <c:v>147.5912028638329</c:v>
                </c:pt>
                <c:pt idx="29">
                  <c:v>154.61432793401809</c:v>
                </c:pt>
                <c:pt idx="30">
                  <c:v>154.60176640923979</c:v>
                </c:pt>
                <c:pt idx="31">
                  <c:v>155.61845969995562</c:v>
                </c:pt>
                <c:pt idx="32">
                  <c:v>152.53836652577209</c:v>
                </c:pt>
                <c:pt idx="33">
                  <c:v>151.53911649479849</c:v>
                </c:pt>
                <c:pt idx="34">
                  <c:v>153.68136179533499</c:v>
                </c:pt>
                <c:pt idx="35">
                  <c:v>158.01144329076791</c:v>
                </c:pt>
                <c:pt idx="36">
                  <c:v>160.48520146491057</c:v>
                </c:pt>
                <c:pt idx="37">
                  <c:v>166.84570225868217</c:v>
                </c:pt>
                <c:pt idx="38">
                  <c:v>174.10926039442597</c:v>
                </c:pt>
                <c:pt idx="39">
                  <c:v>174.91899119136829</c:v>
                </c:pt>
                <c:pt idx="40">
                  <c:v>170.83113620854124</c:v>
                </c:pt>
              </c:numCache>
            </c:numRef>
          </c:val>
          <c:smooth val="0"/>
          <c:extLst>
            <c:ext xmlns:c16="http://schemas.microsoft.com/office/drawing/2014/chart" uri="{C3380CC4-5D6E-409C-BE32-E72D297353CC}">
              <c16:uniqueId val="{00000002-5EF9-45E9-8D09-3F4B555701A5}"/>
            </c:ext>
          </c:extLst>
        </c:ser>
        <c:ser>
          <c:idx val="3"/>
          <c:order val="3"/>
          <c:tx>
            <c:strRef>
              <c:f>Grafdata!$B$36</c:f>
              <c:strCache>
                <c:ptCount val="1"/>
                <c:pt idx="0">
                  <c:v>Övrigt</c:v>
                </c:pt>
              </c:strCache>
            </c:strRef>
          </c:tx>
          <c:spPr>
            <a:ln w="28575" cap="rnd">
              <a:solidFill>
                <a:schemeClr val="accent4"/>
              </a:solidFill>
              <a:prstDash val="dash"/>
              <a:round/>
            </a:ln>
            <a:effectLst/>
          </c:spPr>
          <c:marker>
            <c:symbol val="none"/>
          </c:marker>
          <c:cat>
            <c:strRef>
              <c:f>Grafdata!$C$32:$AQ$32</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Grafdata!$C$36:$AQ$36</c:f>
              <c:numCache>
                <c:formatCode>General</c:formatCode>
                <c:ptCount val="41"/>
                <c:pt idx="0">
                  <c:v>100</c:v>
                </c:pt>
                <c:pt idx="1">
                  <c:v>115.34380637210023</c:v>
                </c:pt>
                <c:pt idx="2">
                  <c:v>110.96488948636046</c:v>
                </c:pt>
                <c:pt idx="3">
                  <c:v>114.48871929232038</c:v>
                </c:pt>
                <c:pt idx="4">
                  <c:v>104.18442168818743</c:v>
                </c:pt>
                <c:pt idx="5">
                  <c:v>123.47963988271135</c:v>
                </c:pt>
                <c:pt idx="6">
                  <c:v>121.04986391607619</c:v>
                </c:pt>
                <c:pt idx="7">
                  <c:v>123.66961074814547</c:v>
                </c:pt>
                <c:pt idx="8">
                  <c:v>109.73691673333668</c:v>
                </c:pt>
                <c:pt idx="9">
                  <c:v>127.44592085116402</c:v>
                </c:pt>
                <c:pt idx="10">
                  <c:v>122.70917122739374</c:v>
                </c:pt>
                <c:pt idx="11">
                  <c:v>128.70186666175695</c:v>
                </c:pt>
                <c:pt idx="12">
                  <c:v>118.59427075036317</c:v>
                </c:pt>
                <c:pt idx="13">
                  <c:v>137.4566912205436</c:v>
                </c:pt>
                <c:pt idx="14">
                  <c:v>134.72341633609761</c:v>
                </c:pt>
                <c:pt idx="15">
                  <c:v>141.18025549004599</c:v>
                </c:pt>
                <c:pt idx="16">
                  <c:v>127.33631810946046</c:v>
                </c:pt>
                <c:pt idx="17">
                  <c:v>145.88018164836873</c:v>
                </c:pt>
                <c:pt idx="18">
                  <c:v>143.27758542413309</c:v>
                </c:pt>
                <c:pt idx="19">
                  <c:v>148.88798985237921</c:v>
                </c:pt>
                <c:pt idx="20">
                  <c:v>135.81011598901884</c:v>
                </c:pt>
                <c:pt idx="21">
                  <c:v>155.23479164174691</c:v>
                </c:pt>
                <c:pt idx="22">
                  <c:v>150.86584074279054</c:v>
                </c:pt>
                <c:pt idx="23">
                  <c:v>158.42444617205487</c:v>
                </c:pt>
                <c:pt idx="24">
                  <c:v>145.27814486272405</c:v>
                </c:pt>
                <c:pt idx="25">
                  <c:v>164.35518931848549</c:v>
                </c:pt>
                <c:pt idx="26">
                  <c:v>160.89118078530663</c:v>
                </c:pt>
                <c:pt idx="27">
                  <c:v>166.18108614614073</c:v>
                </c:pt>
                <c:pt idx="28">
                  <c:v>152.84563803236793</c:v>
                </c:pt>
                <c:pt idx="29">
                  <c:v>172.643182378858</c:v>
                </c:pt>
                <c:pt idx="30">
                  <c:v>169.06526083389394</c:v>
                </c:pt>
                <c:pt idx="31">
                  <c:v>173.64428692925839</c:v>
                </c:pt>
                <c:pt idx="32">
                  <c:v>161.06249272518855</c:v>
                </c:pt>
                <c:pt idx="33">
                  <c:v>177.33976980796987</c:v>
                </c:pt>
                <c:pt idx="34">
                  <c:v>172.69426562649093</c:v>
                </c:pt>
                <c:pt idx="35">
                  <c:v>175.10474120983605</c:v>
                </c:pt>
                <c:pt idx="36">
                  <c:v>164.24098766335393</c:v>
                </c:pt>
                <c:pt idx="37">
                  <c:v>183.78500376744969</c:v>
                </c:pt>
                <c:pt idx="38">
                  <c:v>180.79881105056364</c:v>
                </c:pt>
                <c:pt idx="39">
                  <c:v>188.17826365281655</c:v>
                </c:pt>
                <c:pt idx="40">
                  <c:v>173.55724859456026</c:v>
                </c:pt>
              </c:numCache>
            </c:numRef>
          </c:val>
          <c:smooth val="0"/>
          <c:extLst>
            <c:ext xmlns:c16="http://schemas.microsoft.com/office/drawing/2014/chart" uri="{C3380CC4-5D6E-409C-BE32-E72D297353CC}">
              <c16:uniqueId val="{00000003-5EF9-45E9-8D09-3F4B555701A5}"/>
            </c:ext>
          </c:extLst>
        </c:ser>
        <c:dLbls>
          <c:showLegendKey val="0"/>
          <c:showVal val="0"/>
          <c:showCatName val="0"/>
          <c:showSerName val="0"/>
          <c:showPercent val="0"/>
          <c:showBubbleSize val="0"/>
        </c:dLbls>
        <c:smooth val="0"/>
        <c:axId val="734920512"/>
        <c:axId val="734924120"/>
      </c:lineChart>
      <c:catAx>
        <c:axId val="734920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34924120"/>
        <c:crosses val="autoZero"/>
        <c:auto val="1"/>
        <c:lblAlgn val="ctr"/>
        <c:lblOffset val="100"/>
        <c:noMultiLvlLbl val="0"/>
      </c:catAx>
      <c:valAx>
        <c:axId val="734924120"/>
        <c:scaling>
          <c:orientation val="minMax"/>
          <c:max val="200"/>
          <c:min val="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349205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Grafdata!$A$21</c:f>
              <c:strCache>
                <c:ptCount val="1"/>
                <c:pt idx="0">
                  <c:v>Uppsala län</c:v>
                </c:pt>
              </c:strCache>
            </c:strRef>
          </c:tx>
          <c:spPr>
            <a:ln w="28575" cap="rnd">
              <a:solidFill>
                <a:schemeClr val="accent2"/>
              </a:solidFill>
              <a:prstDash val="solid"/>
              <a:round/>
            </a:ln>
            <a:effectLst/>
          </c:spPr>
          <c:marker>
            <c:symbol val="none"/>
          </c:marker>
          <c:cat>
            <c:strRef>
              <c:f>Grafdata!$B$20:$AP$20</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Grafdata!$B$21:$AP$21</c:f>
              <c:numCache>
                <c:formatCode>General</c:formatCode>
                <c:ptCount val="41"/>
                <c:pt idx="0">
                  <c:v>542.5</c:v>
                </c:pt>
                <c:pt idx="1">
                  <c:v>517.75</c:v>
                </c:pt>
                <c:pt idx="2">
                  <c:v>503</c:v>
                </c:pt>
                <c:pt idx="3">
                  <c:v>502.75</c:v>
                </c:pt>
                <c:pt idx="4">
                  <c:v>485.25</c:v>
                </c:pt>
                <c:pt idx="5">
                  <c:v>480.25</c:v>
                </c:pt>
                <c:pt idx="6">
                  <c:v>475.5</c:v>
                </c:pt>
                <c:pt idx="7">
                  <c:v>480</c:v>
                </c:pt>
                <c:pt idx="8">
                  <c:v>469.75</c:v>
                </c:pt>
                <c:pt idx="9">
                  <c:v>485</c:v>
                </c:pt>
                <c:pt idx="10">
                  <c:v>497</c:v>
                </c:pt>
                <c:pt idx="11">
                  <c:v>511.75</c:v>
                </c:pt>
                <c:pt idx="12">
                  <c:v>512.5</c:v>
                </c:pt>
                <c:pt idx="13">
                  <c:v>502.75</c:v>
                </c:pt>
                <c:pt idx="14">
                  <c:v>498.75</c:v>
                </c:pt>
                <c:pt idx="15">
                  <c:v>496</c:v>
                </c:pt>
                <c:pt idx="16">
                  <c:v>531</c:v>
                </c:pt>
                <c:pt idx="17">
                  <c:v>557.5</c:v>
                </c:pt>
                <c:pt idx="18">
                  <c:v>552.25</c:v>
                </c:pt>
                <c:pt idx="19">
                  <c:v>559.5</c:v>
                </c:pt>
                <c:pt idx="20">
                  <c:v>551.5</c:v>
                </c:pt>
                <c:pt idx="21">
                  <c:v>529.75</c:v>
                </c:pt>
                <c:pt idx="22">
                  <c:v>555.75</c:v>
                </c:pt>
                <c:pt idx="23">
                  <c:v>556.5</c:v>
                </c:pt>
                <c:pt idx="24">
                  <c:v>534</c:v>
                </c:pt>
                <c:pt idx="25">
                  <c:v>535.5</c:v>
                </c:pt>
                <c:pt idx="26">
                  <c:v>517.75</c:v>
                </c:pt>
                <c:pt idx="27">
                  <c:v>498</c:v>
                </c:pt>
                <c:pt idx="28">
                  <c:v>515.5</c:v>
                </c:pt>
                <c:pt idx="29">
                  <c:v>518.75</c:v>
                </c:pt>
                <c:pt idx="30">
                  <c:v>527.75</c:v>
                </c:pt>
                <c:pt idx="31">
                  <c:v>530.25</c:v>
                </c:pt>
                <c:pt idx="32">
                  <c:v>546.5</c:v>
                </c:pt>
                <c:pt idx="33">
                  <c:v>558.75</c:v>
                </c:pt>
                <c:pt idx="34">
                  <c:v>569</c:v>
                </c:pt>
                <c:pt idx="35">
                  <c:v>597.25</c:v>
                </c:pt>
                <c:pt idx="36">
                  <c:v>607.25</c:v>
                </c:pt>
                <c:pt idx="37">
                  <c:v>602</c:v>
                </c:pt>
                <c:pt idx="38">
                  <c:v>598.75</c:v>
                </c:pt>
                <c:pt idx="39">
                  <c:v>602.75</c:v>
                </c:pt>
                <c:pt idx="40">
                  <c:v>585.75</c:v>
                </c:pt>
              </c:numCache>
            </c:numRef>
          </c:val>
          <c:smooth val="0"/>
          <c:extLst>
            <c:ext xmlns:c16="http://schemas.microsoft.com/office/drawing/2014/chart" uri="{C3380CC4-5D6E-409C-BE32-E72D297353CC}">
              <c16:uniqueId val="{00000000-0D97-4CF0-A23F-CF332860BBE6}"/>
            </c:ext>
          </c:extLst>
        </c:ser>
        <c:ser>
          <c:idx val="1"/>
          <c:order val="1"/>
          <c:tx>
            <c:strRef>
              <c:f>Grafdata!$A$22</c:f>
              <c:strCache>
                <c:ptCount val="1"/>
                <c:pt idx="0">
                  <c:v>Uppsala kommun</c:v>
                </c:pt>
              </c:strCache>
            </c:strRef>
          </c:tx>
          <c:spPr>
            <a:ln w="28575" cap="rnd">
              <a:solidFill>
                <a:schemeClr val="accent3"/>
              </a:solidFill>
              <a:prstDash val="sysDot"/>
              <a:round/>
            </a:ln>
            <a:effectLst/>
          </c:spPr>
          <c:marker>
            <c:symbol val="none"/>
          </c:marker>
          <c:cat>
            <c:strRef>
              <c:f>Grafdata!$B$20:$AP$20</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Grafdata!$B$22:$AP$22</c:f>
              <c:numCache>
                <c:formatCode>General</c:formatCode>
                <c:ptCount val="41"/>
                <c:pt idx="0">
                  <c:v>351.5</c:v>
                </c:pt>
                <c:pt idx="1">
                  <c:v>336.25</c:v>
                </c:pt>
                <c:pt idx="2">
                  <c:v>326</c:v>
                </c:pt>
                <c:pt idx="3">
                  <c:v>322.75</c:v>
                </c:pt>
                <c:pt idx="4">
                  <c:v>307</c:v>
                </c:pt>
                <c:pt idx="5">
                  <c:v>305.75</c:v>
                </c:pt>
                <c:pt idx="6">
                  <c:v>305</c:v>
                </c:pt>
                <c:pt idx="7">
                  <c:v>313.5</c:v>
                </c:pt>
                <c:pt idx="8">
                  <c:v>316.5</c:v>
                </c:pt>
                <c:pt idx="9">
                  <c:v>325.25</c:v>
                </c:pt>
                <c:pt idx="10">
                  <c:v>327.25</c:v>
                </c:pt>
                <c:pt idx="11">
                  <c:v>335.5</c:v>
                </c:pt>
                <c:pt idx="12">
                  <c:v>328</c:v>
                </c:pt>
                <c:pt idx="13">
                  <c:v>320</c:v>
                </c:pt>
                <c:pt idx="14">
                  <c:v>325.5</c:v>
                </c:pt>
                <c:pt idx="15">
                  <c:v>324.25</c:v>
                </c:pt>
                <c:pt idx="16">
                  <c:v>357.25</c:v>
                </c:pt>
                <c:pt idx="17">
                  <c:v>372.25</c:v>
                </c:pt>
                <c:pt idx="18">
                  <c:v>366.5</c:v>
                </c:pt>
                <c:pt idx="19">
                  <c:v>370.5</c:v>
                </c:pt>
                <c:pt idx="20">
                  <c:v>356.75</c:v>
                </c:pt>
                <c:pt idx="21">
                  <c:v>348.25</c:v>
                </c:pt>
                <c:pt idx="22">
                  <c:v>351.5</c:v>
                </c:pt>
                <c:pt idx="23">
                  <c:v>356.5</c:v>
                </c:pt>
                <c:pt idx="24">
                  <c:v>337.5</c:v>
                </c:pt>
                <c:pt idx="25">
                  <c:v>325.25</c:v>
                </c:pt>
                <c:pt idx="26">
                  <c:v>323.5</c:v>
                </c:pt>
                <c:pt idx="27">
                  <c:v>304.75</c:v>
                </c:pt>
                <c:pt idx="28">
                  <c:v>305.75</c:v>
                </c:pt>
                <c:pt idx="29">
                  <c:v>309.75</c:v>
                </c:pt>
                <c:pt idx="30">
                  <c:v>310.75</c:v>
                </c:pt>
                <c:pt idx="31">
                  <c:v>309.5</c:v>
                </c:pt>
                <c:pt idx="32">
                  <c:v>335.5</c:v>
                </c:pt>
                <c:pt idx="33">
                  <c:v>350.25</c:v>
                </c:pt>
                <c:pt idx="34">
                  <c:v>362.5</c:v>
                </c:pt>
                <c:pt idx="35">
                  <c:v>385.5</c:v>
                </c:pt>
                <c:pt idx="36">
                  <c:v>385</c:v>
                </c:pt>
                <c:pt idx="37">
                  <c:v>385.75</c:v>
                </c:pt>
                <c:pt idx="38">
                  <c:v>378.75</c:v>
                </c:pt>
                <c:pt idx="39">
                  <c:v>375.5</c:v>
                </c:pt>
                <c:pt idx="40">
                  <c:v>366.25</c:v>
                </c:pt>
              </c:numCache>
            </c:numRef>
          </c:val>
          <c:smooth val="0"/>
          <c:extLst>
            <c:ext xmlns:c16="http://schemas.microsoft.com/office/drawing/2014/chart" uri="{C3380CC4-5D6E-409C-BE32-E72D297353CC}">
              <c16:uniqueId val="{00000001-0D97-4CF0-A23F-CF332860BBE6}"/>
            </c:ext>
          </c:extLst>
        </c:ser>
        <c:dLbls>
          <c:showLegendKey val="0"/>
          <c:showVal val="0"/>
          <c:showCatName val="0"/>
          <c:showSerName val="0"/>
          <c:showPercent val="0"/>
          <c:showBubbleSize val="0"/>
        </c:dLbls>
        <c:smooth val="0"/>
        <c:axId val="772784184"/>
        <c:axId val="772785824"/>
      </c:lineChart>
      <c:catAx>
        <c:axId val="772784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5824"/>
        <c:crosses val="autoZero"/>
        <c:auto val="1"/>
        <c:lblAlgn val="ctr"/>
        <c:lblOffset val="100"/>
        <c:noMultiLvlLbl val="0"/>
      </c:catAx>
      <c:valAx>
        <c:axId val="772785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4184"/>
        <c:crosses val="autoZero"/>
        <c:crossBetween val="between"/>
      </c:valAx>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txPr>
    <a:bodyPr/>
    <a:lstStyle/>
    <a:p>
      <a:pPr>
        <a:defRPr/>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Grafdata!$A$21</c:f>
              <c:strCache>
                <c:ptCount val="1"/>
                <c:pt idx="0">
                  <c:v>Uppsala län</c:v>
                </c:pt>
              </c:strCache>
            </c:strRef>
          </c:tx>
          <c:spPr>
            <a:ln w="28575" cap="rnd">
              <a:solidFill>
                <a:schemeClr val="accent2"/>
              </a:solidFill>
              <a:round/>
            </a:ln>
            <a:effectLst/>
          </c:spPr>
          <c:marker>
            <c:symbol val="none"/>
          </c:marker>
          <c:cat>
            <c:strRef>
              <c:f>Grafdata!$B$20:$AP$20</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Grafdata!$B$21:$AP$21</c:f>
              <c:numCache>
                <c:formatCode>General</c:formatCode>
                <c:ptCount val="41"/>
                <c:pt idx="0">
                  <c:v>45</c:v>
                </c:pt>
                <c:pt idx="1">
                  <c:v>48.75</c:v>
                </c:pt>
                <c:pt idx="2">
                  <c:v>53.75</c:v>
                </c:pt>
                <c:pt idx="3">
                  <c:v>57.25</c:v>
                </c:pt>
                <c:pt idx="4">
                  <c:v>56.75</c:v>
                </c:pt>
                <c:pt idx="5">
                  <c:v>56.75</c:v>
                </c:pt>
                <c:pt idx="6">
                  <c:v>50.5</c:v>
                </c:pt>
                <c:pt idx="7">
                  <c:v>54.25</c:v>
                </c:pt>
                <c:pt idx="8">
                  <c:v>51.5</c:v>
                </c:pt>
                <c:pt idx="9">
                  <c:v>50.5</c:v>
                </c:pt>
                <c:pt idx="10">
                  <c:v>50.25</c:v>
                </c:pt>
                <c:pt idx="11">
                  <c:v>45.25</c:v>
                </c:pt>
                <c:pt idx="12">
                  <c:v>52.25</c:v>
                </c:pt>
                <c:pt idx="13">
                  <c:v>52.25</c:v>
                </c:pt>
                <c:pt idx="14">
                  <c:v>53.5</c:v>
                </c:pt>
                <c:pt idx="15">
                  <c:v>54.5</c:v>
                </c:pt>
                <c:pt idx="16">
                  <c:v>47.75</c:v>
                </c:pt>
                <c:pt idx="17">
                  <c:v>49.5</c:v>
                </c:pt>
                <c:pt idx="18">
                  <c:v>46.75</c:v>
                </c:pt>
                <c:pt idx="19">
                  <c:v>42</c:v>
                </c:pt>
                <c:pt idx="20">
                  <c:v>45</c:v>
                </c:pt>
                <c:pt idx="21">
                  <c:v>40.5</c:v>
                </c:pt>
                <c:pt idx="22">
                  <c:v>40.75</c:v>
                </c:pt>
                <c:pt idx="23">
                  <c:v>46</c:v>
                </c:pt>
                <c:pt idx="24">
                  <c:v>46.25</c:v>
                </c:pt>
                <c:pt idx="25">
                  <c:v>54.5</c:v>
                </c:pt>
                <c:pt idx="26">
                  <c:v>57.25</c:v>
                </c:pt>
                <c:pt idx="27">
                  <c:v>56.5</c:v>
                </c:pt>
                <c:pt idx="28">
                  <c:v>59.5</c:v>
                </c:pt>
                <c:pt idx="29">
                  <c:v>57</c:v>
                </c:pt>
                <c:pt idx="30">
                  <c:v>60</c:v>
                </c:pt>
                <c:pt idx="31">
                  <c:v>63.75</c:v>
                </c:pt>
                <c:pt idx="32">
                  <c:v>62.75</c:v>
                </c:pt>
                <c:pt idx="33">
                  <c:v>66.5</c:v>
                </c:pt>
                <c:pt idx="34">
                  <c:v>62.25</c:v>
                </c:pt>
                <c:pt idx="35">
                  <c:v>59.75</c:v>
                </c:pt>
                <c:pt idx="36">
                  <c:v>57.25</c:v>
                </c:pt>
                <c:pt idx="37">
                  <c:v>49</c:v>
                </c:pt>
                <c:pt idx="38">
                  <c:v>51.75</c:v>
                </c:pt>
                <c:pt idx="39">
                  <c:v>51.5</c:v>
                </c:pt>
                <c:pt idx="40">
                  <c:v>49.5</c:v>
                </c:pt>
              </c:numCache>
            </c:numRef>
          </c:val>
          <c:smooth val="0"/>
          <c:extLst>
            <c:ext xmlns:c16="http://schemas.microsoft.com/office/drawing/2014/chart" uri="{C3380CC4-5D6E-409C-BE32-E72D297353CC}">
              <c16:uniqueId val="{00000000-FE48-47B2-981B-C1BC07CE2C24}"/>
            </c:ext>
          </c:extLst>
        </c:ser>
        <c:ser>
          <c:idx val="1"/>
          <c:order val="1"/>
          <c:tx>
            <c:strRef>
              <c:f>Grafdata!$A$22</c:f>
              <c:strCache>
                <c:ptCount val="1"/>
                <c:pt idx="0">
                  <c:v>Uppsala kommun</c:v>
                </c:pt>
              </c:strCache>
            </c:strRef>
          </c:tx>
          <c:spPr>
            <a:ln w="28575" cap="rnd">
              <a:solidFill>
                <a:schemeClr val="accent3"/>
              </a:solidFill>
              <a:prstDash val="sysDot"/>
              <a:round/>
            </a:ln>
            <a:effectLst/>
          </c:spPr>
          <c:marker>
            <c:symbol val="none"/>
          </c:marker>
          <c:cat>
            <c:strRef>
              <c:f>Grafdata!$B$20:$AP$20</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Grafdata!$B$22:$AP$22</c:f>
              <c:numCache>
                <c:formatCode>General</c:formatCode>
                <c:ptCount val="41"/>
                <c:pt idx="0">
                  <c:v>26.25</c:v>
                </c:pt>
                <c:pt idx="1">
                  <c:v>27.25</c:v>
                </c:pt>
                <c:pt idx="2">
                  <c:v>30</c:v>
                </c:pt>
                <c:pt idx="3">
                  <c:v>32.75</c:v>
                </c:pt>
                <c:pt idx="4">
                  <c:v>32.75</c:v>
                </c:pt>
                <c:pt idx="5">
                  <c:v>33.75</c:v>
                </c:pt>
                <c:pt idx="6">
                  <c:v>30.5</c:v>
                </c:pt>
                <c:pt idx="7">
                  <c:v>32.25</c:v>
                </c:pt>
                <c:pt idx="8">
                  <c:v>30.25</c:v>
                </c:pt>
                <c:pt idx="9">
                  <c:v>28.75</c:v>
                </c:pt>
                <c:pt idx="10">
                  <c:v>29</c:v>
                </c:pt>
                <c:pt idx="11">
                  <c:v>26.5</c:v>
                </c:pt>
                <c:pt idx="12">
                  <c:v>28.75</c:v>
                </c:pt>
                <c:pt idx="13">
                  <c:v>28.75</c:v>
                </c:pt>
                <c:pt idx="14">
                  <c:v>30</c:v>
                </c:pt>
                <c:pt idx="15">
                  <c:v>30.75</c:v>
                </c:pt>
                <c:pt idx="16">
                  <c:v>29.75</c:v>
                </c:pt>
                <c:pt idx="17">
                  <c:v>31.5</c:v>
                </c:pt>
                <c:pt idx="18">
                  <c:v>30.25</c:v>
                </c:pt>
                <c:pt idx="19">
                  <c:v>25.75</c:v>
                </c:pt>
                <c:pt idx="20">
                  <c:v>27</c:v>
                </c:pt>
                <c:pt idx="21">
                  <c:v>25</c:v>
                </c:pt>
                <c:pt idx="22">
                  <c:v>25</c:v>
                </c:pt>
                <c:pt idx="23">
                  <c:v>28.75</c:v>
                </c:pt>
                <c:pt idx="24">
                  <c:v>30</c:v>
                </c:pt>
                <c:pt idx="25">
                  <c:v>32.75</c:v>
                </c:pt>
                <c:pt idx="26">
                  <c:v>33.75</c:v>
                </c:pt>
                <c:pt idx="27">
                  <c:v>33.75</c:v>
                </c:pt>
                <c:pt idx="28">
                  <c:v>35.75</c:v>
                </c:pt>
                <c:pt idx="29">
                  <c:v>38</c:v>
                </c:pt>
                <c:pt idx="30">
                  <c:v>40.5</c:v>
                </c:pt>
                <c:pt idx="31">
                  <c:v>43.5</c:v>
                </c:pt>
                <c:pt idx="32">
                  <c:v>41.5</c:v>
                </c:pt>
                <c:pt idx="33">
                  <c:v>42.75</c:v>
                </c:pt>
                <c:pt idx="34">
                  <c:v>40</c:v>
                </c:pt>
                <c:pt idx="35">
                  <c:v>37.75</c:v>
                </c:pt>
                <c:pt idx="36">
                  <c:v>37</c:v>
                </c:pt>
                <c:pt idx="37">
                  <c:v>31.5</c:v>
                </c:pt>
                <c:pt idx="38">
                  <c:v>33.25</c:v>
                </c:pt>
                <c:pt idx="39">
                  <c:v>32.5</c:v>
                </c:pt>
                <c:pt idx="40">
                  <c:v>31</c:v>
                </c:pt>
              </c:numCache>
            </c:numRef>
          </c:val>
          <c:smooth val="0"/>
          <c:extLst>
            <c:ext xmlns:c16="http://schemas.microsoft.com/office/drawing/2014/chart" uri="{C3380CC4-5D6E-409C-BE32-E72D297353CC}">
              <c16:uniqueId val="{00000001-FE48-47B2-981B-C1BC07CE2C24}"/>
            </c:ext>
          </c:extLst>
        </c:ser>
        <c:dLbls>
          <c:showLegendKey val="0"/>
          <c:showVal val="0"/>
          <c:showCatName val="0"/>
          <c:showSerName val="0"/>
          <c:showPercent val="0"/>
          <c:showBubbleSize val="0"/>
        </c:dLbls>
        <c:smooth val="0"/>
        <c:axId val="772784184"/>
        <c:axId val="772785824"/>
      </c:lineChart>
      <c:catAx>
        <c:axId val="772784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5824"/>
        <c:crosses val="autoZero"/>
        <c:auto val="1"/>
        <c:lblAlgn val="ctr"/>
        <c:lblOffset val="100"/>
        <c:noMultiLvlLbl val="0"/>
      </c:catAx>
      <c:valAx>
        <c:axId val="772785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4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Grafdata!$A$14</c:f>
              <c:strCache>
                <c:ptCount val="1"/>
                <c:pt idx="0">
                  <c:v>Sverige</c:v>
                </c:pt>
              </c:strCache>
            </c:strRef>
          </c:tx>
          <c:spPr>
            <a:ln w="28575" cap="rnd">
              <a:solidFill>
                <a:schemeClr val="accent1"/>
              </a:solidFill>
              <a:prstDash val="sysDash"/>
              <a:round/>
            </a:ln>
            <a:effectLst/>
          </c:spPr>
          <c:marker>
            <c:symbol val="none"/>
          </c:marker>
          <c:cat>
            <c:strRef>
              <c:f>Grafdata!$B$13:$AP$13</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Grafdata!$B$14:$AP$14</c:f>
              <c:numCache>
                <c:formatCode>General</c:formatCode>
                <c:ptCount val="41"/>
                <c:pt idx="0">
                  <c:v>100</c:v>
                </c:pt>
                <c:pt idx="1">
                  <c:v>102.35204025817744</c:v>
                </c:pt>
                <c:pt idx="2">
                  <c:v>103.60792035882288</c:v>
                </c:pt>
                <c:pt idx="3">
                  <c:v>101.62126681982278</c:v>
                </c:pt>
                <c:pt idx="4">
                  <c:v>100.8314188819604</c:v>
                </c:pt>
                <c:pt idx="5">
                  <c:v>103.19002297341648</c:v>
                </c:pt>
                <c:pt idx="6">
                  <c:v>104.72158407176458</c:v>
                </c:pt>
                <c:pt idx="7">
                  <c:v>103.00185975276229</c:v>
                </c:pt>
                <c:pt idx="8">
                  <c:v>101.94508259490209</c:v>
                </c:pt>
                <c:pt idx="9">
                  <c:v>104.55311235094629</c:v>
                </c:pt>
                <c:pt idx="10">
                  <c:v>106.74105677715787</c:v>
                </c:pt>
                <c:pt idx="11">
                  <c:v>104.42402362979981</c:v>
                </c:pt>
                <c:pt idx="12">
                  <c:v>103.70637785800241</c:v>
                </c:pt>
                <c:pt idx="13">
                  <c:v>105.822120118149</c:v>
                </c:pt>
                <c:pt idx="14">
                  <c:v>107.74094737993654</c:v>
                </c:pt>
                <c:pt idx="15">
                  <c:v>106.05623017175364</c:v>
                </c:pt>
                <c:pt idx="16">
                  <c:v>105.27075812055574</c:v>
                </c:pt>
                <c:pt idx="17">
                  <c:v>107.96411771141013</c:v>
                </c:pt>
                <c:pt idx="18">
                  <c:v>108.81960398205885</c:v>
                </c:pt>
                <c:pt idx="19">
                  <c:v>107.66655726944536</c:v>
                </c:pt>
                <c:pt idx="20">
                  <c:v>107.74313532436275</c:v>
                </c:pt>
                <c:pt idx="21">
                  <c:v>110.13893447106443</c:v>
                </c:pt>
                <c:pt idx="22">
                  <c:v>111.66830762498633</c:v>
                </c:pt>
                <c:pt idx="23">
                  <c:v>109.94858330598403</c:v>
                </c:pt>
                <c:pt idx="24">
                  <c:v>109.7713598074609</c:v>
                </c:pt>
                <c:pt idx="25">
                  <c:v>112.02494256645882</c:v>
                </c:pt>
                <c:pt idx="26">
                  <c:v>112.93293950333661</c:v>
                </c:pt>
                <c:pt idx="27">
                  <c:v>111.38606279400503</c:v>
                </c:pt>
                <c:pt idx="28">
                  <c:v>110.54589213433979</c:v>
                </c:pt>
                <c:pt idx="29">
                  <c:v>112.58068045071656</c:v>
                </c:pt>
                <c:pt idx="30">
                  <c:v>113.74466688546111</c:v>
                </c:pt>
                <c:pt idx="31">
                  <c:v>112.23936112022754</c:v>
                </c:pt>
                <c:pt idx="32">
                  <c:v>110.61153046712613</c:v>
                </c:pt>
                <c:pt idx="33">
                  <c:v>110.43868285745542</c:v>
                </c:pt>
                <c:pt idx="34">
                  <c:v>111.49108412646319</c:v>
                </c:pt>
                <c:pt idx="35">
                  <c:v>110.68592057761732</c:v>
                </c:pt>
                <c:pt idx="36">
                  <c:v>107.67749699157642</c:v>
                </c:pt>
                <c:pt idx="37">
                  <c:v>111.02505196368013</c:v>
                </c:pt>
                <c:pt idx="38">
                  <c:v>112.76884367137075</c:v>
                </c:pt>
                <c:pt idx="39">
                  <c:v>111.23071873974401</c:v>
                </c:pt>
                <c:pt idx="40">
                  <c:v>111.05349524122087</c:v>
                </c:pt>
              </c:numCache>
            </c:numRef>
          </c:val>
          <c:smooth val="0"/>
          <c:extLst>
            <c:ext xmlns:c16="http://schemas.microsoft.com/office/drawing/2014/chart" uri="{C3380CC4-5D6E-409C-BE32-E72D297353CC}">
              <c16:uniqueId val="{00000000-264A-498D-940C-CB433A8B2862}"/>
            </c:ext>
          </c:extLst>
        </c:ser>
        <c:ser>
          <c:idx val="1"/>
          <c:order val="1"/>
          <c:tx>
            <c:strRef>
              <c:f>Grafdata!$A$15</c:f>
              <c:strCache>
                <c:ptCount val="1"/>
                <c:pt idx="0">
                  <c:v>Stockholmsregionen</c:v>
                </c:pt>
              </c:strCache>
            </c:strRef>
          </c:tx>
          <c:spPr>
            <a:ln w="28575" cap="rnd">
              <a:solidFill>
                <a:schemeClr val="accent6"/>
              </a:solidFill>
              <a:prstDash val="sysDot"/>
              <a:round/>
            </a:ln>
            <a:effectLst/>
          </c:spPr>
          <c:marker>
            <c:symbol val="none"/>
          </c:marker>
          <c:cat>
            <c:strRef>
              <c:f>Grafdata!$B$13:$AP$13</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Grafdata!$B$15:$AP$15</c:f>
              <c:numCache>
                <c:formatCode>General</c:formatCode>
                <c:ptCount val="41"/>
                <c:pt idx="0">
                  <c:v>100</c:v>
                </c:pt>
                <c:pt idx="1">
                  <c:v>101.75969998557623</c:v>
                </c:pt>
                <c:pt idx="2">
                  <c:v>102.85109861051012</c:v>
                </c:pt>
                <c:pt idx="3">
                  <c:v>101.86547430164912</c:v>
                </c:pt>
                <c:pt idx="4">
                  <c:v>101.00485600269243</c:v>
                </c:pt>
                <c:pt idx="5">
                  <c:v>103.14438194143949</c:v>
                </c:pt>
                <c:pt idx="6">
                  <c:v>104.25982018366268</c:v>
                </c:pt>
                <c:pt idx="7">
                  <c:v>103.55305543535746</c:v>
                </c:pt>
                <c:pt idx="8">
                  <c:v>102.37511418818212</c:v>
                </c:pt>
                <c:pt idx="9">
                  <c:v>104.61560651954422</c:v>
                </c:pt>
                <c:pt idx="10">
                  <c:v>106.54839174960334</c:v>
                </c:pt>
                <c:pt idx="11">
                  <c:v>105.07716717149863</c:v>
                </c:pt>
                <c:pt idx="12">
                  <c:v>104.42809750468773</c:v>
                </c:pt>
                <c:pt idx="13">
                  <c:v>106.22145295446896</c:v>
                </c:pt>
                <c:pt idx="14">
                  <c:v>107.36093081398144</c:v>
                </c:pt>
                <c:pt idx="15">
                  <c:v>106.74551661089474</c:v>
                </c:pt>
                <c:pt idx="16">
                  <c:v>106.00028847492668</c:v>
                </c:pt>
                <c:pt idx="17">
                  <c:v>108.78888408096543</c:v>
                </c:pt>
                <c:pt idx="18">
                  <c:v>109.1879417279677</c:v>
                </c:pt>
                <c:pt idx="19">
                  <c:v>108.35617096975817</c:v>
                </c:pt>
                <c:pt idx="20">
                  <c:v>108.08692725611809</c:v>
                </c:pt>
                <c:pt idx="21">
                  <c:v>110.63512668878312</c:v>
                </c:pt>
                <c:pt idx="22">
                  <c:v>111.97653733352566</c:v>
                </c:pt>
                <c:pt idx="23">
                  <c:v>111.00533679503822</c:v>
                </c:pt>
                <c:pt idx="24">
                  <c:v>110.98129717774893</c:v>
                </c:pt>
                <c:pt idx="25">
                  <c:v>112.88523486706092</c:v>
                </c:pt>
                <c:pt idx="26">
                  <c:v>114.20741381797201</c:v>
                </c:pt>
                <c:pt idx="27">
                  <c:v>112.86119524977163</c:v>
                </c:pt>
                <c:pt idx="28">
                  <c:v>112.65445454108371</c:v>
                </c:pt>
                <c:pt idx="29">
                  <c:v>114.05836819077841</c:v>
                </c:pt>
                <c:pt idx="30">
                  <c:v>115.37093129477378</c:v>
                </c:pt>
                <c:pt idx="31">
                  <c:v>114.07759988460984</c:v>
                </c:pt>
                <c:pt idx="32">
                  <c:v>113.11120726958026</c:v>
                </c:pt>
                <c:pt idx="33">
                  <c:v>112.49579306697437</c:v>
                </c:pt>
                <c:pt idx="34">
                  <c:v>112.73138131640944</c:v>
                </c:pt>
                <c:pt idx="35">
                  <c:v>111.96211356315207</c:v>
                </c:pt>
                <c:pt idx="36">
                  <c:v>110.12548680225011</c:v>
                </c:pt>
                <c:pt idx="37">
                  <c:v>112.80350016827732</c:v>
                </c:pt>
                <c:pt idx="38">
                  <c:v>115.1016875811337</c:v>
                </c:pt>
                <c:pt idx="39">
                  <c:v>112.81311601519303</c:v>
                </c:pt>
                <c:pt idx="40">
                  <c:v>112.64483869416799</c:v>
                </c:pt>
              </c:numCache>
            </c:numRef>
          </c:val>
          <c:smooth val="0"/>
          <c:extLst>
            <c:ext xmlns:c16="http://schemas.microsoft.com/office/drawing/2014/chart" uri="{C3380CC4-5D6E-409C-BE32-E72D297353CC}">
              <c16:uniqueId val="{00000001-264A-498D-940C-CB433A8B2862}"/>
            </c:ext>
          </c:extLst>
        </c:ser>
        <c:ser>
          <c:idx val="2"/>
          <c:order val="2"/>
          <c:tx>
            <c:strRef>
              <c:f>Grafdata!$A$16</c:f>
              <c:strCache>
                <c:ptCount val="1"/>
                <c:pt idx="0">
                  <c:v>Uppsala län</c:v>
                </c:pt>
              </c:strCache>
            </c:strRef>
          </c:tx>
          <c:spPr>
            <a:ln w="28575" cap="rnd">
              <a:solidFill>
                <a:schemeClr val="accent2"/>
              </a:solidFill>
              <a:round/>
            </a:ln>
            <a:effectLst/>
          </c:spPr>
          <c:marker>
            <c:symbol val="none"/>
          </c:marker>
          <c:cat>
            <c:strRef>
              <c:f>Grafdata!$B$13:$AP$13</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Grafdata!$B$16:$AP$16</c:f>
              <c:numCache>
                <c:formatCode>General</c:formatCode>
                <c:ptCount val="41"/>
                <c:pt idx="0">
                  <c:v>100</c:v>
                </c:pt>
                <c:pt idx="1">
                  <c:v>101.74825174825175</c:v>
                </c:pt>
                <c:pt idx="2">
                  <c:v>102.15617715617715</c:v>
                </c:pt>
                <c:pt idx="3">
                  <c:v>100.81585081585082</c:v>
                </c:pt>
                <c:pt idx="4">
                  <c:v>97.435897435897431</c:v>
                </c:pt>
                <c:pt idx="5">
                  <c:v>99.883449883449885</c:v>
                </c:pt>
                <c:pt idx="6">
                  <c:v>100.46620046620046</c:v>
                </c:pt>
                <c:pt idx="7">
                  <c:v>99.883449883449885</c:v>
                </c:pt>
                <c:pt idx="8">
                  <c:v>99.883449883449885</c:v>
                </c:pt>
                <c:pt idx="9">
                  <c:v>103.72960372960372</c:v>
                </c:pt>
                <c:pt idx="10">
                  <c:v>106.11888111888112</c:v>
                </c:pt>
                <c:pt idx="11">
                  <c:v>101.98135198135198</c:v>
                </c:pt>
                <c:pt idx="12">
                  <c:v>102.33100233100232</c:v>
                </c:pt>
                <c:pt idx="13">
                  <c:v>105.41958041958041</c:v>
                </c:pt>
                <c:pt idx="14">
                  <c:v>105.53613053613054</c:v>
                </c:pt>
                <c:pt idx="15">
                  <c:v>105.12820512820512</c:v>
                </c:pt>
                <c:pt idx="16">
                  <c:v>104.66200466200466</c:v>
                </c:pt>
                <c:pt idx="17">
                  <c:v>108.04195804195804</c:v>
                </c:pt>
                <c:pt idx="18">
                  <c:v>108.5081585081585</c:v>
                </c:pt>
                <c:pt idx="19">
                  <c:v>107.86713286713287</c:v>
                </c:pt>
                <c:pt idx="20">
                  <c:v>106.58508158508158</c:v>
                </c:pt>
                <c:pt idx="21">
                  <c:v>108.44988344988344</c:v>
                </c:pt>
                <c:pt idx="22">
                  <c:v>110.25641025641026</c:v>
                </c:pt>
                <c:pt idx="23">
                  <c:v>108.44988344988344</c:v>
                </c:pt>
                <c:pt idx="24">
                  <c:v>108.68298368298369</c:v>
                </c:pt>
                <c:pt idx="25">
                  <c:v>110.95571095571096</c:v>
                </c:pt>
                <c:pt idx="26">
                  <c:v>107.34265734265735</c:v>
                </c:pt>
                <c:pt idx="27">
                  <c:v>105.82750582750583</c:v>
                </c:pt>
                <c:pt idx="28">
                  <c:v>108.15850815850816</c:v>
                </c:pt>
                <c:pt idx="29">
                  <c:v>111.07226107226107</c:v>
                </c:pt>
                <c:pt idx="30">
                  <c:v>116.14219114219114</c:v>
                </c:pt>
                <c:pt idx="31">
                  <c:v>112.76223776223776</c:v>
                </c:pt>
                <c:pt idx="32">
                  <c:v>105.82750582750583</c:v>
                </c:pt>
                <c:pt idx="33">
                  <c:v>106.52680652680652</c:v>
                </c:pt>
                <c:pt idx="34">
                  <c:v>109.09090909090909</c:v>
                </c:pt>
                <c:pt idx="35">
                  <c:v>107.51748251748252</c:v>
                </c:pt>
                <c:pt idx="36">
                  <c:v>104.89510489510489</c:v>
                </c:pt>
                <c:pt idx="37">
                  <c:v>108.97435897435898</c:v>
                </c:pt>
                <c:pt idx="38">
                  <c:v>109.61538461538461</c:v>
                </c:pt>
                <c:pt idx="39">
                  <c:v>106.99300699300699</c:v>
                </c:pt>
                <c:pt idx="40">
                  <c:v>105.76923076923077</c:v>
                </c:pt>
              </c:numCache>
            </c:numRef>
          </c:val>
          <c:smooth val="0"/>
          <c:extLst>
            <c:ext xmlns:c16="http://schemas.microsoft.com/office/drawing/2014/chart" uri="{C3380CC4-5D6E-409C-BE32-E72D297353CC}">
              <c16:uniqueId val="{00000002-264A-498D-940C-CB433A8B2862}"/>
            </c:ext>
          </c:extLst>
        </c:ser>
        <c:dLbls>
          <c:showLegendKey val="0"/>
          <c:showVal val="0"/>
          <c:showCatName val="0"/>
          <c:showSerName val="0"/>
          <c:showPercent val="0"/>
          <c:showBubbleSize val="0"/>
        </c:dLbls>
        <c:smooth val="0"/>
        <c:axId val="734920512"/>
        <c:axId val="734924120"/>
      </c:lineChart>
      <c:catAx>
        <c:axId val="734920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34924120"/>
        <c:crosses val="autoZero"/>
        <c:auto val="1"/>
        <c:lblAlgn val="ctr"/>
        <c:lblOffset val="100"/>
        <c:noMultiLvlLbl val="0"/>
      </c:catAx>
      <c:valAx>
        <c:axId val="734924120"/>
        <c:scaling>
          <c:orientation val="minMax"/>
          <c:min val="9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34920512"/>
        <c:crosses val="autoZero"/>
        <c:crossBetween val="between"/>
      </c:valAx>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chart>
  <c:txPr>
    <a:bodyPr/>
    <a:lstStyle/>
    <a:p>
      <a:pPr>
        <a:defRPr/>
      </a:pPr>
      <a:endParaRPr lang="sv-S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Grafdata!$A$21</c:f>
              <c:strCache>
                <c:ptCount val="1"/>
                <c:pt idx="0">
                  <c:v>Sverige</c:v>
                </c:pt>
              </c:strCache>
            </c:strRef>
          </c:tx>
          <c:spPr>
            <a:ln w="28575" cap="rnd">
              <a:solidFill>
                <a:schemeClr val="accent1"/>
              </a:solidFill>
              <a:prstDash val="sysDash"/>
              <a:round/>
            </a:ln>
            <a:effectLst/>
          </c:spPr>
          <c:marker>
            <c:symbol val="none"/>
          </c:marker>
          <c:cat>
            <c:strRef>
              <c:f>Grafdata!$B$20:$AP$20</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Grafdata!$B$21:$AP$21</c:f>
              <c:numCache>
                <c:formatCode>General</c:formatCode>
                <c:ptCount val="41"/>
                <c:pt idx="0">
                  <c:v>100</c:v>
                </c:pt>
                <c:pt idx="1">
                  <c:v>81.277435010938873</c:v>
                </c:pt>
                <c:pt idx="2">
                  <c:v>62.666366843281381</c:v>
                </c:pt>
                <c:pt idx="3">
                  <c:v>67.285989346900337</c:v>
                </c:pt>
                <c:pt idx="4">
                  <c:v>96.571238504818254</c:v>
                </c:pt>
                <c:pt idx="5">
                  <c:v>82.917094149227722</c:v>
                </c:pt>
                <c:pt idx="6">
                  <c:v>64.052581526194729</c:v>
                </c:pt>
                <c:pt idx="7">
                  <c:v>70.083247836821116</c:v>
                </c:pt>
                <c:pt idx="8">
                  <c:v>99.748429440782544</c:v>
                </c:pt>
                <c:pt idx="9">
                  <c:v>96.913693027700873</c:v>
                </c:pt>
                <c:pt idx="10">
                  <c:v>80.299729690479197</c:v>
                </c:pt>
                <c:pt idx="11">
                  <c:v>95.727516759658769</c:v>
                </c:pt>
                <c:pt idx="12">
                  <c:v>140.75724143746575</c:v>
                </c:pt>
                <c:pt idx="13">
                  <c:v>125.98812886783878</c:v>
                </c:pt>
                <c:pt idx="14">
                  <c:v>104.4439447388023</c:v>
                </c:pt>
                <c:pt idx="15">
                  <c:v>133.81305074979269</c:v>
                </c:pt>
                <c:pt idx="16">
                  <c:v>171.23897329229501</c:v>
                </c:pt>
                <c:pt idx="17">
                  <c:v>165.51422052946936</c:v>
                </c:pt>
                <c:pt idx="18">
                  <c:v>127.72523060634595</c:v>
                </c:pt>
                <c:pt idx="19">
                  <c:v>144.40196946486211</c:v>
                </c:pt>
                <c:pt idx="20">
                  <c:v>179.70851545261618</c:v>
                </c:pt>
                <c:pt idx="21">
                  <c:v>154.05862484130441</c:v>
                </c:pt>
                <c:pt idx="22">
                  <c:v>121.81449364983439</c:v>
                </c:pt>
                <c:pt idx="23">
                  <c:v>143.48422882145985</c:v>
                </c:pt>
                <c:pt idx="24">
                  <c:v>189.33753086072736</c:v>
                </c:pt>
                <c:pt idx="25">
                  <c:v>166.48958347973146</c:v>
                </c:pt>
                <c:pt idx="26">
                  <c:v>121.40738970949924</c:v>
                </c:pt>
                <c:pt idx="27">
                  <c:v>140.99288387933981</c:v>
                </c:pt>
                <c:pt idx="28">
                  <c:v>175.09123531919479</c:v>
                </c:pt>
                <c:pt idx="29">
                  <c:v>139.01077021816835</c:v>
                </c:pt>
                <c:pt idx="30">
                  <c:v>102.33346919080479</c:v>
                </c:pt>
                <c:pt idx="31">
                  <c:v>117.56777648166627</c:v>
                </c:pt>
                <c:pt idx="32">
                  <c:v>166.02907349889205</c:v>
                </c:pt>
                <c:pt idx="33">
                  <c:v>88.075461798284451</c:v>
                </c:pt>
                <c:pt idx="34">
                  <c:v>74.169278409436942</c:v>
                </c:pt>
                <c:pt idx="35">
                  <c:v>118.55438280887665</c:v>
                </c:pt>
                <c:pt idx="36">
                  <c:v>145.63311924069728</c:v>
                </c:pt>
                <c:pt idx="37">
                  <c:v>146.38080380775699</c:v>
                </c:pt>
                <c:pt idx="38">
                  <c:v>138.13191292004552</c:v>
                </c:pt>
                <c:pt idx="39">
                  <c:v>189.16232156995019</c:v>
                </c:pt>
                <c:pt idx="40">
                  <c:v>236.51146121737665</c:v>
                </c:pt>
              </c:numCache>
            </c:numRef>
          </c:val>
          <c:smooth val="0"/>
          <c:extLst>
            <c:ext xmlns:c16="http://schemas.microsoft.com/office/drawing/2014/chart" uri="{C3380CC4-5D6E-409C-BE32-E72D297353CC}">
              <c16:uniqueId val="{00000000-7AD3-4847-ADE9-4DA2F6A3E606}"/>
            </c:ext>
          </c:extLst>
        </c:ser>
        <c:ser>
          <c:idx val="1"/>
          <c:order val="1"/>
          <c:tx>
            <c:strRef>
              <c:f>Grafdata!$A$22</c:f>
              <c:strCache>
                <c:ptCount val="1"/>
                <c:pt idx="0">
                  <c:v>Uppsala län</c:v>
                </c:pt>
              </c:strCache>
            </c:strRef>
          </c:tx>
          <c:spPr>
            <a:ln w="28575" cap="rnd">
              <a:solidFill>
                <a:schemeClr val="accent2"/>
              </a:solidFill>
              <a:round/>
            </a:ln>
            <a:effectLst/>
          </c:spPr>
          <c:marker>
            <c:symbol val="none"/>
          </c:marker>
          <c:cat>
            <c:strRef>
              <c:f>Grafdata!$B$20:$AP$20</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Grafdata!$B$22:$AP$22</c:f>
              <c:numCache>
                <c:formatCode>General</c:formatCode>
                <c:ptCount val="41"/>
                <c:pt idx="0">
                  <c:v>100</c:v>
                </c:pt>
                <c:pt idx="1">
                  <c:v>100.54664080409098</c:v>
                </c:pt>
                <c:pt idx="2">
                  <c:v>69.158878504672899</c:v>
                </c:pt>
                <c:pt idx="3">
                  <c:v>72.403456180567801</c:v>
                </c:pt>
                <c:pt idx="4">
                  <c:v>86.774819255863164</c:v>
                </c:pt>
                <c:pt idx="5">
                  <c:v>86.986422147769346</c:v>
                </c:pt>
                <c:pt idx="6">
                  <c:v>64.87391994357256</c:v>
                </c:pt>
                <c:pt idx="7">
                  <c:v>74.272615059072479</c:v>
                </c:pt>
                <c:pt idx="8">
                  <c:v>96.737788749779583</c:v>
                </c:pt>
                <c:pt idx="9">
                  <c:v>107.67060483159936</c:v>
                </c:pt>
                <c:pt idx="10">
                  <c:v>91.659319344031033</c:v>
                </c:pt>
                <c:pt idx="11">
                  <c:v>109.13419150061718</c:v>
                </c:pt>
                <c:pt idx="12">
                  <c:v>153.7471345441721</c:v>
                </c:pt>
                <c:pt idx="13">
                  <c:v>126.89120084641156</c:v>
                </c:pt>
                <c:pt idx="14">
                  <c:v>130.24157996825957</c:v>
                </c:pt>
                <c:pt idx="15">
                  <c:v>152.08957855757362</c:v>
                </c:pt>
                <c:pt idx="16">
                  <c:v>190.3897019925939</c:v>
                </c:pt>
                <c:pt idx="17">
                  <c:v>178.61047434314935</c:v>
                </c:pt>
                <c:pt idx="18">
                  <c:v>145.12431669899487</c:v>
                </c:pt>
                <c:pt idx="19">
                  <c:v>147.39904778698642</c:v>
                </c:pt>
                <c:pt idx="20">
                  <c:v>188.96138247222711</c:v>
                </c:pt>
                <c:pt idx="21">
                  <c:v>158.4376653147593</c:v>
                </c:pt>
                <c:pt idx="22">
                  <c:v>124.01692823135249</c:v>
                </c:pt>
                <c:pt idx="23">
                  <c:v>137.73584905660377</c:v>
                </c:pt>
                <c:pt idx="24">
                  <c:v>211.63815905484043</c:v>
                </c:pt>
                <c:pt idx="25">
                  <c:v>162.77552459883617</c:v>
                </c:pt>
                <c:pt idx="26">
                  <c:v>130.11814494798097</c:v>
                </c:pt>
                <c:pt idx="27">
                  <c:v>153.34156233468525</c:v>
                </c:pt>
                <c:pt idx="28">
                  <c:v>199.15358843237524</c:v>
                </c:pt>
                <c:pt idx="29">
                  <c:v>163.23399753129959</c:v>
                </c:pt>
                <c:pt idx="30">
                  <c:v>122.09486862987127</c:v>
                </c:pt>
                <c:pt idx="31">
                  <c:v>149.39164168576971</c:v>
                </c:pt>
                <c:pt idx="32">
                  <c:v>193.33450890495504</c:v>
                </c:pt>
                <c:pt idx="33">
                  <c:v>117.33380356198201</c:v>
                </c:pt>
                <c:pt idx="34">
                  <c:v>95.662140715923115</c:v>
                </c:pt>
                <c:pt idx="35">
                  <c:v>146.57026979368717</c:v>
                </c:pt>
                <c:pt idx="36">
                  <c:v>182.91306647857522</c:v>
                </c:pt>
                <c:pt idx="37">
                  <c:v>168.0479633221654</c:v>
                </c:pt>
                <c:pt idx="38">
                  <c:v>172.35055545759124</c:v>
                </c:pt>
                <c:pt idx="39">
                  <c:v>248.50996296949393</c:v>
                </c:pt>
                <c:pt idx="40">
                  <c:v>292.25886087109859</c:v>
                </c:pt>
              </c:numCache>
            </c:numRef>
          </c:val>
          <c:smooth val="0"/>
          <c:extLst>
            <c:ext xmlns:c16="http://schemas.microsoft.com/office/drawing/2014/chart" uri="{C3380CC4-5D6E-409C-BE32-E72D297353CC}">
              <c16:uniqueId val="{00000001-7AD3-4847-ADE9-4DA2F6A3E606}"/>
            </c:ext>
          </c:extLst>
        </c:ser>
        <c:ser>
          <c:idx val="2"/>
          <c:order val="2"/>
          <c:tx>
            <c:strRef>
              <c:f>Grafdata!$A$23</c:f>
              <c:strCache>
                <c:ptCount val="1"/>
                <c:pt idx="0">
                  <c:v>Uppsala kommun</c:v>
                </c:pt>
              </c:strCache>
            </c:strRef>
          </c:tx>
          <c:spPr>
            <a:ln w="28575" cap="rnd">
              <a:solidFill>
                <a:schemeClr val="accent3"/>
              </a:solidFill>
              <a:prstDash val="sysDot"/>
              <a:round/>
            </a:ln>
            <a:effectLst/>
          </c:spPr>
          <c:marker>
            <c:symbol val="none"/>
          </c:marker>
          <c:cat>
            <c:strRef>
              <c:f>Grafdata!$B$20:$AP$20</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Grafdata!$B$23:$AP$23</c:f>
              <c:numCache>
                <c:formatCode>General</c:formatCode>
                <c:ptCount val="41"/>
                <c:pt idx="0">
                  <c:v>100</c:v>
                </c:pt>
                <c:pt idx="1">
                  <c:v>97.959183673469383</c:v>
                </c:pt>
                <c:pt idx="2">
                  <c:v>69.513731418493322</c:v>
                </c:pt>
                <c:pt idx="3">
                  <c:v>68.40513983371126</c:v>
                </c:pt>
                <c:pt idx="4">
                  <c:v>78.256487780297306</c:v>
                </c:pt>
                <c:pt idx="5">
                  <c:v>84.681279919375157</c:v>
                </c:pt>
                <c:pt idx="6">
                  <c:v>66.490299823633151</c:v>
                </c:pt>
                <c:pt idx="7">
                  <c:v>75.006298815822632</c:v>
                </c:pt>
                <c:pt idx="8">
                  <c:v>87.301587301587304</c:v>
                </c:pt>
                <c:pt idx="9">
                  <c:v>107.4074074074074</c:v>
                </c:pt>
                <c:pt idx="10">
                  <c:v>93.121693121693127</c:v>
                </c:pt>
                <c:pt idx="11">
                  <c:v>103.40136054421768</c:v>
                </c:pt>
                <c:pt idx="12">
                  <c:v>145.25069286974048</c:v>
                </c:pt>
                <c:pt idx="13">
                  <c:v>126.63139329805996</c:v>
                </c:pt>
                <c:pt idx="14">
                  <c:v>132.9805996472663</c:v>
                </c:pt>
                <c:pt idx="15">
                  <c:v>144.62081128747795</c:v>
                </c:pt>
                <c:pt idx="16">
                  <c:v>170.42076089695138</c:v>
                </c:pt>
                <c:pt idx="17">
                  <c:v>178.86117409926933</c:v>
                </c:pt>
                <c:pt idx="18">
                  <c:v>153.0612244897959</c:v>
                </c:pt>
                <c:pt idx="19">
                  <c:v>140.41320231796422</c:v>
                </c:pt>
                <c:pt idx="20">
                  <c:v>180.37288989669943</c:v>
                </c:pt>
                <c:pt idx="21">
                  <c:v>148.12295288485765</c:v>
                </c:pt>
                <c:pt idx="22">
                  <c:v>128.14310909549005</c:v>
                </c:pt>
                <c:pt idx="23">
                  <c:v>141.97530864197532</c:v>
                </c:pt>
                <c:pt idx="24">
                  <c:v>224.16225749559084</c:v>
                </c:pt>
                <c:pt idx="25">
                  <c:v>153.89266817838245</c:v>
                </c:pt>
                <c:pt idx="26">
                  <c:v>131.09095490047872</c:v>
                </c:pt>
                <c:pt idx="27">
                  <c:v>156.56336608717561</c:v>
                </c:pt>
                <c:pt idx="28">
                  <c:v>195.49004787100026</c:v>
                </c:pt>
                <c:pt idx="29">
                  <c:v>163.8951877047115</c:v>
                </c:pt>
                <c:pt idx="30">
                  <c:v>120.58453010833964</c:v>
                </c:pt>
                <c:pt idx="31">
                  <c:v>159.20886873267827</c:v>
                </c:pt>
                <c:pt idx="32">
                  <c:v>178.98715041572186</c:v>
                </c:pt>
                <c:pt idx="33">
                  <c:v>115.16754850088184</c:v>
                </c:pt>
                <c:pt idx="34">
                  <c:v>99.748047367094983</c:v>
                </c:pt>
                <c:pt idx="35">
                  <c:v>153.99344923154447</c:v>
                </c:pt>
                <c:pt idx="36">
                  <c:v>184.75686570924665</c:v>
                </c:pt>
                <c:pt idx="37">
                  <c:v>166.36432350718064</c:v>
                </c:pt>
                <c:pt idx="38">
                  <c:v>174.85512723607962</c:v>
                </c:pt>
                <c:pt idx="39">
                  <c:v>243.56261022927688</c:v>
                </c:pt>
                <c:pt idx="40">
                  <c:v>259.63718820861681</c:v>
                </c:pt>
              </c:numCache>
            </c:numRef>
          </c:val>
          <c:smooth val="0"/>
          <c:extLst>
            <c:ext xmlns:c16="http://schemas.microsoft.com/office/drawing/2014/chart" uri="{C3380CC4-5D6E-409C-BE32-E72D297353CC}">
              <c16:uniqueId val="{00000002-7AD3-4847-ADE9-4DA2F6A3E606}"/>
            </c:ext>
          </c:extLst>
        </c:ser>
        <c:dLbls>
          <c:showLegendKey val="0"/>
          <c:showVal val="0"/>
          <c:showCatName val="0"/>
          <c:showSerName val="0"/>
          <c:showPercent val="0"/>
          <c:showBubbleSize val="0"/>
        </c:dLbls>
        <c:smooth val="0"/>
        <c:axId val="772784184"/>
        <c:axId val="772785824"/>
      </c:lineChart>
      <c:catAx>
        <c:axId val="772784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5824"/>
        <c:crosses val="autoZero"/>
        <c:auto val="1"/>
        <c:lblAlgn val="ctr"/>
        <c:lblOffset val="100"/>
        <c:noMultiLvlLbl val="0"/>
      </c:catAx>
      <c:valAx>
        <c:axId val="772785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4184"/>
        <c:crosses val="autoZero"/>
        <c:crossBetween val="between"/>
      </c:valAx>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txPr>
    <a:bodyPr/>
    <a:lstStyle/>
    <a:p>
      <a:pPr>
        <a:defRPr/>
      </a:pPr>
      <a:endParaRPr lang="sv-S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Grafdata!$A$19</c:f>
              <c:strCache>
                <c:ptCount val="1"/>
                <c:pt idx="0">
                  <c:v>Sverige</c:v>
                </c:pt>
              </c:strCache>
            </c:strRef>
          </c:tx>
          <c:spPr>
            <a:ln w="28575" cap="rnd">
              <a:solidFill>
                <a:schemeClr val="accent1"/>
              </a:solidFill>
              <a:prstDash val="sysDash"/>
              <a:round/>
            </a:ln>
            <a:effectLst/>
          </c:spPr>
          <c:marker>
            <c:symbol val="none"/>
          </c:marker>
          <c:cat>
            <c:strRef>
              <c:f>Grafdata!$B$18:$AP$18</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Grafdata!$B$19:$AP$19</c:f>
              <c:numCache>
                <c:formatCode>General</c:formatCode>
                <c:ptCount val="41"/>
                <c:pt idx="0">
                  <c:v>100</c:v>
                </c:pt>
                <c:pt idx="1">
                  <c:v>84.04673972270993</c:v>
                </c:pt>
                <c:pt idx="2">
                  <c:v>92.317006720348729</c:v>
                </c:pt>
                <c:pt idx="3">
                  <c:v>156.34195071744264</c:v>
                </c:pt>
                <c:pt idx="4">
                  <c:v>104.15329660349943</c:v>
                </c:pt>
                <c:pt idx="5">
                  <c:v>94.175697765938125</c:v>
                </c:pt>
                <c:pt idx="6">
                  <c:v>69.479929769328564</c:v>
                </c:pt>
                <c:pt idx="7">
                  <c:v>87.909426651328928</c:v>
                </c:pt>
                <c:pt idx="8">
                  <c:v>79.245625718956234</c:v>
                </c:pt>
                <c:pt idx="9">
                  <c:v>76.206332869165109</c:v>
                </c:pt>
                <c:pt idx="10">
                  <c:v>61.68190349337047</c:v>
                </c:pt>
                <c:pt idx="11">
                  <c:v>67.86946782103287</c:v>
                </c:pt>
                <c:pt idx="12">
                  <c:v>101.47121147908216</c:v>
                </c:pt>
                <c:pt idx="13">
                  <c:v>54.325846097959676</c:v>
                </c:pt>
                <c:pt idx="14">
                  <c:v>46.721559605255194</c:v>
                </c:pt>
                <c:pt idx="15">
                  <c:v>58.678936852939394</c:v>
                </c:pt>
                <c:pt idx="16">
                  <c:v>63.764606163346855</c:v>
                </c:pt>
                <c:pt idx="17">
                  <c:v>54.350063570866382</c:v>
                </c:pt>
                <c:pt idx="18">
                  <c:v>46.158503360174365</c:v>
                </c:pt>
                <c:pt idx="19">
                  <c:v>69.346733668341713</c:v>
                </c:pt>
                <c:pt idx="20">
                  <c:v>56.596234182963009</c:v>
                </c:pt>
                <c:pt idx="21">
                  <c:v>46.624689713628385</c:v>
                </c:pt>
                <c:pt idx="22">
                  <c:v>50.977780468608103</c:v>
                </c:pt>
                <c:pt idx="23">
                  <c:v>55.1613489132409</c:v>
                </c:pt>
                <c:pt idx="24">
                  <c:v>50.354180541260519</c:v>
                </c:pt>
                <c:pt idx="25">
                  <c:v>57.94030392928498</c:v>
                </c:pt>
                <c:pt idx="26">
                  <c:v>42.628806684022521</c:v>
                </c:pt>
                <c:pt idx="27">
                  <c:v>65.635405945389593</c:v>
                </c:pt>
                <c:pt idx="28">
                  <c:v>96.440031482714772</c:v>
                </c:pt>
                <c:pt idx="29">
                  <c:v>73.039898286613791</c:v>
                </c:pt>
                <c:pt idx="30">
                  <c:v>50.517648483380761</c:v>
                </c:pt>
                <c:pt idx="31">
                  <c:v>82.666343767027911</c:v>
                </c:pt>
                <c:pt idx="32">
                  <c:v>296.05255191620756</c:v>
                </c:pt>
                <c:pt idx="33">
                  <c:v>282.60580008476114</c:v>
                </c:pt>
                <c:pt idx="34">
                  <c:v>81.994308893866929</c:v>
                </c:pt>
                <c:pt idx="35">
                  <c:v>86.886238421020764</c:v>
                </c:pt>
                <c:pt idx="36">
                  <c:v>53.562995701398556</c:v>
                </c:pt>
                <c:pt idx="37">
                  <c:v>46.497547980868198</c:v>
                </c:pt>
                <c:pt idx="38">
                  <c:v>30.477689653084699</c:v>
                </c:pt>
                <c:pt idx="39">
                  <c:v>36.447296724586792</c:v>
                </c:pt>
                <c:pt idx="40">
                  <c:v>30.822788642005207</c:v>
                </c:pt>
              </c:numCache>
            </c:numRef>
          </c:val>
          <c:smooth val="0"/>
          <c:extLst>
            <c:ext xmlns:c16="http://schemas.microsoft.com/office/drawing/2014/chart" uri="{C3380CC4-5D6E-409C-BE32-E72D297353CC}">
              <c16:uniqueId val="{00000000-BF95-4150-9832-DF13DFAD6C90}"/>
            </c:ext>
          </c:extLst>
        </c:ser>
        <c:ser>
          <c:idx val="1"/>
          <c:order val="1"/>
          <c:tx>
            <c:strRef>
              <c:f>Grafdata!$A$20</c:f>
              <c:strCache>
                <c:ptCount val="1"/>
                <c:pt idx="0">
                  <c:v>Uppsala län</c:v>
                </c:pt>
              </c:strCache>
            </c:strRef>
          </c:tx>
          <c:spPr>
            <a:ln w="28575" cap="rnd">
              <a:solidFill>
                <a:schemeClr val="accent2"/>
              </a:solidFill>
              <a:round/>
            </a:ln>
            <a:effectLst/>
          </c:spPr>
          <c:marker>
            <c:symbol val="none"/>
          </c:marker>
          <c:cat>
            <c:strRef>
              <c:f>Grafdata!$B$18:$AP$18</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Grafdata!$B$20:$AP$20</c:f>
              <c:numCache>
                <c:formatCode>General</c:formatCode>
                <c:ptCount val="41"/>
                <c:pt idx="0">
                  <c:v>100</c:v>
                </c:pt>
                <c:pt idx="1">
                  <c:v>123.17073170731707</c:v>
                </c:pt>
                <c:pt idx="2">
                  <c:v>239.63414634146341</c:v>
                </c:pt>
                <c:pt idx="3">
                  <c:v>260.97560975609758</c:v>
                </c:pt>
                <c:pt idx="4">
                  <c:v>183.53658536585365</c:v>
                </c:pt>
                <c:pt idx="5">
                  <c:v>257.3170731707317</c:v>
                </c:pt>
                <c:pt idx="6">
                  <c:v>195.1219512195122</c:v>
                </c:pt>
                <c:pt idx="7">
                  <c:v>381.70731707317071</c:v>
                </c:pt>
                <c:pt idx="8">
                  <c:v>173.17073170731706</c:v>
                </c:pt>
                <c:pt idx="9">
                  <c:v>351.21951219512198</c:v>
                </c:pt>
                <c:pt idx="10">
                  <c:v>107.3170731707317</c:v>
                </c:pt>
                <c:pt idx="11">
                  <c:v>75</c:v>
                </c:pt>
                <c:pt idx="12">
                  <c:v>255.48780487804879</c:v>
                </c:pt>
                <c:pt idx="13">
                  <c:v>76.829268292682926</c:v>
                </c:pt>
                <c:pt idx="14">
                  <c:v>51.219512195121951</c:v>
                </c:pt>
                <c:pt idx="15">
                  <c:v>187.19512195121951</c:v>
                </c:pt>
                <c:pt idx="16">
                  <c:v>43.292682926829265</c:v>
                </c:pt>
                <c:pt idx="17">
                  <c:v>146.34146341463415</c:v>
                </c:pt>
                <c:pt idx="18">
                  <c:v>126.82926829268293</c:v>
                </c:pt>
                <c:pt idx="19">
                  <c:v>134.14634146341464</c:v>
                </c:pt>
                <c:pt idx="20">
                  <c:v>132.3170731707317</c:v>
                </c:pt>
                <c:pt idx="21">
                  <c:v>25</c:v>
                </c:pt>
                <c:pt idx="22">
                  <c:v>109.14634146341463</c:v>
                </c:pt>
                <c:pt idx="23">
                  <c:v>87.804878048780495</c:v>
                </c:pt>
                <c:pt idx="24">
                  <c:v>82.317073170731703</c:v>
                </c:pt>
                <c:pt idx="25">
                  <c:v>176.21951219512195</c:v>
                </c:pt>
                <c:pt idx="26">
                  <c:v>135.36585365853659</c:v>
                </c:pt>
                <c:pt idx="27">
                  <c:v>64.634146341463421</c:v>
                </c:pt>
                <c:pt idx="28">
                  <c:v>151.21951219512195</c:v>
                </c:pt>
                <c:pt idx="29">
                  <c:v>87.804878048780495</c:v>
                </c:pt>
                <c:pt idx="30">
                  <c:v>65.243902439024396</c:v>
                </c:pt>
                <c:pt idx="31">
                  <c:v>181.09756097560975</c:v>
                </c:pt>
                <c:pt idx="32">
                  <c:v>446.95121951219511</c:v>
                </c:pt>
                <c:pt idx="33">
                  <c:v>237.80487804878049</c:v>
                </c:pt>
                <c:pt idx="34">
                  <c:v>165.2439024390244</c:v>
                </c:pt>
                <c:pt idx="35">
                  <c:v>202.4390243902439</c:v>
                </c:pt>
                <c:pt idx="36">
                  <c:v>107.3170731707317</c:v>
                </c:pt>
                <c:pt idx="37">
                  <c:v>46.951219512195124</c:v>
                </c:pt>
                <c:pt idx="38">
                  <c:v>62.804878048780488</c:v>
                </c:pt>
                <c:pt idx="39">
                  <c:v>36.585365853658537</c:v>
                </c:pt>
                <c:pt idx="40">
                  <c:v>41.463414634146339</c:v>
                </c:pt>
              </c:numCache>
            </c:numRef>
          </c:val>
          <c:smooth val="0"/>
          <c:extLst>
            <c:ext xmlns:c16="http://schemas.microsoft.com/office/drawing/2014/chart" uri="{C3380CC4-5D6E-409C-BE32-E72D297353CC}">
              <c16:uniqueId val="{00000001-BF95-4150-9832-DF13DFAD6C90}"/>
            </c:ext>
          </c:extLst>
        </c:ser>
        <c:ser>
          <c:idx val="2"/>
          <c:order val="2"/>
          <c:tx>
            <c:strRef>
              <c:f>Grafdata!$A$21</c:f>
              <c:strCache>
                <c:ptCount val="1"/>
                <c:pt idx="0">
                  <c:v>Uppsala kommun</c:v>
                </c:pt>
              </c:strCache>
            </c:strRef>
          </c:tx>
          <c:spPr>
            <a:ln w="28575" cap="rnd">
              <a:solidFill>
                <a:schemeClr val="accent3"/>
              </a:solidFill>
              <a:prstDash val="sysDot"/>
              <a:round/>
            </a:ln>
            <a:effectLst/>
          </c:spPr>
          <c:marker>
            <c:symbol val="none"/>
          </c:marker>
          <c:cat>
            <c:strRef>
              <c:f>Grafdata!$B$18:$AP$18</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Grafdata!$B$21:$AP$21</c:f>
              <c:numCache>
                <c:formatCode>General</c:formatCode>
                <c:ptCount val="41"/>
                <c:pt idx="0">
                  <c:v>100</c:v>
                </c:pt>
                <c:pt idx="1">
                  <c:v>53.676470588235297</c:v>
                </c:pt>
                <c:pt idx="2">
                  <c:v>83.82352941176471</c:v>
                </c:pt>
                <c:pt idx="3">
                  <c:v>166.1764705882353</c:v>
                </c:pt>
                <c:pt idx="4">
                  <c:v>131.61764705882354</c:v>
                </c:pt>
                <c:pt idx="5">
                  <c:v>104.41176470588235</c:v>
                </c:pt>
                <c:pt idx="6">
                  <c:v>184.55882352941177</c:v>
                </c:pt>
                <c:pt idx="7">
                  <c:v>321.3235294117647</c:v>
                </c:pt>
                <c:pt idx="8">
                  <c:v>154.41176470588235</c:v>
                </c:pt>
                <c:pt idx="9">
                  <c:v>281.61764705882354</c:v>
                </c:pt>
                <c:pt idx="10">
                  <c:v>89.705882352941174</c:v>
                </c:pt>
                <c:pt idx="11">
                  <c:v>62.5</c:v>
                </c:pt>
                <c:pt idx="12">
                  <c:v>166.1764705882353</c:v>
                </c:pt>
                <c:pt idx="13">
                  <c:v>37.5</c:v>
                </c:pt>
                <c:pt idx="14">
                  <c:v>52.205882352941174</c:v>
                </c:pt>
                <c:pt idx="15">
                  <c:v>102.20588235294117</c:v>
                </c:pt>
                <c:pt idx="16">
                  <c:v>38.970588235294116</c:v>
                </c:pt>
                <c:pt idx="17">
                  <c:v>138.23529411764707</c:v>
                </c:pt>
                <c:pt idx="18">
                  <c:v>125</c:v>
                </c:pt>
                <c:pt idx="19">
                  <c:v>127.94117647058823</c:v>
                </c:pt>
                <c:pt idx="20">
                  <c:v>72.058823529411768</c:v>
                </c:pt>
                <c:pt idx="21">
                  <c:v>17.647058823529413</c:v>
                </c:pt>
                <c:pt idx="22">
                  <c:v>67.647058823529406</c:v>
                </c:pt>
                <c:pt idx="23">
                  <c:v>68.382352941176464</c:v>
                </c:pt>
                <c:pt idx="24">
                  <c:v>69.117647058823536</c:v>
                </c:pt>
                <c:pt idx="25">
                  <c:v>137.5</c:v>
                </c:pt>
                <c:pt idx="26">
                  <c:v>77.205882352941174</c:v>
                </c:pt>
                <c:pt idx="27">
                  <c:v>42.647058823529413</c:v>
                </c:pt>
                <c:pt idx="28">
                  <c:v>142.64705882352942</c:v>
                </c:pt>
                <c:pt idx="29">
                  <c:v>75.735294117647058</c:v>
                </c:pt>
                <c:pt idx="30">
                  <c:v>58.823529411764703</c:v>
                </c:pt>
                <c:pt idx="31">
                  <c:v>191.1764705882353</c:v>
                </c:pt>
                <c:pt idx="32">
                  <c:v>352.20588235294116</c:v>
                </c:pt>
                <c:pt idx="33">
                  <c:v>194.11764705882354</c:v>
                </c:pt>
                <c:pt idx="34">
                  <c:v>184.55882352941177</c:v>
                </c:pt>
                <c:pt idx="35">
                  <c:v>214.70588235294119</c:v>
                </c:pt>
                <c:pt idx="36">
                  <c:v>118.38235294117646</c:v>
                </c:pt>
                <c:pt idx="37">
                  <c:v>34.558823529411768</c:v>
                </c:pt>
                <c:pt idx="38">
                  <c:v>27.205882352941178</c:v>
                </c:pt>
                <c:pt idx="39">
                  <c:v>44.117647058823529</c:v>
                </c:pt>
                <c:pt idx="40">
                  <c:v>45.588235294117645</c:v>
                </c:pt>
              </c:numCache>
            </c:numRef>
          </c:val>
          <c:smooth val="0"/>
          <c:extLst>
            <c:ext xmlns:c16="http://schemas.microsoft.com/office/drawing/2014/chart" uri="{C3380CC4-5D6E-409C-BE32-E72D297353CC}">
              <c16:uniqueId val="{00000002-BF95-4150-9832-DF13DFAD6C90}"/>
            </c:ext>
          </c:extLst>
        </c:ser>
        <c:dLbls>
          <c:showLegendKey val="0"/>
          <c:showVal val="0"/>
          <c:showCatName val="0"/>
          <c:showSerName val="0"/>
          <c:showPercent val="0"/>
          <c:showBubbleSize val="0"/>
        </c:dLbls>
        <c:smooth val="0"/>
        <c:axId val="772784184"/>
        <c:axId val="772785824"/>
      </c:lineChart>
      <c:catAx>
        <c:axId val="772784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5824"/>
        <c:crosses val="autoZero"/>
        <c:auto val="1"/>
        <c:lblAlgn val="ctr"/>
        <c:lblOffset val="100"/>
        <c:noMultiLvlLbl val="0"/>
      </c:catAx>
      <c:valAx>
        <c:axId val="7727858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4184"/>
        <c:crosses val="autoZero"/>
        <c:crossBetween val="between"/>
      </c:valAx>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txPr>
    <a:bodyPr/>
    <a:lstStyle/>
    <a:p>
      <a:pPr>
        <a:defRPr/>
      </a:pPr>
      <a:endParaRPr lang="sv-S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Grafdata!$A$4</c:f>
              <c:strCache>
                <c:ptCount val="1"/>
                <c:pt idx="0">
                  <c:v>Sverige</c:v>
                </c:pt>
              </c:strCache>
            </c:strRef>
          </c:tx>
          <c:spPr>
            <a:ln w="28575" cap="rnd">
              <a:solidFill>
                <a:schemeClr val="accent1"/>
              </a:solidFill>
              <a:prstDash val="sysDash"/>
              <a:round/>
            </a:ln>
            <a:effectLst/>
          </c:spPr>
          <c:marker>
            <c:symbol val="none"/>
          </c:marker>
          <c:cat>
            <c:numRef>
              <c:f>Grafdata!$B$2:$AP$2</c:f>
              <c:numCache>
                <c:formatCode>General</c:formatCode>
                <c:ptCount val="41"/>
                <c:pt idx="0">
                  <c:v>2012</c:v>
                </c:pt>
                <c:pt idx="4">
                  <c:v>2013</c:v>
                </c:pt>
                <c:pt idx="8">
                  <c:v>2014</c:v>
                </c:pt>
                <c:pt idx="12">
                  <c:v>2015</c:v>
                </c:pt>
                <c:pt idx="16">
                  <c:v>2016</c:v>
                </c:pt>
                <c:pt idx="20">
                  <c:v>2017</c:v>
                </c:pt>
                <c:pt idx="24">
                  <c:v>2018</c:v>
                </c:pt>
                <c:pt idx="28">
                  <c:v>2019</c:v>
                </c:pt>
                <c:pt idx="32">
                  <c:v>2020</c:v>
                </c:pt>
                <c:pt idx="36">
                  <c:v>2021</c:v>
                </c:pt>
                <c:pt idx="40">
                  <c:v>2022</c:v>
                </c:pt>
              </c:numCache>
            </c:numRef>
          </c:cat>
          <c:val>
            <c:numRef>
              <c:f>Grafdata!$B$4:$AP$4</c:f>
              <c:numCache>
                <c:formatCode>General</c:formatCode>
                <c:ptCount val="41"/>
                <c:pt idx="0">
                  <c:v>5.6471321000000003</c:v>
                </c:pt>
                <c:pt idx="1">
                  <c:v>5.2812840999999997</c:v>
                </c:pt>
                <c:pt idx="2">
                  <c:v>5.4272818000000003</c:v>
                </c:pt>
                <c:pt idx="3">
                  <c:v>5.6900012000000002</c:v>
                </c:pt>
                <c:pt idx="4">
                  <c:v>5.8598794999999999</c:v>
                </c:pt>
                <c:pt idx="5">
                  <c:v>5.4593397000000001</c:v>
                </c:pt>
                <c:pt idx="6">
                  <c:v>5.5785103999999999</c:v>
                </c:pt>
                <c:pt idx="7">
                  <c:v>5.6457477999999996</c:v>
                </c:pt>
                <c:pt idx="8">
                  <c:v>5.5976245000000002</c:v>
                </c:pt>
                <c:pt idx="9">
                  <c:v>5.0938878000000001</c:v>
                </c:pt>
                <c:pt idx="10">
                  <c:v>5.1062773000000004</c:v>
                </c:pt>
                <c:pt idx="11">
                  <c:v>5.2243864999999996</c:v>
                </c:pt>
                <c:pt idx="12">
                  <c:v>5.2929404</c:v>
                </c:pt>
                <c:pt idx="13">
                  <c:v>4.9356795</c:v>
                </c:pt>
                <c:pt idx="14">
                  <c:v>5.0270139</c:v>
                </c:pt>
                <c:pt idx="15">
                  <c:v>5.1607665000000003</c:v>
                </c:pt>
                <c:pt idx="16">
                  <c:v>5.1933197</c:v>
                </c:pt>
                <c:pt idx="17">
                  <c:v>4.8013187999999998</c:v>
                </c:pt>
                <c:pt idx="18">
                  <c:v>4.8220586000000001</c:v>
                </c:pt>
                <c:pt idx="19">
                  <c:v>4.9710428000000002</c:v>
                </c:pt>
                <c:pt idx="20">
                  <c:v>5.0919134000000001</c:v>
                </c:pt>
                <c:pt idx="21">
                  <c:v>4.8117241000000002</c:v>
                </c:pt>
                <c:pt idx="22">
                  <c:v>4.8194819000000004</c:v>
                </c:pt>
                <c:pt idx="23">
                  <c:v>4.8820189999999997</c:v>
                </c:pt>
                <c:pt idx="24">
                  <c:v>4.9013086000000001</c:v>
                </c:pt>
                <c:pt idx="25">
                  <c:v>4.5815858</c:v>
                </c:pt>
                <c:pt idx="26">
                  <c:v>4.5682245000000004</c:v>
                </c:pt>
                <c:pt idx="27">
                  <c:v>4.5652578999999998</c:v>
                </c:pt>
                <c:pt idx="28">
                  <c:v>4.6360673999999999</c:v>
                </c:pt>
                <c:pt idx="29">
                  <c:v>4.4652865000000004</c:v>
                </c:pt>
                <c:pt idx="30">
                  <c:v>4.6453017000000001</c:v>
                </c:pt>
                <c:pt idx="31">
                  <c:v>4.8557554528969531</c:v>
                </c:pt>
                <c:pt idx="32">
                  <c:v>5.0690150105641782</c:v>
                </c:pt>
                <c:pt idx="33">
                  <c:v>5.8655588453141814</c:v>
                </c:pt>
                <c:pt idx="34">
                  <c:v>6.2768198893320166</c:v>
                </c:pt>
                <c:pt idx="35">
                  <c:v>6.0307963571851229</c:v>
                </c:pt>
                <c:pt idx="36">
                  <c:v>5.9896784238545449</c:v>
                </c:pt>
                <c:pt idx="37">
                  <c:v>5.5009540448191512</c:v>
                </c:pt>
                <c:pt idx="38">
                  <c:v>5.2183485831050209</c:v>
                </c:pt>
                <c:pt idx="39">
                  <c:v>4.884944021055655</c:v>
                </c:pt>
                <c:pt idx="40">
                  <c:v>4.777268648691491</c:v>
                </c:pt>
              </c:numCache>
            </c:numRef>
          </c:val>
          <c:smooth val="0"/>
          <c:extLst>
            <c:ext xmlns:c16="http://schemas.microsoft.com/office/drawing/2014/chart" uri="{C3380CC4-5D6E-409C-BE32-E72D297353CC}">
              <c16:uniqueId val="{00000000-AB9D-4F25-88F0-0A1EBFDAB636}"/>
            </c:ext>
          </c:extLst>
        </c:ser>
        <c:ser>
          <c:idx val="1"/>
          <c:order val="1"/>
          <c:tx>
            <c:strRef>
              <c:f>Grafdata!$A$5</c:f>
              <c:strCache>
                <c:ptCount val="1"/>
                <c:pt idx="0">
                  <c:v>Uppsala län</c:v>
                </c:pt>
              </c:strCache>
            </c:strRef>
          </c:tx>
          <c:spPr>
            <a:ln w="28575" cap="rnd">
              <a:solidFill>
                <a:schemeClr val="accent2"/>
              </a:solidFill>
              <a:round/>
            </a:ln>
            <a:effectLst/>
          </c:spPr>
          <c:marker>
            <c:symbol val="none"/>
          </c:marker>
          <c:cat>
            <c:numRef>
              <c:f>Grafdata!$B$2:$AP$2</c:f>
              <c:numCache>
                <c:formatCode>General</c:formatCode>
                <c:ptCount val="41"/>
                <c:pt idx="0">
                  <c:v>2012</c:v>
                </c:pt>
                <c:pt idx="4">
                  <c:v>2013</c:v>
                </c:pt>
                <c:pt idx="8">
                  <c:v>2014</c:v>
                </c:pt>
                <c:pt idx="12">
                  <c:v>2015</c:v>
                </c:pt>
                <c:pt idx="16">
                  <c:v>2016</c:v>
                </c:pt>
                <c:pt idx="20">
                  <c:v>2017</c:v>
                </c:pt>
                <c:pt idx="24">
                  <c:v>2018</c:v>
                </c:pt>
                <c:pt idx="28">
                  <c:v>2019</c:v>
                </c:pt>
                <c:pt idx="32">
                  <c:v>2020</c:v>
                </c:pt>
                <c:pt idx="36">
                  <c:v>2021</c:v>
                </c:pt>
                <c:pt idx="40">
                  <c:v>2022</c:v>
                </c:pt>
              </c:numCache>
            </c:numRef>
          </c:cat>
          <c:val>
            <c:numRef>
              <c:f>Grafdata!$B$5:$AP$5</c:f>
              <c:numCache>
                <c:formatCode>General</c:formatCode>
                <c:ptCount val="41"/>
                <c:pt idx="0">
                  <c:v>3.9343311000000001</c:v>
                </c:pt>
                <c:pt idx="1">
                  <c:v>3.7564147000000001</c:v>
                </c:pt>
                <c:pt idx="2">
                  <c:v>3.9851112</c:v>
                </c:pt>
                <c:pt idx="3">
                  <c:v>4.0286524000000004</c:v>
                </c:pt>
                <c:pt idx="4">
                  <c:v>4.0924538000000004</c:v>
                </c:pt>
                <c:pt idx="5">
                  <c:v>3.9030452000000002</c:v>
                </c:pt>
                <c:pt idx="6">
                  <c:v>4.1212891999999997</c:v>
                </c:pt>
                <c:pt idx="7">
                  <c:v>3.9313948999999999</c:v>
                </c:pt>
                <c:pt idx="8">
                  <c:v>3.8519247000000001</c:v>
                </c:pt>
                <c:pt idx="9">
                  <c:v>3.4299697999999998</c:v>
                </c:pt>
                <c:pt idx="10">
                  <c:v>3.5113064</c:v>
                </c:pt>
                <c:pt idx="11">
                  <c:v>3.4413808000000001</c:v>
                </c:pt>
                <c:pt idx="12">
                  <c:v>3.5567959</c:v>
                </c:pt>
                <c:pt idx="13">
                  <c:v>3.3797613000000002</c:v>
                </c:pt>
                <c:pt idx="14">
                  <c:v>3.5498200999999998</c:v>
                </c:pt>
                <c:pt idx="15">
                  <c:v>3.5803636000000001</c:v>
                </c:pt>
                <c:pt idx="16">
                  <c:v>3.5653413</c:v>
                </c:pt>
                <c:pt idx="17">
                  <c:v>3.4322070999999998</c:v>
                </c:pt>
                <c:pt idx="18">
                  <c:v>3.5998681000000001</c:v>
                </c:pt>
                <c:pt idx="19">
                  <c:v>3.6944298</c:v>
                </c:pt>
                <c:pt idx="20">
                  <c:v>3.7811670999999998</c:v>
                </c:pt>
                <c:pt idx="21">
                  <c:v>3.6891343000000001</c:v>
                </c:pt>
                <c:pt idx="22">
                  <c:v>3.8091621</c:v>
                </c:pt>
                <c:pt idx="23">
                  <c:v>3.8061275000000001</c:v>
                </c:pt>
                <c:pt idx="24">
                  <c:v>3.7874450999999998</c:v>
                </c:pt>
                <c:pt idx="25">
                  <c:v>3.5785154000000001</c:v>
                </c:pt>
                <c:pt idx="26">
                  <c:v>3.6579894999999998</c:v>
                </c:pt>
                <c:pt idx="27">
                  <c:v>3.5844619999999998</c:v>
                </c:pt>
                <c:pt idx="28">
                  <c:v>3.5919694</c:v>
                </c:pt>
                <c:pt idx="29">
                  <c:v>3.4729296999999999</c:v>
                </c:pt>
                <c:pt idx="30">
                  <c:v>3.6873141</c:v>
                </c:pt>
                <c:pt idx="31">
                  <c:v>3.7390769926320475</c:v>
                </c:pt>
                <c:pt idx="32">
                  <c:v>3.9413681163909051</c:v>
                </c:pt>
                <c:pt idx="33">
                  <c:v>4.8022628697195691</c:v>
                </c:pt>
                <c:pt idx="34">
                  <c:v>5.3856901861275839</c:v>
                </c:pt>
                <c:pt idx="35">
                  <c:v>5.1804601041203515</c:v>
                </c:pt>
                <c:pt idx="36">
                  <c:v>5.1207004814065442</c:v>
                </c:pt>
                <c:pt idx="37">
                  <c:v>4.7968518079072382</c:v>
                </c:pt>
                <c:pt idx="38">
                  <c:v>4.7742649445582277</c:v>
                </c:pt>
                <c:pt idx="39">
                  <c:v>4.4497451847453737</c:v>
                </c:pt>
                <c:pt idx="40">
                  <c:v>4.3142376026667577</c:v>
                </c:pt>
              </c:numCache>
            </c:numRef>
          </c:val>
          <c:smooth val="0"/>
          <c:extLst>
            <c:ext xmlns:c16="http://schemas.microsoft.com/office/drawing/2014/chart" uri="{C3380CC4-5D6E-409C-BE32-E72D297353CC}">
              <c16:uniqueId val="{00000001-AB9D-4F25-88F0-0A1EBFDAB636}"/>
            </c:ext>
          </c:extLst>
        </c:ser>
        <c:ser>
          <c:idx val="2"/>
          <c:order val="2"/>
          <c:tx>
            <c:strRef>
              <c:f>Grafdata!$A$6</c:f>
              <c:strCache>
                <c:ptCount val="1"/>
                <c:pt idx="0">
                  <c:v>Uppsala kommun</c:v>
                </c:pt>
              </c:strCache>
            </c:strRef>
          </c:tx>
          <c:spPr>
            <a:ln w="28575" cap="rnd">
              <a:solidFill>
                <a:schemeClr val="accent3"/>
              </a:solidFill>
              <a:prstDash val="sysDash"/>
              <a:round/>
            </a:ln>
            <a:effectLst/>
          </c:spPr>
          <c:marker>
            <c:symbol val="none"/>
          </c:marker>
          <c:cat>
            <c:numRef>
              <c:f>Grafdata!$B$2:$AP$2</c:f>
              <c:numCache>
                <c:formatCode>General</c:formatCode>
                <c:ptCount val="41"/>
                <c:pt idx="0">
                  <c:v>2012</c:v>
                </c:pt>
                <c:pt idx="4">
                  <c:v>2013</c:v>
                </c:pt>
                <c:pt idx="8">
                  <c:v>2014</c:v>
                </c:pt>
                <c:pt idx="12">
                  <c:v>2015</c:v>
                </c:pt>
                <c:pt idx="16">
                  <c:v>2016</c:v>
                </c:pt>
                <c:pt idx="20">
                  <c:v>2017</c:v>
                </c:pt>
                <c:pt idx="24">
                  <c:v>2018</c:v>
                </c:pt>
                <c:pt idx="28">
                  <c:v>2019</c:v>
                </c:pt>
                <c:pt idx="32">
                  <c:v>2020</c:v>
                </c:pt>
                <c:pt idx="36">
                  <c:v>2021</c:v>
                </c:pt>
                <c:pt idx="40">
                  <c:v>2022</c:v>
                </c:pt>
              </c:numCache>
            </c:numRef>
          </c:cat>
          <c:val>
            <c:numRef>
              <c:f>Grafdata!$B$6:$AP$6</c:f>
              <c:numCache>
                <c:formatCode>General</c:formatCode>
                <c:ptCount val="41"/>
                <c:pt idx="0">
                  <c:v>3.9859946000000002</c:v>
                </c:pt>
                <c:pt idx="1">
                  <c:v>3.8915163000000002</c:v>
                </c:pt>
                <c:pt idx="2">
                  <c:v>4.0815671</c:v>
                </c:pt>
                <c:pt idx="3">
                  <c:v>3.9285538999999998</c:v>
                </c:pt>
                <c:pt idx="4">
                  <c:v>3.9123679999999998</c:v>
                </c:pt>
                <c:pt idx="5">
                  <c:v>3.8345389000000001</c:v>
                </c:pt>
                <c:pt idx="6">
                  <c:v>4.1107399999999998</c:v>
                </c:pt>
                <c:pt idx="7">
                  <c:v>3.8179213000000001</c:v>
                </c:pt>
                <c:pt idx="8">
                  <c:v>3.6765618</c:v>
                </c:pt>
                <c:pt idx="9">
                  <c:v>3.2990547000000001</c:v>
                </c:pt>
                <c:pt idx="10">
                  <c:v>3.4543987</c:v>
                </c:pt>
                <c:pt idx="11">
                  <c:v>3.3082712999999999</c:v>
                </c:pt>
                <c:pt idx="12">
                  <c:v>3.4318857</c:v>
                </c:pt>
                <c:pt idx="13">
                  <c:v>3.3349685</c:v>
                </c:pt>
                <c:pt idx="14">
                  <c:v>3.5345808999999999</c:v>
                </c:pt>
                <c:pt idx="15">
                  <c:v>3.5122021999999999</c:v>
                </c:pt>
                <c:pt idx="16">
                  <c:v>3.4568973999999999</c:v>
                </c:pt>
                <c:pt idx="17">
                  <c:v>3.3632152</c:v>
                </c:pt>
                <c:pt idx="18">
                  <c:v>3.5805799999999999</c:v>
                </c:pt>
                <c:pt idx="19">
                  <c:v>3.6344118999999999</c:v>
                </c:pt>
                <c:pt idx="20">
                  <c:v>3.6578184999999999</c:v>
                </c:pt>
                <c:pt idx="21">
                  <c:v>3.6470254</c:v>
                </c:pt>
                <c:pt idx="22">
                  <c:v>3.8135815000000002</c:v>
                </c:pt>
                <c:pt idx="23">
                  <c:v>3.7751945</c:v>
                </c:pt>
                <c:pt idx="24">
                  <c:v>3.7265895000000002</c:v>
                </c:pt>
                <c:pt idx="25">
                  <c:v>3.5577616000000001</c:v>
                </c:pt>
                <c:pt idx="26">
                  <c:v>3.6536374</c:v>
                </c:pt>
                <c:pt idx="27">
                  <c:v>3.517023</c:v>
                </c:pt>
                <c:pt idx="28">
                  <c:v>3.4812789</c:v>
                </c:pt>
                <c:pt idx="29">
                  <c:v>3.4632871000000001</c:v>
                </c:pt>
                <c:pt idx="30">
                  <c:v>3.7510341</c:v>
                </c:pt>
                <c:pt idx="31">
                  <c:v>3.7894061759544089</c:v>
                </c:pt>
                <c:pt idx="32">
                  <c:v>3.9916817664013706</c:v>
                </c:pt>
                <c:pt idx="33">
                  <c:v>4.9934970017149496</c:v>
                </c:pt>
                <c:pt idx="34">
                  <c:v>5.6561610905716062</c:v>
                </c:pt>
                <c:pt idx="35">
                  <c:v>5.3784576816796283</c:v>
                </c:pt>
                <c:pt idx="36">
                  <c:v>5.2771327402141974</c:v>
                </c:pt>
                <c:pt idx="37">
                  <c:v>4.9922923880687691</c:v>
                </c:pt>
                <c:pt idx="38">
                  <c:v>4.9320888437714423</c:v>
                </c:pt>
                <c:pt idx="39">
                  <c:v>4.5534209639366363</c:v>
                </c:pt>
                <c:pt idx="40">
                  <c:v>4.3877080170283707</c:v>
                </c:pt>
              </c:numCache>
            </c:numRef>
          </c:val>
          <c:smooth val="0"/>
          <c:extLst>
            <c:ext xmlns:c16="http://schemas.microsoft.com/office/drawing/2014/chart" uri="{C3380CC4-5D6E-409C-BE32-E72D297353CC}">
              <c16:uniqueId val="{00000002-AB9D-4F25-88F0-0A1EBFDAB636}"/>
            </c:ext>
          </c:extLst>
        </c:ser>
        <c:dLbls>
          <c:showLegendKey val="0"/>
          <c:showVal val="0"/>
          <c:showCatName val="0"/>
          <c:showSerName val="0"/>
          <c:showPercent val="0"/>
          <c:showBubbleSize val="0"/>
        </c:dLbls>
        <c:smooth val="0"/>
        <c:axId val="772784184"/>
        <c:axId val="772785824"/>
      </c:lineChart>
      <c:catAx>
        <c:axId val="772784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5824"/>
        <c:crosses val="autoZero"/>
        <c:auto val="1"/>
        <c:lblAlgn val="ctr"/>
        <c:lblOffset val="100"/>
        <c:noMultiLvlLbl val="0"/>
      </c:catAx>
      <c:valAx>
        <c:axId val="772785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4184"/>
        <c:crosses val="autoZero"/>
        <c:crossBetween val="between"/>
      </c:valAx>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txPr>
    <a:bodyPr/>
    <a:lstStyle/>
    <a:p>
      <a:pPr>
        <a:defRPr/>
      </a:pPr>
      <a:endParaRPr lang="sv-S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Grafdata!$A$23</c:f>
              <c:strCache>
                <c:ptCount val="1"/>
                <c:pt idx="0">
                  <c:v>Sverige</c:v>
                </c:pt>
              </c:strCache>
            </c:strRef>
          </c:tx>
          <c:spPr>
            <a:ln w="28575" cap="rnd">
              <a:solidFill>
                <a:schemeClr val="accent1"/>
              </a:solidFill>
              <a:prstDash val="sysDash"/>
              <a:round/>
            </a:ln>
            <a:effectLst/>
          </c:spPr>
          <c:marker>
            <c:symbol val="none"/>
          </c:marker>
          <c:cat>
            <c:strRef>
              <c:f>Grafdata!$B$22:$AP$22</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Grafdata!$B$23:$AP$23</c:f>
              <c:numCache>
                <c:formatCode>General</c:formatCode>
                <c:ptCount val="41"/>
                <c:pt idx="0">
                  <c:v>100</c:v>
                </c:pt>
                <c:pt idx="1">
                  <c:v>100.2031887350893</c:v>
                </c:pt>
                <c:pt idx="2">
                  <c:v>100.47342248586193</c:v>
                </c:pt>
                <c:pt idx="3">
                  <c:v>100.64011876425273</c:v>
                </c:pt>
                <c:pt idx="4">
                  <c:v>100.82519291766197</c:v>
                </c:pt>
                <c:pt idx="5">
                  <c:v>101.06710683695918</c:v>
                </c:pt>
                <c:pt idx="6">
                  <c:v>101.37261136334028</c:v>
                </c:pt>
                <c:pt idx="7">
                  <c:v>101.57713762858852</c:v>
                </c:pt>
                <c:pt idx="8">
                  <c:v>101.80890948849161</c:v>
                </c:pt>
                <c:pt idx="9">
                  <c:v>102.09666804386636</c:v>
                </c:pt>
                <c:pt idx="10">
                  <c:v>102.45794863104841</c:v>
                </c:pt>
                <c:pt idx="11">
                  <c:v>102.65654553031649</c:v>
                </c:pt>
                <c:pt idx="12">
                  <c:v>102.86720126448205</c:v>
                </c:pt>
                <c:pt idx="13">
                  <c:v>103.13907796568614</c:v>
                </c:pt>
                <c:pt idx="14">
                  <c:v>103.51277546670588</c:v>
                </c:pt>
                <c:pt idx="15">
                  <c:v>103.74828609201386</c:v>
                </c:pt>
                <c:pt idx="16">
                  <c:v>104.00484965265817</c:v>
                </c:pt>
                <c:pt idx="17">
                  <c:v>104.33083840076469</c:v>
                </c:pt>
                <c:pt idx="18">
                  <c:v>104.83729893472568</c:v>
                </c:pt>
                <c:pt idx="19">
                  <c:v>105.26628803680377</c:v>
                </c:pt>
                <c:pt idx="20">
                  <c:v>105.56897005859751</c:v>
                </c:pt>
                <c:pt idx="21">
                  <c:v>105.87615966234419</c:v>
                </c:pt>
                <c:pt idx="22">
                  <c:v>106.30451686041019</c:v>
                </c:pt>
                <c:pt idx="23">
                  <c:v>106.58369205295398</c:v>
                </c:pt>
                <c:pt idx="24">
                  <c:v>106.82006628041182</c:v>
                </c:pt>
                <c:pt idx="25">
                  <c:v>107.12378041209199</c:v>
                </c:pt>
                <c:pt idx="26">
                  <c:v>107.49830992006099</c:v>
                </c:pt>
                <c:pt idx="27">
                  <c:v>107.74158243298422</c:v>
                </c:pt>
                <c:pt idx="28">
                  <c:v>108.00400163747393</c:v>
                </c:pt>
                <c:pt idx="29">
                  <c:v>108.27874297019952</c:v>
                </c:pt>
                <c:pt idx="30">
                  <c:v>108.61847563056911</c:v>
                </c:pt>
                <c:pt idx="31">
                  <c:v>108.76741540622002</c:v>
                </c:pt>
                <c:pt idx="32">
                  <c:v>108.93396424034133</c:v>
                </c:pt>
                <c:pt idx="33">
                  <c:v>109.02861292961968</c:v>
                </c:pt>
                <c:pt idx="34">
                  <c:v>109.24804159781985</c:v>
                </c:pt>
                <c:pt idx="35">
                  <c:v>109.31196922037684</c:v>
                </c:pt>
                <c:pt idx="36">
                  <c:v>109.42266827156243</c:v>
                </c:pt>
                <c:pt idx="37">
                  <c:v>109.62742623494844</c:v>
                </c:pt>
                <c:pt idx="38">
                  <c:v>109.90334712182994</c:v>
                </c:pt>
                <c:pt idx="39">
                  <c:v>110.08111225216592</c:v>
                </c:pt>
                <c:pt idx="40">
                  <c:v>110.25126293915618</c:v>
                </c:pt>
              </c:numCache>
            </c:numRef>
          </c:val>
          <c:smooth val="0"/>
          <c:extLst>
            <c:ext xmlns:c16="http://schemas.microsoft.com/office/drawing/2014/chart" uri="{C3380CC4-5D6E-409C-BE32-E72D297353CC}">
              <c16:uniqueId val="{00000000-D8F3-425C-9B0E-E53CA64B9C7D}"/>
            </c:ext>
          </c:extLst>
        </c:ser>
        <c:ser>
          <c:idx val="1"/>
          <c:order val="1"/>
          <c:tx>
            <c:strRef>
              <c:f>Grafdata!$A$24</c:f>
              <c:strCache>
                <c:ptCount val="1"/>
                <c:pt idx="0">
                  <c:v>Uppsala län</c:v>
                </c:pt>
              </c:strCache>
            </c:strRef>
          </c:tx>
          <c:spPr>
            <a:ln w="28575" cap="rnd">
              <a:solidFill>
                <a:schemeClr val="accent2"/>
              </a:solidFill>
              <a:round/>
            </a:ln>
            <a:effectLst/>
          </c:spPr>
          <c:marker>
            <c:symbol val="none"/>
          </c:marker>
          <c:cat>
            <c:strRef>
              <c:f>Grafdata!$B$22:$AP$22</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Grafdata!$B$24:$AP$24</c:f>
              <c:numCache>
                <c:formatCode>General</c:formatCode>
                <c:ptCount val="41"/>
                <c:pt idx="0">
                  <c:v>100</c:v>
                </c:pt>
                <c:pt idx="1">
                  <c:v>99.994401902174715</c:v>
                </c:pt>
                <c:pt idx="2">
                  <c:v>100.51325717956045</c:v>
                </c:pt>
                <c:pt idx="3">
                  <c:v>100.75898421041776</c:v>
                </c:pt>
                <c:pt idx="4">
                  <c:v>100.99351504562449</c:v>
                </c:pt>
                <c:pt idx="5">
                  <c:v>101.10370918176434</c:v>
                </c:pt>
                <c:pt idx="6">
                  <c:v>101.58868123547073</c:v>
                </c:pt>
                <c:pt idx="7">
                  <c:v>101.79139130409162</c:v>
                </c:pt>
                <c:pt idx="8">
                  <c:v>102.08013529718534</c:v>
                </c:pt>
                <c:pt idx="9">
                  <c:v>102.23305175883395</c:v>
                </c:pt>
                <c:pt idx="10">
                  <c:v>102.7336395591056</c:v>
                </c:pt>
                <c:pt idx="11">
                  <c:v>102.81112901847666</c:v>
                </c:pt>
                <c:pt idx="12">
                  <c:v>103.10900675012743</c:v>
                </c:pt>
                <c:pt idx="13">
                  <c:v>103.33823412423652</c:v>
                </c:pt>
                <c:pt idx="14">
                  <c:v>104.02797870365733</c:v>
                </c:pt>
                <c:pt idx="15">
                  <c:v>104.34972201024746</c:v>
                </c:pt>
                <c:pt idx="16">
                  <c:v>104.7333390296434</c:v>
                </c:pt>
                <c:pt idx="17">
                  <c:v>105.07099271952646</c:v>
                </c:pt>
                <c:pt idx="18">
                  <c:v>105.88772572856297</c:v>
                </c:pt>
                <c:pt idx="19">
                  <c:v>106.47375817985215</c:v>
                </c:pt>
                <c:pt idx="20">
                  <c:v>106.94989113172913</c:v>
                </c:pt>
                <c:pt idx="21">
                  <c:v>107.3880159457397</c:v>
                </c:pt>
                <c:pt idx="22">
                  <c:v>108.27398858577317</c:v>
                </c:pt>
                <c:pt idx="23">
                  <c:v>108.71240803651138</c:v>
                </c:pt>
                <c:pt idx="24">
                  <c:v>109.17793406619309</c:v>
                </c:pt>
                <c:pt idx="25">
                  <c:v>109.47522252438856</c:v>
                </c:pt>
                <c:pt idx="26">
                  <c:v>110.37474845389377</c:v>
                </c:pt>
                <c:pt idx="27">
                  <c:v>110.88771099672658</c:v>
                </c:pt>
                <c:pt idx="28">
                  <c:v>111.44516368543404</c:v>
                </c:pt>
                <c:pt idx="29">
                  <c:v>111.83496807611056</c:v>
                </c:pt>
                <c:pt idx="30">
                  <c:v>112.73184227506695</c:v>
                </c:pt>
                <c:pt idx="31">
                  <c:v>113.05594267547826</c:v>
                </c:pt>
                <c:pt idx="32">
                  <c:v>113.44221142542303</c:v>
                </c:pt>
                <c:pt idx="33">
                  <c:v>113.5146920604241</c:v>
                </c:pt>
                <c:pt idx="34">
                  <c:v>114.20944546421489</c:v>
                </c:pt>
                <c:pt idx="35">
                  <c:v>114.43513719759223</c:v>
                </c:pt>
                <c:pt idx="36">
                  <c:v>114.7583536878206</c:v>
                </c:pt>
                <c:pt idx="37">
                  <c:v>114.95487638516092</c:v>
                </c:pt>
                <c:pt idx="38">
                  <c:v>115.84084902519439</c:v>
                </c:pt>
                <c:pt idx="39">
                  <c:v>116.3891679753448</c:v>
                </c:pt>
                <c:pt idx="40">
                  <c:v>116.75333897071606</c:v>
                </c:pt>
              </c:numCache>
            </c:numRef>
          </c:val>
          <c:smooth val="0"/>
          <c:extLst>
            <c:ext xmlns:c16="http://schemas.microsoft.com/office/drawing/2014/chart" uri="{C3380CC4-5D6E-409C-BE32-E72D297353CC}">
              <c16:uniqueId val="{00000001-D8F3-425C-9B0E-E53CA64B9C7D}"/>
            </c:ext>
          </c:extLst>
        </c:ser>
        <c:ser>
          <c:idx val="2"/>
          <c:order val="2"/>
          <c:tx>
            <c:strRef>
              <c:f>Grafdata!$A$25</c:f>
              <c:strCache>
                <c:ptCount val="1"/>
                <c:pt idx="0">
                  <c:v>Uppsala kommun</c:v>
                </c:pt>
              </c:strCache>
            </c:strRef>
          </c:tx>
          <c:spPr>
            <a:ln w="28575" cap="rnd">
              <a:solidFill>
                <a:schemeClr val="accent3"/>
              </a:solidFill>
              <a:prstDash val="sysDot"/>
              <a:round/>
            </a:ln>
            <a:effectLst/>
          </c:spPr>
          <c:marker>
            <c:symbol val="none"/>
          </c:marker>
          <c:cat>
            <c:strRef>
              <c:f>Grafdata!$B$22:$AP$22</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Grafdata!$B$25:$AP$25</c:f>
              <c:numCache>
                <c:formatCode>General</c:formatCode>
                <c:ptCount val="41"/>
                <c:pt idx="0">
                  <c:v>100</c:v>
                </c:pt>
                <c:pt idx="1">
                  <c:v>99.771835083594041</c:v>
                </c:pt>
                <c:pt idx="2">
                  <c:v>100.57290317438176</c:v>
                </c:pt>
                <c:pt idx="3">
                  <c:v>100.94304844269972</c:v>
                </c:pt>
                <c:pt idx="4">
                  <c:v>101.27881952055478</c:v>
                </c:pt>
                <c:pt idx="5">
                  <c:v>101.27682681386126</c:v>
                </c:pt>
                <c:pt idx="6">
                  <c:v>101.94637626287786</c:v>
                </c:pt>
                <c:pt idx="7">
                  <c:v>102.22535519996812</c:v>
                </c:pt>
                <c:pt idx="8">
                  <c:v>102.60048223501983</c:v>
                </c:pt>
                <c:pt idx="9">
                  <c:v>102.64382360560349</c:v>
                </c:pt>
                <c:pt idx="10">
                  <c:v>103.28049339417731</c:v>
                </c:pt>
                <c:pt idx="11">
                  <c:v>103.30291134447921</c:v>
                </c:pt>
                <c:pt idx="12">
                  <c:v>103.61128270529861</c:v>
                </c:pt>
                <c:pt idx="13">
                  <c:v>103.59285016838372</c:v>
                </c:pt>
                <c:pt idx="14">
                  <c:v>104.45668852001674</c:v>
                </c:pt>
                <c:pt idx="15">
                  <c:v>104.67987166968894</c:v>
                </c:pt>
                <c:pt idx="16">
                  <c:v>105.1371978558476</c:v>
                </c:pt>
                <c:pt idx="17">
                  <c:v>105.32002869497639</c:v>
                </c:pt>
                <c:pt idx="18">
                  <c:v>106.27752426120399</c:v>
                </c:pt>
                <c:pt idx="19">
                  <c:v>106.88828886276229</c:v>
                </c:pt>
                <c:pt idx="20">
                  <c:v>107.48759540083294</c:v>
                </c:pt>
                <c:pt idx="21">
                  <c:v>107.8761732060658</c:v>
                </c:pt>
                <c:pt idx="22">
                  <c:v>109.03343761831697</c:v>
                </c:pt>
                <c:pt idx="23">
                  <c:v>109.55602494868781</c:v>
                </c:pt>
                <c:pt idx="24">
                  <c:v>110.16728772691947</c:v>
                </c:pt>
                <c:pt idx="25">
                  <c:v>110.3715401630034</c:v>
                </c:pt>
                <c:pt idx="26">
                  <c:v>111.58808759938624</c:v>
                </c:pt>
                <c:pt idx="27">
                  <c:v>112.17145248390889</c:v>
                </c:pt>
                <c:pt idx="28">
                  <c:v>112.88085606679553</c:v>
                </c:pt>
                <c:pt idx="29">
                  <c:v>113.25149951178686</c:v>
                </c:pt>
                <c:pt idx="30">
                  <c:v>114.56319869278441</c:v>
                </c:pt>
                <c:pt idx="31">
                  <c:v>114.96273638483152</c:v>
                </c:pt>
                <c:pt idx="32">
                  <c:v>115.44198234461869</c:v>
                </c:pt>
                <c:pt idx="33">
                  <c:v>115.25267520873602</c:v>
                </c:pt>
                <c:pt idx="34">
                  <c:v>116.22212701512464</c:v>
                </c:pt>
                <c:pt idx="35">
                  <c:v>116.49313512544089</c:v>
                </c:pt>
                <c:pt idx="36">
                  <c:v>116.76464141243051</c:v>
                </c:pt>
                <c:pt idx="37">
                  <c:v>116.6998784448917</c:v>
                </c:pt>
                <c:pt idx="38">
                  <c:v>117.82326684335332</c:v>
                </c:pt>
                <c:pt idx="39">
                  <c:v>118.36478488731244</c:v>
                </c:pt>
                <c:pt idx="40">
                  <c:v>118.84951079050674</c:v>
                </c:pt>
              </c:numCache>
            </c:numRef>
          </c:val>
          <c:smooth val="0"/>
          <c:extLst>
            <c:ext xmlns:c16="http://schemas.microsoft.com/office/drawing/2014/chart" uri="{C3380CC4-5D6E-409C-BE32-E72D297353CC}">
              <c16:uniqueId val="{00000002-D8F3-425C-9B0E-E53CA64B9C7D}"/>
            </c:ext>
          </c:extLst>
        </c:ser>
        <c:dLbls>
          <c:showLegendKey val="0"/>
          <c:showVal val="0"/>
          <c:showCatName val="0"/>
          <c:showSerName val="0"/>
          <c:showPercent val="0"/>
          <c:showBubbleSize val="0"/>
        </c:dLbls>
        <c:smooth val="0"/>
        <c:axId val="772784184"/>
        <c:axId val="772785824"/>
      </c:lineChart>
      <c:catAx>
        <c:axId val="772784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5824"/>
        <c:crosses val="autoZero"/>
        <c:auto val="1"/>
        <c:lblAlgn val="ctr"/>
        <c:lblOffset val="100"/>
        <c:noMultiLvlLbl val="0"/>
      </c:catAx>
      <c:valAx>
        <c:axId val="772785824"/>
        <c:scaling>
          <c:orientation val="minMax"/>
          <c:min val="9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4184"/>
        <c:crosses val="autoZero"/>
        <c:crossBetween val="between"/>
      </c:valAx>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txPr>
    <a:bodyPr/>
    <a:lstStyle/>
    <a:p>
      <a:pPr>
        <a:defRPr/>
      </a:pPr>
      <a:endParaRPr lang="sv-SE"/>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424198A5-9F51-4395-A9D1-A450078D54B5}" type="datetimeFigureOut">
              <a:rPr lang="sv-SE" smtClean="0"/>
              <a:t>2022-06-29</a:t>
            </a:fld>
            <a:endParaRPr lang="sv-SE"/>
          </a:p>
        </p:txBody>
      </p:sp>
      <p:sp>
        <p:nvSpPr>
          <p:cNvPr id="4" name="Platshållare för sidfot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4B746FB2-947D-4403-805A-8A78101255B7}" type="slidenum">
              <a:rPr lang="sv-SE" smtClean="0"/>
              <a:t>‹#›</a:t>
            </a:fld>
            <a:endParaRPr lang="sv-SE"/>
          </a:p>
        </p:txBody>
      </p:sp>
    </p:spTree>
    <p:extLst>
      <p:ext uri="{BB962C8B-B14F-4D97-AF65-F5344CB8AC3E}">
        <p14:creationId xmlns:p14="http://schemas.microsoft.com/office/powerpoint/2010/main" val="1847427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9142CCA-F011-46CA-B4AE-D8CB4AFC968E}" type="datetimeFigureOut">
              <a:rPr lang="en-GB" smtClean="0"/>
              <a:t>29/06/2022</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241C740-7330-441A-80F0-A683365F9479}" type="slidenum">
              <a:rPr lang="en-GB" smtClean="0"/>
              <a:t>‹#›</a:t>
            </a:fld>
            <a:endParaRPr lang="en-GB" dirty="0"/>
          </a:p>
        </p:txBody>
      </p:sp>
    </p:spTree>
    <p:extLst>
      <p:ext uri="{BB962C8B-B14F-4D97-AF65-F5344CB8AC3E}">
        <p14:creationId xmlns:p14="http://schemas.microsoft.com/office/powerpoint/2010/main" val="3301717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dirty="0"/>
          </a:p>
        </p:txBody>
      </p:sp>
      <p:sp>
        <p:nvSpPr>
          <p:cNvPr id="4" name="Platshållare för bildnummer 3"/>
          <p:cNvSpPr>
            <a:spLocks noGrp="1"/>
          </p:cNvSpPr>
          <p:nvPr>
            <p:ph type="sldNum" sz="quarter" idx="5"/>
          </p:nvPr>
        </p:nvSpPr>
        <p:spPr/>
        <p:txBody>
          <a:bodyPr/>
          <a:lstStyle/>
          <a:p>
            <a:fld id="{0241C740-7330-441A-80F0-A683365F9479}" type="slidenum">
              <a:rPr lang="en-US" smtClean="0"/>
              <a:t>2</a:t>
            </a:fld>
            <a:endParaRPr lang="en-US" dirty="0"/>
          </a:p>
        </p:txBody>
      </p:sp>
    </p:spTree>
    <p:extLst>
      <p:ext uri="{BB962C8B-B14F-4D97-AF65-F5344CB8AC3E}">
        <p14:creationId xmlns:p14="http://schemas.microsoft.com/office/powerpoint/2010/main" val="37821463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82774" y="1808163"/>
            <a:ext cx="8426451" cy="2072175"/>
          </a:xfrm>
        </p:spPr>
        <p:txBody>
          <a:bodyPr anchor="b"/>
          <a:lstStyle>
            <a:lvl1pPr algn="l">
              <a:defRPr sz="6000">
                <a:solidFill>
                  <a:schemeClr val="bg1"/>
                </a:solidFill>
              </a:defRPr>
            </a:lvl1pPr>
          </a:lstStyle>
          <a:p>
            <a:r>
              <a:rPr lang="en-US" noProof="0" dirty="0"/>
              <a:t>Click to edit Master </a:t>
            </a:r>
            <a:r>
              <a:rPr lang="en-US" noProof="0"/>
              <a:t>title style</a:t>
            </a:r>
            <a:endParaRPr lang="en-US" noProof="0" dirty="0"/>
          </a:p>
        </p:txBody>
      </p:sp>
      <p:sp>
        <p:nvSpPr>
          <p:cNvPr id="3" name="Subtitle 2"/>
          <p:cNvSpPr>
            <a:spLocks noGrp="1"/>
          </p:cNvSpPr>
          <p:nvPr>
            <p:ph type="subTitle" idx="1" hasCustomPrompt="1"/>
          </p:nvPr>
        </p:nvSpPr>
        <p:spPr>
          <a:xfrm>
            <a:off x="1882774" y="3974122"/>
            <a:ext cx="8426451" cy="1283677"/>
          </a:xfrm>
        </p:spPr>
        <p:txBody>
          <a:bodyPr/>
          <a:lstStyle>
            <a:lvl1pPr marL="0" indent="0" algn="l">
              <a:buNone/>
              <a:defRPr sz="2800">
                <a:solidFill>
                  <a:schemeClr val="bg1"/>
                </a:solidFill>
                <a:latin typeface="Futura Std Book" panose="020B05020202040203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r>
              <a:rPr lang="en-US"/>
              <a:t>subtitle style</a:t>
            </a:r>
            <a:endParaRPr lang="en-US" dirty="0"/>
          </a:p>
        </p:txBody>
      </p:sp>
      <p:sp>
        <p:nvSpPr>
          <p:cNvPr id="7" name="Text Placeholder 5">
            <a:extLst>
              <a:ext uri="{FF2B5EF4-FFF2-40B4-BE49-F238E27FC236}">
                <a16:creationId xmlns:a16="http://schemas.microsoft.com/office/drawing/2014/main" id="{E7C98A5A-7BCD-421C-A388-7040FF5BD544}"/>
              </a:ext>
            </a:extLst>
          </p:cNvPr>
          <p:cNvSpPr>
            <a:spLocks noGrp="1" noChangeAspect="1"/>
          </p:cNvSpPr>
          <p:nvPr>
            <p:ph type="body" sz="quarter" idx="14" hasCustomPrompt="1"/>
          </p:nvPr>
        </p:nvSpPr>
        <p:spPr>
          <a:xfrm>
            <a:off x="10310161" y="6152490"/>
            <a:ext cx="1544400" cy="3791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
        <p:nvSpPr>
          <p:cNvPr id="6" name="textruta 3">
            <a:extLst>
              <a:ext uri="{FF2B5EF4-FFF2-40B4-BE49-F238E27FC236}">
                <a16:creationId xmlns:a16="http://schemas.microsoft.com/office/drawing/2014/main" id="{D6992F92-5969-411B-954B-8A2E3E431F86}"/>
              </a:ext>
            </a:extLst>
          </p:cNvPr>
          <p:cNvSpPr txBox="1"/>
          <p:nvPr userDrawn="1"/>
        </p:nvSpPr>
        <p:spPr>
          <a:xfrm>
            <a:off x="-1" y="-299801"/>
            <a:ext cx="121920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fill with picture </a:t>
            </a:r>
            <a:r>
              <a:rPr lang="en-US" sz="1200" kern="1200" dirty="0">
                <a:solidFill>
                  <a:schemeClr val="tx1"/>
                </a:solidFill>
                <a:latin typeface="+mn-lt"/>
                <a:ea typeface="+mn-ea"/>
                <a:cs typeface="+mn-cs"/>
              </a:rPr>
              <a:t>or change color</a:t>
            </a:r>
            <a:endParaRPr lang="en-US" sz="1200" dirty="0">
              <a:latin typeface="+mj-lt"/>
            </a:endParaRPr>
          </a:p>
        </p:txBody>
      </p:sp>
    </p:spTree>
    <p:extLst>
      <p:ext uri="{BB962C8B-B14F-4D97-AF65-F5344CB8AC3E}">
        <p14:creationId xmlns:p14="http://schemas.microsoft.com/office/powerpoint/2010/main" val="337267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subtitle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882775" y="1640329"/>
            <a:ext cx="4137025" cy="516477"/>
          </a:xfrm>
        </p:spPr>
        <p:txBody>
          <a:bodyPr anchor="t"/>
          <a:lstStyle>
            <a:lvl1pPr marL="0" indent="0">
              <a:buNone/>
              <a:defRPr sz="2000" b="1">
                <a:latin typeface="Futura Std Book" panose="020B05020202040203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hasCustomPrompt="1"/>
          </p:nvPr>
        </p:nvSpPr>
        <p:spPr>
          <a:xfrm>
            <a:off x="1882775" y="2340281"/>
            <a:ext cx="4137024" cy="349024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172200" y="1640329"/>
            <a:ext cx="4137025" cy="516477"/>
          </a:xfrm>
        </p:spPr>
        <p:txBody>
          <a:bodyPr anchor="t"/>
          <a:lstStyle>
            <a:lvl1pPr marL="0" indent="0">
              <a:buNone/>
              <a:defRPr sz="2000" b="1">
                <a:latin typeface="Futura Std Book" panose="020B05020202040203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hasCustomPrompt="1"/>
          </p:nvPr>
        </p:nvSpPr>
        <p:spPr>
          <a:xfrm>
            <a:off x="6172200" y="2340281"/>
            <a:ext cx="4137024" cy="349024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26C3B6-65F2-46A0-A0ED-778F3FE52B05}" type="datetime1">
              <a:rPr lang="en-US" smtClean="0"/>
              <a:t>6/29/2022</a:t>
            </a:fld>
            <a:endParaRPr lang="en-US" dirty="0"/>
          </a:p>
        </p:txBody>
      </p:sp>
      <p:sp>
        <p:nvSpPr>
          <p:cNvPr id="8" name="Footer Placeholder 7"/>
          <p:cNvSpPr>
            <a:spLocks noGrp="1"/>
          </p:cNvSpPr>
          <p:nvPr>
            <p:ph type="ftr" sz="quarter" idx="11"/>
          </p:nvPr>
        </p:nvSpPr>
        <p:spPr/>
        <p:txBody>
          <a:bodyPr/>
          <a:lstStyle/>
          <a:p>
            <a:r>
              <a:rPr lang="en-US"/>
              <a:t>Stockholm – The Capital of Scandinavia</a:t>
            </a:r>
            <a:endParaRPr lang="en-US" dirty="0"/>
          </a:p>
        </p:txBody>
      </p:sp>
      <p:sp>
        <p:nvSpPr>
          <p:cNvPr id="9" name="Slide Number Placeholder 8"/>
          <p:cNvSpPr>
            <a:spLocks noGrp="1"/>
          </p:cNvSpPr>
          <p:nvPr>
            <p:ph type="sldNum" sz="quarter" idx="12"/>
          </p:nvPr>
        </p:nvSpPr>
        <p:spPr/>
        <p:txBody>
          <a:bodyPr/>
          <a:lstStyle/>
          <a:p>
            <a:fld id="{0B1617BE-BA58-4B59-88D5-A8C7B239E913}" type="slidenum">
              <a:rPr lang="en-US" smtClean="0"/>
              <a:t>‹#›</a:t>
            </a:fld>
            <a:endParaRPr lang="en-US" dirty="0"/>
          </a:p>
        </p:txBody>
      </p:sp>
      <p:sp>
        <p:nvSpPr>
          <p:cNvPr id="10" name="Title 9">
            <a:extLst>
              <a:ext uri="{FF2B5EF4-FFF2-40B4-BE49-F238E27FC236}">
                <a16:creationId xmlns:a16="http://schemas.microsoft.com/office/drawing/2014/main" id="{B0A398B2-4A8D-4EDB-B284-2B3255E405C2}"/>
              </a:ext>
            </a:extLst>
          </p:cNvPr>
          <p:cNvSpPr>
            <a:spLocks noGrp="1"/>
          </p:cNvSpPr>
          <p:nvPr>
            <p:ph type="title" hasCustomPrompt="1"/>
          </p:nvPr>
        </p:nvSpPr>
        <p:spPr/>
        <p:txBody>
          <a:bodyPr/>
          <a:lstStyle/>
          <a:p>
            <a:r>
              <a:rPr lang="en-US" dirty="0"/>
              <a:t>Click to edit Master </a:t>
            </a:r>
            <a:r>
              <a:rPr lang="en-US"/>
              <a:t>title style</a:t>
            </a:r>
            <a:endParaRPr lang="en-US" dirty="0"/>
          </a:p>
        </p:txBody>
      </p:sp>
    </p:spTree>
    <p:extLst>
      <p:ext uri="{BB962C8B-B14F-4D97-AF65-F5344CB8AC3E}">
        <p14:creationId xmlns:p14="http://schemas.microsoft.com/office/powerpoint/2010/main" val="3817998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 and picture righ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D3C82396-10D6-4649-BEE6-6EA7ED5E71CE}"/>
              </a:ext>
            </a:extLst>
          </p:cNvPr>
          <p:cNvSpPr>
            <a:spLocks noGrp="1"/>
          </p:cNvSpPr>
          <p:nvPr>
            <p:ph type="pic" sz="quarter" idx="13" hasCustomPrompt="1"/>
          </p:nvPr>
        </p:nvSpPr>
        <p:spPr>
          <a:xfrm>
            <a:off x="6164960" y="0"/>
            <a:ext cx="6027040" cy="6858000"/>
          </a:xfrm>
          <a:noFill/>
        </p:spPr>
        <p:txBody>
          <a:bodyPr lIns="36000" tIns="36000" rIns="36000" bIns="36000"/>
          <a:lstStyle>
            <a:lvl1pPr marL="0" indent="0" algn="ctr">
              <a:buNone/>
              <a:defRPr sz="1200"/>
            </a:lvl1pPr>
          </a:lstStyle>
          <a:p>
            <a:r>
              <a:rPr lang="en-US" dirty="0"/>
              <a:t>Click icon to add picture</a:t>
            </a:r>
          </a:p>
        </p:txBody>
      </p:sp>
      <p:sp>
        <p:nvSpPr>
          <p:cNvPr id="3" name="Content Placeholder 2"/>
          <p:cNvSpPr>
            <a:spLocks noGrp="1"/>
          </p:cNvSpPr>
          <p:nvPr>
            <p:ph sz="half" idx="1" hasCustomPrompt="1"/>
          </p:nvPr>
        </p:nvSpPr>
        <p:spPr>
          <a:xfrm>
            <a:off x="730249" y="1628775"/>
            <a:ext cx="4951381" cy="399527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FA1375-9856-43E1-B64F-22738AF44705}" type="datetime1">
              <a:rPr lang="en-US" smtClean="0"/>
              <a:t>6/29/2022</a:t>
            </a:fld>
            <a:endParaRPr lang="en-US" dirty="0"/>
          </a:p>
        </p:txBody>
      </p:sp>
      <p:sp>
        <p:nvSpPr>
          <p:cNvPr id="6" name="Footer Placeholder 5"/>
          <p:cNvSpPr>
            <a:spLocks noGrp="1"/>
          </p:cNvSpPr>
          <p:nvPr>
            <p:ph type="ftr" sz="quarter" idx="11"/>
          </p:nvPr>
        </p:nvSpPr>
        <p:spPr>
          <a:xfrm>
            <a:off x="6641003" y="6282587"/>
            <a:ext cx="3696797" cy="252000"/>
          </a:xfrm>
        </p:spPr>
        <p:txBody>
          <a:bodyPr/>
          <a:lstStyle/>
          <a:p>
            <a:r>
              <a:rPr lang="en-US"/>
              <a:t>Stockholm – The Capital of Scandinavia</a:t>
            </a:r>
            <a:endParaRPr lang="en-US" dirty="0"/>
          </a:p>
        </p:txBody>
      </p:sp>
      <p:sp>
        <p:nvSpPr>
          <p:cNvPr id="7" name="Slide Number Placeholder 6"/>
          <p:cNvSpPr>
            <a:spLocks noGrp="1"/>
          </p:cNvSpPr>
          <p:nvPr>
            <p:ph type="sldNum" sz="quarter" idx="12"/>
          </p:nvPr>
        </p:nvSpPr>
        <p:spPr/>
        <p:txBody>
          <a:bodyPr/>
          <a:lstStyle/>
          <a:p>
            <a:fld id="{0B1617BE-BA58-4B59-88D5-A8C7B239E913}" type="slidenum">
              <a:rPr lang="en-US" smtClean="0"/>
              <a:t>‹#›</a:t>
            </a:fld>
            <a:endParaRPr lang="en-US" dirty="0"/>
          </a:p>
        </p:txBody>
      </p:sp>
      <p:sp>
        <p:nvSpPr>
          <p:cNvPr id="4" name="Title 3">
            <a:extLst>
              <a:ext uri="{FF2B5EF4-FFF2-40B4-BE49-F238E27FC236}">
                <a16:creationId xmlns:a16="http://schemas.microsoft.com/office/drawing/2014/main" id="{C32BEAF3-2FAB-4124-A633-4AB21F68452B}"/>
              </a:ext>
            </a:extLst>
          </p:cNvPr>
          <p:cNvSpPr>
            <a:spLocks noGrp="1"/>
          </p:cNvSpPr>
          <p:nvPr>
            <p:ph type="title" hasCustomPrompt="1"/>
          </p:nvPr>
        </p:nvSpPr>
        <p:spPr>
          <a:xfrm>
            <a:off x="730249" y="342899"/>
            <a:ext cx="4951380" cy="1113955"/>
          </a:xfrm>
        </p:spPr>
        <p:txBody>
          <a:bodyPr/>
          <a:lstStyle/>
          <a:p>
            <a:r>
              <a:rPr lang="en-US" dirty="0"/>
              <a:t>Click to edit Master title style</a:t>
            </a:r>
          </a:p>
        </p:txBody>
      </p:sp>
      <p:pic>
        <p:nvPicPr>
          <p:cNvPr id="8" name="Bildobjekt 7">
            <a:extLst>
              <a:ext uri="{FF2B5EF4-FFF2-40B4-BE49-F238E27FC236}">
                <a16:creationId xmlns:a16="http://schemas.microsoft.com/office/drawing/2014/main" id="{44383A4D-713F-426E-A17D-16867474EFE2}"/>
              </a:ext>
            </a:extLst>
          </p:cNvPr>
          <p:cNvPicPr>
            <a:picLocks noChangeAspect="1"/>
          </p:cNvPicPr>
          <p:nvPr userDrawn="1"/>
        </p:nvPicPr>
        <p:blipFill>
          <a:blip r:embed="rId2" cstate="screen">
            <a:lum bright="100000"/>
            <a:extLst>
              <a:ext uri="{28A0092B-C50C-407E-A947-70E740481C1C}">
                <a14:useLocalDpi xmlns:a14="http://schemas.microsoft.com/office/drawing/2010/main"/>
              </a:ext>
            </a:extLst>
          </a:blip>
          <a:stretch>
            <a:fillRect/>
          </a:stretch>
        </p:blipFill>
        <p:spPr>
          <a:xfrm>
            <a:off x="338374" y="6153061"/>
            <a:ext cx="1544400" cy="378542"/>
          </a:xfrm>
          <a:prstGeom prst="rect">
            <a:avLst/>
          </a:prstGeom>
        </p:spPr>
      </p:pic>
    </p:spTree>
    <p:extLst>
      <p:ext uri="{BB962C8B-B14F-4D97-AF65-F5344CB8AC3E}">
        <p14:creationId xmlns:p14="http://schemas.microsoft.com/office/powerpoint/2010/main" val="1326014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ntent and picture lef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515133" y="1628775"/>
            <a:ext cx="4951381" cy="399527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6164BA-C3D4-45C7-9145-3ED20F0F0FA8}" type="datetime1">
              <a:rPr lang="en-US" smtClean="0"/>
              <a:t>6/29/2022</a:t>
            </a:fld>
            <a:endParaRPr lang="en-US" dirty="0"/>
          </a:p>
        </p:txBody>
      </p:sp>
      <p:sp>
        <p:nvSpPr>
          <p:cNvPr id="6" name="Footer Placeholder 5"/>
          <p:cNvSpPr>
            <a:spLocks noGrp="1"/>
          </p:cNvSpPr>
          <p:nvPr>
            <p:ph type="ftr" sz="quarter" idx="11"/>
          </p:nvPr>
        </p:nvSpPr>
        <p:spPr>
          <a:xfrm>
            <a:off x="6627474" y="6279602"/>
            <a:ext cx="3696797" cy="252000"/>
          </a:xfrm>
        </p:spPr>
        <p:txBody>
          <a:bodyPr/>
          <a:lstStyle/>
          <a:p>
            <a:r>
              <a:rPr lang="en-US"/>
              <a:t>Stockholm – The Capital of Scandinavia</a:t>
            </a:r>
            <a:endParaRPr lang="en-US" dirty="0"/>
          </a:p>
        </p:txBody>
      </p:sp>
      <p:sp>
        <p:nvSpPr>
          <p:cNvPr id="7" name="Slide Number Placeholder 6"/>
          <p:cNvSpPr>
            <a:spLocks noGrp="1"/>
          </p:cNvSpPr>
          <p:nvPr>
            <p:ph type="sldNum" sz="quarter" idx="12"/>
          </p:nvPr>
        </p:nvSpPr>
        <p:spPr/>
        <p:txBody>
          <a:bodyPr/>
          <a:lstStyle/>
          <a:p>
            <a:fld id="{0B1617BE-BA58-4B59-88D5-A8C7B239E913}" type="slidenum">
              <a:rPr lang="en-US" smtClean="0"/>
              <a:t>‹#›</a:t>
            </a:fld>
            <a:endParaRPr lang="en-US" dirty="0"/>
          </a:p>
        </p:txBody>
      </p:sp>
      <p:sp>
        <p:nvSpPr>
          <p:cNvPr id="8" name="Picture Placeholder 8"/>
          <p:cNvSpPr>
            <a:spLocks noGrp="1"/>
          </p:cNvSpPr>
          <p:nvPr>
            <p:ph type="pic" sz="quarter" idx="13" hasCustomPrompt="1"/>
          </p:nvPr>
        </p:nvSpPr>
        <p:spPr>
          <a:xfrm>
            <a:off x="0" y="0"/>
            <a:ext cx="6024563" cy="6858000"/>
          </a:xfrm>
          <a:noFill/>
        </p:spPr>
        <p:txBody>
          <a:bodyPr lIns="36000" tIns="36000" rIns="36000" bIns="36000"/>
          <a:lstStyle>
            <a:lvl1pPr marL="0" indent="0">
              <a:buNone/>
              <a:defRPr/>
            </a:lvl1pPr>
          </a:lstStyle>
          <a:p>
            <a:r>
              <a:rPr lang="en-US" dirty="0"/>
              <a:t>Click icon to add picture</a:t>
            </a:r>
          </a:p>
        </p:txBody>
      </p:sp>
      <p:sp>
        <p:nvSpPr>
          <p:cNvPr id="4" name="Title 3">
            <a:extLst>
              <a:ext uri="{FF2B5EF4-FFF2-40B4-BE49-F238E27FC236}">
                <a16:creationId xmlns:a16="http://schemas.microsoft.com/office/drawing/2014/main" id="{C5D7110B-A7EB-4ECB-9B2B-0A816F9BF284}"/>
              </a:ext>
            </a:extLst>
          </p:cNvPr>
          <p:cNvSpPr>
            <a:spLocks noGrp="1"/>
          </p:cNvSpPr>
          <p:nvPr>
            <p:ph type="title" hasCustomPrompt="1"/>
          </p:nvPr>
        </p:nvSpPr>
        <p:spPr>
          <a:xfrm>
            <a:off x="6526244" y="333375"/>
            <a:ext cx="4951381" cy="1113955"/>
          </a:xfrm>
        </p:spPr>
        <p:txBody>
          <a:bodyPr/>
          <a:lstStyle/>
          <a:p>
            <a:r>
              <a:rPr lang="en-US" dirty="0"/>
              <a:t>Click to edit Master title style</a:t>
            </a:r>
          </a:p>
        </p:txBody>
      </p:sp>
      <p:sp>
        <p:nvSpPr>
          <p:cNvPr id="9" name="Text Placeholder 5">
            <a:extLst>
              <a:ext uri="{FF2B5EF4-FFF2-40B4-BE49-F238E27FC236}">
                <a16:creationId xmlns:a16="http://schemas.microsoft.com/office/drawing/2014/main" id="{3F01EEE0-782A-45A6-BBAF-0859BEC834A4}"/>
              </a:ext>
            </a:extLst>
          </p:cNvPr>
          <p:cNvSpPr>
            <a:spLocks noGrp="1" noChangeAspect="1"/>
          </p:cNvSpPr>
          <p:nvPr>
            <p:ph type="body" sz="quarter" idx="14" hasCustomPrompt="1"/>
          </p:nvPr>
        </p:nvSpPr>
        <p:spPr>
          <a:xfrm>
            <a:off x="337439" y="6152489"/>
            <a:ext cx="1544400" cy="3791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85469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13E99BA-A178-4890-B95A-C5C55C67D76D}"/>
              </a:ext>
            </a:extLst>
          </p:cNvPr>
          <p:cNvSpPr/>
          <p:nvPr userDrawn="1"/>
        </p:nvSpPr>
        <p:spPr>
          <a:xfrm>
            <a:off x="0" y="0"/>
            <a:ext cx="12192000" cy="6858000"/>
          </a:xfrm>
          <a:prstGeom prst="rect">
            <a:avLst/>
          </a:prstGeom>
          <a:solidFill>
            <a:schemeClr val="tx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4" name="Text Placeholder 5">
            <a:extLst>
              <a:ext uri="{FF2B5EF4-FFF2-40B4-BE49-F238E27FC236}">
                <a16:creationId xmlns:a16="http://schemas.microsoft.com/office/drawing/2014/main" id="{2FEBAAC9-09BA-4BAD-B3BB-628F3CD85071}"/>
              </a:ext>
            </a:extLst>
          </p:cNvPr>
          <p:cNvSpPr>
            <a:spLocks noGrp="1" noChangeAspect="1"/>
          </p:cNvSpPr>
          <p:nvPr>
            <p:ph type="body" sz="quarter" idx="14" hasCustomPrompt="1"/>
          </p:nvPr>
        </p:nvSpPr>
        <p:spPr>
          <a:xfrm>
            <a:off x="10310161" y="6152490"/>
            <a:ext cx="1544400" cy="379111"/>
          </a:xfr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
        <p:nvSpPr>
          <p:cNvPr id="5" name="Platshållare för text 4">
            <a:extLst>
              <a:ext uri="{FF2B5EF4-FFF2-40B4-BE49-F238E27FC236}">
                <a16:creationId xmlns:a16="http://schemas.microsoft.com/office/drawing/2014/main" id="{7F0EC390-3F45-408A-A32B-EBD8E8BAB9A9}"/>
              </a:ext>
            </a:extLst>
          </p:cNvPr>
          <p:cNvSpPr>
            <a:spLocks noGrp="1"/>
          </p:cNvSpPr>
          <p:nvPr>
            <p:ph type="body" sz="quarter" idx="15" hasCustomPrompt="1"/>
          </p:nvPr>
        </p:nvSpPr>
        <p:spPr>
          <a:xfrm>
            <a:off x="1882775" y="1632347"/>
            <a:ext cx="8426450" cy="3593306"/>
          </a:xfrm>
          <a:ln w="69850">
            <a:solidFill>
              <a:schemeClr val="bg1"/>
            </a:solidFill>
          </a:ln>
        </p:spPr>
        <p:txBody>
          <a:bodyPr lIns="540000" tIns="540000" rIns="540000" bIns="540000" anchor="ctr"/>
          <a:lstStyle>
            <a:lvl1pPr algn="ctr">
              <a:spcBef>
                <a:spcPts val="0"/>
              </a:spcBef>
              <a:spcAft>
                <a:spcPts val="1200"/>
              </a:spcAft>
              <a:defRPr sz="2400" b="1" cap="all" baseline="0">
                <a:solidFill>
                  <a:schemeClr val="bg1"/>
                </a:solidFill>
              </a:defRPr>
            </a:lvl1pPr>
            <a:lvl2pPr marL="0" indent="0" algn="ctr">
              <a:spcBef>
                <a:spcPts val="600"/>
              </a:spcBef>
              <a:spcAft>
                <a:spcPts val="0"/>
              </a:spcAft>
              <a:buNone/>
              <a:defRPr sz="1400">
                <a:solidFill>
                  <a:schemeClr val="bg1"/>
                </a:solidFill>
              </a:defRPr>
            </a:lvl2pPr>
            <a:lvl3pPr marL="0" indent="0" algn="ctr">
              <a:spcBef>
                <a:spcPts val="1800"/>
              </a:spcBef>
              <a:buNone/>
              <a:defRPr sz="800">
                <a:solidFill>
                  <a:schemeClr val="bg1"/>
                </a:solidFill>
              </a:defRPr>
            </a:lvl3pPr>
            <a:lvl4pPr algn="ctr">
              <a:defRPr>
                <a:solidFill>
                  <a:schemeClr val="bg1"/>
                </a:solidFill>
              </a:defRPr>
            </a:lvl4pPr>
            <a:lvl5pPr algn="ctr">
              <a:defRPr>
                <a:solidFill>
                  <a:schemeClr val="bg1"/>
                </a:solidFill>
              </a:defRPr>
            </a:lvl5pPr>
          </a:lstStyle>
          <a:p>
            <a:pPr lvl="0"/>
            <a:r>
              <a:rPr lang="sv-SE" dirty="0"/>
              <a:t>REDIGERA FORMAT FÖR BAKGRUNDSTEXT</a:t>
            </a:r>
          </a:p>
          <a:p>
            <a:pPr lvl="1"/>
            <a:r>
              <a:rPr lang="sv-SE" dirty="0"/>
              <a:t>Nivå två</a:t>
            </a:r>
          </a:p>
          <a:p>
            <a:pPr lvl="2"/>
            <a:r>
              <a:rPr lang="sv-SE" dirty="0"/>
              <a:t>Nivå tre</a:t>
            </a:r>
          </a:p>
        </p:txBody>
      </p:sp>
      <p:sp>
        <p:nvSpPr>
          <p:cNvPr id="7" name="textruta 3">
            <a:extLst>
              <a:ext uri="{FF2B5EF4-FFF2-40B4-BE49-F238E27FC236}">
                <a16:creationId xmlns:a16="http://schemas.microsoft.com/office/drawing/2014/main" id="{356153CF-8DF9-43CD-89DB-557BD920E077}"/>
              </a:ext>
            </a:extLst>
          </p:cNvPr>
          <p:cNvSpPr txBox="1"/>
          <p:nvPr userDrawn="1"/>
        </p:nvSpPr>
        <p:spPr>
          <a:xfrm>
            <a:off x="0" y="-308552"/>
            <a:ext cx="67056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fill with picture </a:t>
            </a:r>
            <a:r>
              <a:rPr lang="en-US" sz="1200" kern="1200" dirty="0">
                <a:solidFill>
                  <a:schemeClr val="tx1"/>
                </a:solidFill>
                <a:latin typeface="+mn-lt"/>
                <a:ea typeface="+mn-ea"/>
                <a:cs typeface="+mn-cs"/>
              </a:rPr>
              <a:t>or change color</a:t>
            </a:r>
            <a:endParaRPr lang="en-US" sz="1200" dirty="0">
              <a:latin typeface="+mj-lt"/>
            </a:endParaRPr>
          </a:p>
        </p:txBody>
      </p:sp>
      <p:sp>
        <p:nvSpPr>
          <p:cNvPr id="8" name="Rectangle 81">
            <a:extLst>
              <a:ext uri="{FF2B5EF4-FFF2-40B4-BE49-F238E27FC236}">
                <a16:creationId xmlns:a16="http://schemas.microsoft.com/office/drawing/2014/main" id="{C8C78D9D-DECE-46CA-8895-8EC4D093CF7E}"/>
              </a:ext>
            </a:extLst>
          </p:cNvPr>
          <p:cNvSpPr/>
          <p:nvPr userDrawn="1"/>
        </p:nvSpPr>
        <p:spPr>
          <a:xfrm>
            <a:off x="8685226" y="-540485"/>
            <a:ext cx="3175175" cy="494643"/>
          </a:xfrm>
          <a:prstGeom prst="rect">
            <a:avLst/>
          </a:prstGeom>
          <a:noFill/>
        </p:spPr>
        <p:txBody>
          <a:bodyPr wrap="square" lIns="0" tIns="0" rIns="0" bIns="32659" rtlCol="0">
            <a:spAutoFit/>
          </a:bodyPr>
          <a:lstStyle/>
          <a:p>
            <a:r>
              <a:rPr lang="en-US" sz="1000" b="1" dirty="0"/>
              <a:t>Quote Slide - </a:t>
            </a:r>
            <a:r>
              <a:rPr lang="en-US" sz="1000" dirty="0"/>
              <a:t>Keep the text to a maximum of 3 rows and body text to a maximum of 2 rows.  </a:t>
            </a:r>
          </a:p>
          <a:p>
            <a:r>
              <a:rPr lang="en-US" sz="1000" dirty="0"/>
              <a:t>To insert body text press Tab or Increase List Level. </a:t>
            </a:r>
          </a:p>
        </p:txBody>
      </p:sp>
      <p:pic>
        <p:nvPicPr>
          <p:cNvPr id="9" name="Picture 9">
            <a:extLst>
              <a:ext uri="{FF2B5EF4-FFF2-40B4-BE49-F238E27FC236}">
                <a16:creationId xmlns:a16="http://schemas.microsoft.com/office/drawing/2014/main" id="{D1727756-5EF6-4E8A-805C-F0F0ACFE27DC}"/>
              </a:ext>
            </a:extLst>
          </p:cNvPr>
          <p:cNvPicPr>
            <a:picLocks noChangeAspect="1"/>
          </p:cNvPicPr>
          <p:nvPr userDrawn="1"/>
        </p:nvPicPr>
        <p:blipFill rotWithShape="1">
          <a:blip r:embed="rId4"/>
          <a:srcRect l="24551" t="27004" r="58760" b="42166"/>
          <a:stretch/>
        </p:blipFill>
        <p:spPr>
          <a:xfrm>
            <a:off x="11796901" y="-368377"/>
            <a:ext cx="366986" cy="262079"/>
          </a:xfrm>
          <a:prstGeom prst="rect">
            <a:avLst/>
          </a:prstGeom>
          <a:ln w="9525">
            <a:solidFill>
              <a:schemeClr val="tx2"/>
            </a:solidFill>
          </a:ln>
        </p:spPr>
      </p:pic>
    </p:spTree>
    <p:extLst>
      <p:ext uri="{BB962C8B-B14F-4D97-AF65-F5344CB8AC3E}">
        <p14:creationId xmlns:p14="http://schemas.microsoft.com/office/powerpoint/2010/main" val="3391289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icture and large logo White">
    <p:bg>
      <p:bgPr>
        <a:solidFill>
          <a:schemeClr val="accent1"/>
        </a:solidFill>
        <a:effectLst/>
      </p:bgPr>
    </p:bg>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D1C585ED-4271-4292-B6A9-0051F505F743}"/>
              </a:ext>
            </a:extLst>
          </p:cNvPr>
          <p:cNvSpPr>
            <a:spLocks noGrp="1"/>
          </p:cNvSpPr>
          <p:nvPr>
            <p:ph type="pic" sz="quarter" idx="13" hasCustomPrompt="1"/>
          </p:nvPr>
        </p:nvSpPr>
        <p:spPr>
          <a:xfrm>
            <a:off x="0" y="0"/>
            <a:ext cx="12192000" cy="6858000"/>
          </a:xfrm>
          <a:solidFill>
            <a:schemeClr val="accent1"/>
          </a:solidFill>
        </p:spPr>
        <p:txBody>
          <a:bodyPr lIns="36000" tIns="36000" rIns="36000" bIns="36000" anchor="t" anchorCtr="0"/>
          <a:lstStyle>
            <a:lvl1pPr marL="0" indent="0" algn="ctr">
              <a:buNone/>
              <a:defRPr sz="1200">
                <a:solidFill>
                  <a:schemeClr val="bg1"/>
                </a:solidFill>
              </a:defRPr>
            </a:lvl1pPr>
          </a:lstStyle>
          <a:p>
            <a:r>
              <a:rPr lang="en-US" dirty="0"/>
              <a:t>Click icon to add picture</a:t>
            </a:r>
          </a:p>
        </p:txBody>
      </p:sp>
      <p:sp>
        <p:nvSpPr>
          <p:cNvPr id="6" name="Text Placeholder 5"/>
          <p:cNvSpPr>
            <a:spLocks noGrp="1" noChangeAspect="1"/>
          </p:cNvSpPr>
          <p:nvPr>
            <p:ph type="body" sz="quarter" idx="11" hasCustomPrompt="1"/>
          </p:nvPr>
        </p:nvSpPr>
        <p:spPr>
          <a:xfrm>
            <a:off x="693738" y="685837"/>
            <a:ext cx="3182400" cy="781200"/>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3189571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icture and large logo Black">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D1C585ED-4271-4292-B6A9-0051F505F743}"/>
              </a:ext>
            </a:extLst>
          </p:cNvPr>
          <p:cNvSpPr>
            <a:spLocks noGrp="1"/>
          </p:cNvSpPr>
          <p:nvPr>
            <p:ph type="pic" sz="quarter" idx="13" hasCustomPrompt="1"/>
          </p:nvPr>
        </p:nvSpPr>
        <p:spPr>
          <a:xfrm>
            <a:off x="0" y="0"/>
            <a:ext cx="12192000" cy="6858000"/>
          </a:xfrm>
          <a:noFill/>
        </p:spPr>
        <p:txBody>
          <a:bodyPr lIns="36000" tIns="36000" rIns="36000" bIns="36000" anchor="t" anchorCtr="0"/>
          <a:lstStyle>
            <a:lvl1pPr marL="0" indent="0" algn="ctr">
              <a:buNone/>
              <a:defRPr sz="1200">
                <a:solidFill>
                  <a:schemeClr val="bg1"/>
                </a:solidFill>
              </a:defRPr>
            </a:lvl1pPr>
          </a:lstStyle>
          <a:p>
            <a:r>
              <a:rPr lang="en-US" dirty="0"/>
              <a:t>Click icon to add picture</a:t>
            </a:r>
          </a:p>
        </p:txBody>
      </p:sp>
      <p:sp>
        <p:nvSpPr>
          <p:cNvPr id="4" name="Text Placeholder 5">
            <a:extLst>
              <a:ext uri="{FF2B5EF4-FFF2-40B4-BE49-F238E27FC236}">
                <a16:creationId xmlns:a16="http://schemas.microsoft.com/office/drawing/2014/main" id="{7FFC9DB0-05E3-4C79-B91F-8C6606C84710}"/>
              </a:ext>
            </a:extLst>
          </p:cNvPr>
          <p:cNvSpPr>
            <a:spLocks noGrp="1" noChangeAspect="1"/>
          </p:cNvSpPr>
          <p:nvPr>
            <p:ph type="body" sz="quarter" idx="14" hasCustomPrompt="1"/>
          </p:nvPr>
        </p:nvSpPr>
        <p:spPr>
          <a:xfrm>
            <a:off x="693738" y="685836"/>
            <a:ext cx="3182400" cy="781202"/>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27451966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Picture full slide White logo left">
    <p:spTree>
      <p:nvGrpSpPr>
        <p:cNvPr id="1" name=""/>
        <p:cNvGrpSpPr/>
        <p:nvPr/>
      </p:nvGrpSpPr>
      <p:grpSpPr>
        <a:xfrm>
          <a:off x="0" y="0"/>
          <a:ext cx="0" cy="0"/>
          <a:chOff x="0" y="0"/>
          <a:chExt cx="0" cy="0"/>
        </a:xfrm>
      </p:grpSpPr>
      <p:sp>
        <p:nvSpPr>
          <p:cNvPr id="8" name="Picture Placeholder 8"/>
          <p:cNvSpPr>
            <a:spLocks noGrp="1"/>
          </p:cNvSpPr>
          <p:nvPr>
            <p:ph type="pic" sz="quarter" idx="13" hasCustomPrompt="1"/>
          </p:nvPr>
        </p:nvSpPr>
        <p:spPr>
          <a:xfrm>
            <a:off x="0" y="0"/>
            <a:ext cx="12192000" cy="6858000"/>
          </a:xfrm>
          <a:solidFill>
            <a:schemeClr val="accent1"/>
          </a:solidFill>
        </p:spPr>
        <p:txBody>
          <a:bodyPr lIns="36000" tIns="36000" rIns="36000" bIns="36000" anchor="t" anchorCtr="0"/>
          <a:lstStyle>
            <a:lvl1pPr marL="0" indent="0" algn="ctr">
              <a:buNone/>
              <a:defRPr sz="1200">
                <a:solidFill>
                  <a:schemeClr val="bg1"/>
                </a:solidFill>
              </a:defRPr>
            </a:lvl1pPr>
          </a:lstStyle>
          <a:p>
            <a:r>
              <a:rPr lang="en-US" dirty="0"/>
              <a:t>Click icon to add picture</a:t>
            </a:r>
          </a:p>
        </p:txBody>
      </p:sp>
      <p:sp>
        <p:nvSpPr>
          <p:cNvPr id="9" name="Text Placeholder 5">
            <a:extLst>
              <a:ext uri="{FF2B5EF4-FFF2-40B4-BE49-F238E27FC236}">
                <a16:creationId xmlns:a16="http://schemas.microsoft.com/office/drawing/2014/main" id="{3F01EEE0-782A-45A6-BBAF-0859BEC834A4}"/>
              </a:ext>
            </a:extLst>
          </p:cNvPr>
          <p:cNvSpPr>
            <a:spLocks noGrp="1" noChangeAspect="1"/>
          </p:cNvSpPr>
          <p:nvPr>
            <p:ph type="body" sz="quarter" idx="14" hasCustomPrompt="1"/>
          </p:nvPr>
        </p:nvSpPr>
        <p:spPr>
          <a:xfrm>
            <a:off x="342076" y="6135988"/>
            <a:ext cx="1544400" cy="3791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4385219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Picture full slide White logo right">
    <p:spTree>
      <p:nvGrpSpPr>
        <p:cNvPr id="1" name=""/>
        <p:cNvGrpSpPr/>
        <p:nvPr/>
      </p:nvGrpSpPr>
      <p:grpSpPr>
        <a:xfrm>
          <a:off x="0" y="0"/>
          <a:ext cx="0" cy="0"/>
          <a:chOff x="0" y="0"/>
          <a:chExt cx="0" cy="0"/>
        </a:xfrm>
      </p:grpSpPr>
      <p:sp>
        <p:nvSpPr>
          <p:cNvPr id="8" name="Picture Placeholder 8"/>
          <p:cNvSpPr>
            <a:spLocks noGrp="1"/>
          </p:cNvSpPr>
          <p:nvPr>
            <p:ph type="pic" sz="quarter" idx="13" hasCustomPrompt="1"/>
          </p:nvPr>
        </p:nvSpPr>
        <p:spPr>
          <a:xfrm>
            <a:off x="0" y="0"/>
            <a:ext cx="12192000" cy="6858000"/>
          </a:xfrm>
          <a:solidFill>
            <a:schemeClr val="accent1"/>
          </a:solidFill>
        </p:spPr>
        <p:txBody>
          <a:bodyPr lIns="36000" tIns="36000" rIns="36000" bIns="36000" anchor="t" anchorCtr="0"/>
          <a:lstStyle>
            <a:lvl1pPr marL="0" indent="0" algn="ctr">
              <a:buNone/>
              <a:defRPr sz="1200">
                <a:solidFill>
                  <a:schemeClr val="bg1"/>
                </a:solidFill>
              </a:defRPr>
            </a:lvl1pPr>
          </a:lstStyle>
          <a:p>
            <a:r>
              <a:rPr lang="en-US" dirty="0"/>
              <a:t>Click icon to add picture</a:t>
            </a:r>
          </a:p>
        </p:txBody>
      </p:sp>
      <p:sp>
        <p:nvSpPr>
          <p:cNvPr id="9" name="Text Placeholder 5">
            <a:extLst>
              <a:ext uri="{FF2B5EF4-FFF2-40B4-BE49-F238E27FC236}">
                <a16:creationId xmlns:a16="http://schemas.microsoft.com/office/drawing/2014/main" id="{3F01EEE0-782A-45A6-BBAF-0859BEC834A4}"/>
              </a:ext>
            </a:extLst>
          </p:cNvPr>
          <p:cNvSpPr>
            <a:spLocks noGrp="1" noChangeAspect="1"/>
          </p:cNvSpPr>
          <p:nvPr>
            <p:ph type="body" sz="quarter" idx="14" hasCustomPrompt="1"/>
          </p:nvPr>
        </p:nvSpPr>
        <p:spPr>
          <a:xfrm>
            <a:off x="10310161" y="6152490"/>
            <a:ext cx="1544400" cy="3791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23080743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Picture full slide Black logo left">
    <p:spTree>
      <p:nvGrpSpPr>
        <p:cNvPr id="1" name=""/>
        <p:cNvGrpSpPr/>
        <p:nvPr/>
      </p:nvGrpSpPr>
      <p:grpSpPr>
        <a:xfrm>
          <a:off x="0" y="0"/>
          <a:ext cx="0" cy="0"/>
          <a:chOff x="0" y="0"/>
          <a:chExt cx="0" cy="0"/>
        </a:xfrm>
      </p:grpSpPr>
      <p:sp>
        <p:nvSpPr>
          <p:cNvPr id="8" name="Picture Placeholder 8"/>
          <p:cNvSpPr>
            <a:spLocks noGrp="1"/>
          </p:cNvSpPr>
          <p:nvPr>
            <p:ph type="pic" sz="quarter" idx="13" hasCustomPrompt="1"/>
          </p:nvPr>
        </p:nvSpPr>
        <p:spPr>
          <a:xfrm>
            <a:off x="0" y="0"/>
            <a:ext cx="12192000" cy="6858000"/>
          </a:xfrm>
          <a:noFill/>
        </p:spPr>
        <p:txBody>
          <a:bodyPr lIns="36000" tIns="36000" rIns="36000" bIns="36000" anchor="t" anchorCtr="0"/>
          <a:lstStyle>
            <a:lvl1pPr marL="0" indent="0" algn="ctr">
              <a:buNone/>
              <a:defRPr sz="1200"/>
            </a:lvl1pPr>
          </a:lstStyle>
          <a:p>
            <a:r>
              <a:rPr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lstStyle>
          <a:p>
            <a:fld id="{067D24D2-37F8-44AE-B517-5FD12A2F2930}" type="datetime1">
              <a:rPr lang="en-US" smtClean="0"/>
              <a:pPr/>
              <a:t>6/29/2022</a:t>
            </a:fld>
            <a:endParaRPr lang="en-US" dirty="0"/>
          </a:p>
        </p:txBody>
      </p:sp>
      <p:sp>
        <p:nvSpPr>
          <p:cNvPr id="6" name="Footer Placeholder 5"/>
          <p:cNvSpPr>
            <a:spLocks noGrp="1"/>
          </p:cNvSpPr>
          <p:nvPr>
            <p:ph type="ftr" sz="quarter" idx="11"/>
          </p:nvPr>
        </p:nvSpPr>
        <p:spPr/>
        <p:txBody>
          <a:bodyPr/>
          <a:lstStyle>
            <a:lvl1pPr>
              <a:defRPr>
                <a:solidFill>
                  <a:schemeClr val="tx1"/>
                </a:solidFill>
              </a:defRPr>
            </a:lvl1pPr>
          </a:lstStyle>
          <a:p>
            <a:r>
              <a:rPr lang="en-US"/>
              <a:t>Stockholm – The Capital of Scandinavia</a:t>
            </a:r>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0B1617BE-BA58-4B59-88D5-A8C7B239E913}" type="slidenum">
              <a:rPr lang="en-US" smtClean="0"/>
              <a:pPr/>
              <a:t>‹#›</a:t>
            </a:fld>
            <a:endParaRPr lang="en-US" dirty="0"/>
          </a:p>
        </p:txBody>
      </p:sp>
      <p:sp>
        <p:nvSpPr>
          <p:cNvPr id="10" name="Text Placeholder 5">
            <a:extLst>
              <a:ext uri="{FF2B5EF4-FFF2-40B4-BE49-F238E27FC236}">
                <a16:creationId xmlns:a16="http://schemas.microsoft.com/office/drawing/2014/main" id="{A327259E-9C8F-4656-8156-8483C37FEE64}"/>
              </a:ext>
            </a:extLst>
          </p:cNvPr>
          <p:cNvSpPr>
            <a:spLocks noGrp="1" noChangeAspect="1"/>
          </p:cNvSpPr>
          <p:nvPr>
            <p:ph type="body" sz="quarter" idx="14" hasCustomPrompt="1"/>
          </p:nvPr>
        </p:nvSpPr>
        <p:spPr>
          <a:xfrm>
            <a:off x="337439" y="6152490"/>
            <a:ext cx="1544400" cy="3791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3716674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Picture full slide Black logo right">
    <p:spTree>
      <p:nvGrpSpPr>
        <p:cNvPr id="1" name=""/>
        <p:cNvGrpSpPr/>
        <p:nvPr/>
      </p:nvGrpSpPr>
      <p:grpSpPr>
        <a:xfrm>
          <a:off x="0" y="0"/>
          <a:ext cx="0" cy="0"/>
          <a:chOff x="0" y="0"/>
          <a:chExt cx="0" cy="0"/>
        </a:xfrm>
      </p:grpSpPr>
      <p:sp>
        <p:nvSpPr>
          <p:cNvPr id="8" name="Picture Placeholder 8"/>
          <p:cNvSpPr>
            <a:spLocks noGrp="1"/>
          </p:cNvSpPr>
          <p:nvPr>
            <p:ph type="pic" sz="quarter" idx="13" hasCustomPrompt="1"/>
          </p:nvPr>
        </p:nvSpPr>
        <p:spPr>
          <a:xfrm>
            <a:off x="0" y="0"/>
            <a:ext cx="12192000" cy="6858000"/>
          </a:xfrm>
          <a:noFill/>
        </p:spPr>
        <p:txBody>
          <a:bodyPr lIns="36000" tIns="36000" rIns="36000" bIns="36000" anchor="t" anchorCtr="0"/>
          <a:lstStyle>
            <a:lvl1pPr marL="0" indent="0" algn="ctr">
              <a:buNone/>
              <a:defRPr sz="1200"/>
            </a:lvl1pPr>
          </a:lstStyle>
          <a:p>
            <a:r>
              <a:rPr lang="en-US" dirty="0"/>
              <a:t>Click icon to add picture</a:t>
            </a:r>
          </a:p>
        </p:txBody>
      </p:sp>
      <p:sp>
        <p:nvSpPr>
          <p:cNvPr id="10" name="Text Placeholder 5">
            <a:extLst>
              <a:ext uri="{FF2B5EF4-FFF2-40B4-BE49-F238E27FC236}">
                <a16:creationId xmlns:a16="http://schemas.microsoft.com/office/drawing/2014/main" id="{A327259E-9C8F-4656-8156-8483C37FEE64}"/>
              </a:ext>
            </a:extLst>
          </p:cNvPr>
          <p:cNvSpPr>
            <a:spLocks noGrp="1" noChangeAspect="1"/>
          </p:cNvSpPr>
          <p:nvPr>
            <p:ph type="body" sz="quarter" idx="14" hasCustomPrompt="1"/>
          </p:nvPr>
        </p:nvSpPr>
        <p:spPr>
          <a:xfrm>
            <a:off x="10310161" y="6152490"/>
            <a:ext cx="1544400" cy="3791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3019296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82774" y="1808163"/>
            <a:ext cx="8426452" cy="2072175"/>
          </a:xfrm>
        </p:spPr>
        <p:txBody>
          <a:bodyPr anchor="b"/>
          <a:lstStyle>
            <a:lvl1pPr algn="l">
              <a:defRPr sz="6000">
                <a:solidFill>
                  <a:schemeClr val="tx1"/>
                </a:solidFill>
              </a:defRPr>
            </a:lvl1pPr>
          </a:lstStyle>
          <a:p>
            <a:r>
              <a:rPr lang="en-US" noProof="0" dirty="0"/>
              <a:t>Click to edit Master title style</a:t>
            </a:r>
          </a:p>
        </p:txBody>
      </p:sp>
      <p:sp>
        <p:nvSpPr>
          <p:cNvPr id="3" name="Subtitle 2"/>
          <p:cNvSpPr>
            <a:spLocks noGrp="1"/>
          </p:cNvSpPr>
          <p:nvPr>
            <p:ph type="subTitle" idx="1" hasCustomPrompt="1"/>
          </p:nvPr>
        </p:nvSpPr>
        <p:spPr>
          <a:xfrm>
            <a:off x="1882774" y="3974122"/>
            <a:ext cx="8426452" cy="1283677"/>
          </a:xfrm>
        </p:spPr>
        <p:txBody>
          <a:bodyPr/>
          <a:lstStyle>
            <a:lvl1pPr marL="0" indent="0" algn="l">
              <a:buNone/>
              <a:defRPr sz="2800">
                <a:solidFill>
                  <a:schemeClr val="tx1"/>
                </a:solidFill>
                <a:latin typeface="Futura Std Book" panose="020B05020202040203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Bildobjekt 4">
            <a:extLst>
              <a:ext uri="{FF2B5EF4-FFF2-40B4-BE49-F238E27FC236}">
                <a16:creationId xmlns:a16="http://schemas.microsoft.com/office/drawing/2014/main" id="{FA437823-05E9-4468-B206-93FA8BF968D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10161" y="6152490"/>
            <a:ext cx="1544400" cy="378542"/>
          </a:xfrm>
          <a:prstGeom prst="rect">
            <a:avLst/>
          </a:prstGeom>
        </p:spPr>
      </p:pic>
      <p:sp>
        <p:nvSpPr>
          <p:cNvPr id="6" name="textruta 3">
            <a:extLst>
              <a:ext uri="{FF2B5EF4-FFF2-40B4-BE49-F238E27FC236}">
                <a16:creationId xmlns:a16="http://schemas.microsoft.com/office/drawing/2014/main" id="{08C98C77-6E94-481B-9660-1D4BDB7F9E5B}"/>
              </a:ext>
            </a:extLst>
          </p:cNvPr>
          <p:cNvSpPr txBox="1"/>
          <p:nvPr userDrawn="1"/>
        </p:nvSpPr>
        <p:spPr>
          <a:xfrm>
            <a:off x="-1" y="-299801"/>
            <a:ext cx="121920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fill with picture </a:t>
            </a:r>
            <a:r>
              <a:rPr lang="en-US" sz="1200" kern="1200" dirty="0">
                <a:solidFill>
                  <a:schemeClr val="tx1"/>
                </a:solidFill>
                <a:latin typeface="+mn-lt"/>
                <a:ea typeface="+mn-ea"/>
                <a:cs typeface="+mn-cs"/>
              </a:rPr>
              <a:t>or change color</a:t>
            </a:r>
            <a:endParaRPr lang="en-US" sz="1200" dirty="0">
              <a:latin typeface="+mj-lt"/>
            </a:endParaRPr>
          </a:p>
        </p:txBody>
      </p:sp>
    </p:spTree>
    <p:extLst>
      <p:ext uri="{BB962C8B-B14F-4D97-AF65-F5344CB8AC3E}">
        <p14:creationId xmlns:p14="http://schemas.microsoft.com/office/powerpoint/2010/main" val="5786188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57138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Logo – Blue">
    <p:bg>
      <p:bgPr>
        <a:solidFill>
          <a:schemeClr val="accent1"/>
        </a:solidFill>
        <a:effectLst/>
      </p:bgPr>
    </p:bg>
    <p:spTree>
      <p:nvGrpSpPr>
        <p:cNvPr id="1" name=""/>
        <p:cNvGrpSpPr/>
        <p:nvPr/>
      </p:nvGrpSpPr>
      <p:grpSpPr>
        <a:xfrm>
          <a:off x="0" y="0"/>
          <a:ext cx="0" cy="0"/>
          <a:chOff x="0" y="0"/>
          <a:chExt cx="0" cy="0"/>
        </a:xfrm>
      </p:grpSpPr>
      <p:sp>
        <p:nvSpPr>
          <p:cNvPr id="3" name="Text Placeholder 5"/>
          <p:cNvSpPr>
            <a:spLocks noGrp="1" noChangeAspect="1"/>
          </p:cNvSpPr>
          <p:nvPr>
            <p:ph type="body" sz="quarter" idx="13" hasCustomPrompt="1"/>
          </p:nvPr>
        </p:nvSpPr>
        <p:spPr>
          <a:xfrm>
            <a:off x="3123567" y="2698749"/>
            <a:ext cx="5944865" cy="1459314"/>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
        <p:nvSpPr>
          <p:cNvPr id="5" name="textruta 3">
            <a:extLst>
              <a:ext uri="{FF2B5EF4-FFF2-40B4-BE49-F238E27FC236}">
                <a16:creationId xmlns:a16="http://schemas.microsoft.com/office/drawing/2014/main" id="{0CEA7B61-A963-4F91-86B0-0A4B0A88AE54}"/>
              </a:ext>
            </a:extLst>
          </p:cNvPr>
          <p:cNvSpPr txBox="1"/>
          <p:nvPr userDrawn="1"/>
        </p:nvSpPr>
        <p:spPr>
          <a:xfrm>
            <a:off x="0" y="-308552"/>
            <a:ext cx="121920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change background color</a:t>
            </a:r>
          </a:p>
        </p:txBody>
      </p:sp>
    </p:spTree>
    <p:extLst>
      <p:ext uri="{BB962C8B-B14F-4D97-AF65-F5344CB8AC3E}">
        <p14:creationId xmlns:p14="http://schemas.microsoft.com/office/powerpoint/2010/main" val="34805448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Logo – White">
    <p:spTree>
      <p:nvGrpSpPr>
        <p:cNvPr id="1" name=""/>
        <p:cNvGrpSpPr/>
        <p:nvPr/>
      </p:nvGrpSpPr>
      <p:grpSpPr>
        <a:xfrm>
          <a:off x="0" y="0"/>
          <a:ext cx="0" cy="0"/>
          <a:chOff x="0" y="0"/>
          <a:chExt cx="0" cy="0"/>
        </a:xfrm>
      </p:grpSpPr>
      <p:sp>
        <p:nvSpPr>
          <p:cNvPr id="5" name="textruta 3">
            <a:extLst>
              <a:ext uri="{FF2B5EF4-FFF2-40B4-BE49-F238E27FC236}">
                <a16:creationId xmlns:a16="http://schemas.microsoft.com/office/drawing/2014/main" id="{0CEA7B61-A963-4F91-86B0-0A4B0A88AE54}"/>
              </a:ext>
            </a:extLst>
          </p:cNvPr>
          <p:cNvSpPr txBox="1"/>
          <p:nvPr userDrawn="1"/>
        </p:nvSpPr>
        <p:spPr>
          <a:xfrm>
            <a:off x="0" y="-308552"/>
            <a:ext cx="12192000" cy="276999"/>
          </a:xfrm>
          <a:prstGeom prst="rect">
            <a:avLst/>
          </a:prstGeom>
          <a:solidFill>
            <a:schemeClr val="bg1"/>
          </a:solidFill>
        </p:spPr>
        <p:txBody>
          <a:bodyPr wrap="square" rtlCol="0">
            <a:spAutoFit/>
          </a:bodyPr>
          <a:lstStyle/>
          <a:p>
            <a:r>
              <a:rPr lang="en-US" sz="1200">
                <a:latin typeface="+mj-lt"/>
              </a:rPr>
              <a:t>Right click on the background and choose Format Background to change background color</a:t>
            </a:r>
            <a:endParaRPr lang="en-US" sz="1200" dirty="0">
              <a:latin typeface="+mj-lt"/>
            </a:endParaRPr>
          </a:p>
        </p:txBody>
      </p:sp>
      <p:sp>
        <p:nvSpPr>
          <p:cNvPr id="4" name="Text Placeholder 5">
            <a:extLst>
              <a:ext uri="{FF2B5EF4-FFF2-40B4-BE49-F238E27FC236}">
                <a16:creationId xmlns:a16="http://schemas.microsoft.com/office/drawing/2014/main" id="{D957EFD0-8D8B-4B6E-A843-C8FB32239363}"/>
              </a:ext>
            </a:extLst>
          </p:cNvPr>
          <p:cNvSpPr>
            <a:spLocks noGrp="1" noChangeAspect="1"/>
          </p:cNvSpPr>
          <p:nvPr>
            <p:ph type="body" sz="quarter" idx="11" hasCustomPrompt="1"/>
          </p:nvPr>
        </p:nvSpPr>
        <p:spPr>
          <a:xfrm>
            <a:off x="3123567" y="2698749"/>
            <a:ext cx="5944865" cy="1459316"/>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382907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Pin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82774" y="1808163"/>
            <a:ext cx="8426452" cy="2072175"/>
          </a:xfrm>
        </p:spPr>
        <p:txBody>
          <a:bodyPr anchor="b"/>
          <a:lstStyle>
            <a:lvl1pPr algn="l">
              <a:defRPr sz="6000">
                <a:solidFill>
                  <a:schemeClr val="bg1"/>
                </a:solidFill>
              </a:defRPr>
            </a:lvl1pPr>
          </a:lstStyle>
          <a:p>
            <a:r>
              <a:rPr lang="en-US" noProof="0" dirty="0"/>
              <a:t>Click to edit Master title style</a:t>
            </a:r>
          </a:p>
        </p:txBody>
      </p:sp>
      <p:sp>
        <p:nvSpPr>
          <p:cNvPr id="3" name="Subtitle 2"/>
          <p:cNvSpPr>
            <a:spLocks noGrp="1"/>
          </p:cNvSpPr>
          <p:nvPr>
            <p:ph type="subTitle" idx="1" hasCustomPrompt="1"/>
          </p:nvPr>
        </p:nvSpPr>
        <p:spPr>
          <a:xfrm>
            <a:off x="1882774" y="3974122"/>
            <a:ext cx="8426452" cy="1283677"/>
          </a:xfrm>
        </p:spPr>
        <p:txBody>
          <a:bodyPr/>
          <a:lstStyle>
            <a:lvl1pPr marL="0" indent="0" algn="l">
              <a:buNone/>
              <a:defRPr sz="2800">
                <a:solidFill>
                  <a:schemeClr val="bg1"/>
                </a:solidFill>
                <a:latin typeface="Futura Std Book" panose="020B05020202040203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Text Placeholder 5">
            <a:extLst>
              <a:ext uri="{FF2B5EF4-FFF2-40B4-BE49-F238E27FC236}">
                <a16:creationId xmlns:a16="http://schemas.microsoft.com/office/drawing/2014/main" id="{BAFF53CB-3A20-4001-AB2A-716EFA975400}"/>
              </a:ext>
            </a:extLst>
          </p:cNvPr>
          <p:cNvSpPr>
            <a:spLocks noGrp="1" noChangeAspect="1"/>
          </p:cNvSpPr>
          <p:nvPr>
            <p:ph type="body" sz="quarter" idx="14" hasCustomPrompt="1"/>
          </p:nvPr>
        </p:nvSpPr>
        <p:spPr>
          <a:xfrm>
            <a:off x="10310161" y="6152490"/>
            <a:ext cx="1544400" cy="3791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
        <p:nvSpPr>
          <p:cNvPr id="7" name="textruta 3">
            <a:extLst>
              <a:ext uri="{FF2B5EF4-FFF2-40B4-BE49-F238E27FC236}">
                <a16:creationId xmlns:a16="http://schemas.microsoft.com/office/drawing/2014/main" id="{F56E23AE-002D-4DEB-AEF1-557C861066DF}"/>
              </a:ext>
            </a:extLst>
          </p:cNvPr>
          <p:cNvSpPr txBox="1"/>
          <p:nvPr userDrawn="1"/>
        </p:nvSpPr>
        <p:spPr>
          <a:xfrm>
            <a:off x="-1" y="-299801"/>
            <a:ext cx="121920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fill with picture </a:t>
            </a:r>
            <a:r>
              <a:rPr lang="en-US" sz="1200" kern="1200" dirty="0">
                <a:solidFill>
                  <a:schemeClr val="tx1"/>
                </a:solidFill>
                <a:latin typeface="+mn-lt"/>
                <a:ea typeface="+mn-ea"/>
                <a:cs typeface="+mn-cs"/>
              </a:rPr>
              <a:t>or change color</a:t>
            </a:r>
            <a:endParaRPr lang="en-US" sz="1200" dirty="0">
              <a:latin typeface="+mj-lt"/>
            </a:endParaRPr>
          </a:p>
        </p:txBody>
      </p:sp>
    </p:spTree>
    <p:extLst>
      <p:ext uri="{BB962C8B-B14F-4D97-AF65-F5344CB8AC3E}">
        <p14:creationId xmlns:p14="http://schemas.microsoft.com/office/powerpoint/2010/main" val="1675868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Whit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a:t>Fifth level</a:t>
            </a:r>
            <a:endParaRPr lang="en-US" noProof="0" dirty="0"/>
          </a:p>
        </p:txBody>
      </p:sp>
      <p:sp>
        <p:nvSpPr>
          <p:cNvPr id="4" name="Date Placeholder 3"/>
          <p:cNvSpPr>
            <a:spLocks noGrp="1"/>
          </p:cNvSpPr>
          <p:nvPr>
            <p:ph type="dt" sz="half" idx="10"/>
          </p:nvPr>
        </p:nvSpPr>
        <p:spPr/>
        <p:txBody>
          <a:bodyPr/>
          <a:lstStyle/>
          <a:p>
            <a:fld id="{C0B651FB-F249-4DFD-8C6B-22C3D08DF8BB}" type="datetime1">
              <a:rPr lang="en-US" smtClean="0"/>
              <a:t>6/29/2022</a:t>
            </a:fld>
            <a:endParaRPr lang="en-US" dirty="0"/>
          </a:p>
        </p:txBody>
      </p:sp>
      <p:sp>
        <p:nvSpPr>
          <p:cNvPr id="5" name="Footer Placeholder 4"/>
          <p:cNvSpPr>
            <a:spLocks noGrp="1"/>
          </p:cNvSpPr>
          <p:nvPr>
            <p:ph type="ftr" sz="quarter" idx="11"/>
          </p:nvPr>
        </p:nvSpPr>
        <p:spPr/>
        <p:txBody>
          <a:bodyPr/>
          <a:lstStyle/>
          <a:p>
            <a:r>
              <a:rPr lang="en-US"/>
              <a:t>Stockholm – The Capital of Scandinavia</a:t>
            </a:r>
            <a:endParaRPr lang="en-US" dirty="0"/>
          </a:p>
        </p:txBody>
      </p:sp>
      <p:sp>
        <p:nvSpPr>
          <p:cNvPr id="6" name="Slide Number Placeholder 5"/>
          <p:cNvSpPr>
            <a:spLocks noGrp="1"/>
          </p:cNvSpPr>
          <p:nvPr>
            <p:ph type="sldNum" sz="quarter" idx="12"/>
          </p:nvPr>
        </p:nvSpPr>
        <p:spPr/>
        <p:txBody>
          <a:bodyPr/>
          <a:lstStyle/>
          <a:p>
            <a:fld id="{0B1617BE-BA58-4B59-88D5-A8C7B239E913}" type="slidenum">
              <a:rPr lang="en-US" smtClean="0"/>
              <a:t>‹#›</a:t>
            </a:fld>
            <a:endParaRPr lang="en-US" dirty="0"/>
          </a:p>
        </p:txBody>
      </p:sp>
      <p:sp>
        <p:nvSpPr>
          <p:cNvPr id="2" name="Title 1">
            <a:extLst>
              <a:ext uri="{FF2B5EF4-FFF2-40B4-BE49-F238E27FC236}">
                <a16:creationId xmlns:a16="http://schemas.microsoft.com/office/drawing/2014/main" id="{24933570-62A5-4479-AA84-BDAB17DE5ACD}"/>
              </a:ext>
            </a:extLst>
          </p:cNvPr>
          <p:cNvSpPr>
            <a:spLocks noGrp="1"/>
          </p:cNvSpPr>
          <p:nvPr>
            <p:ph type="title" hasCustomPrompt="1"/>
          </p:nvPr>
        </p:nvSpPr>
        <p:spPr/>
        <p:txBody>
          <a:bodyPr/>
          <a:lstStyle/>
          <a:p>
            <a:r>
              <a:rPr lang="en-US" dirty="0"/>
              <a:t>Click to edit Master </a:t>
            </a:r>
            <a:r>
              <a:rPr lang="en-US"/>
              <a:t>title style</a:t>
            </a:r>
            <a:endParaRPr lang="en-US" dirty="0"/>
          </a:p>
        </p:txBody>
      </p:sp>
    </p:spTree>
    <p:extLst>
      <p:ext uri="{BB962C8B-B14F-4D97-AF65-F5344CB8AC3E}">
        <p14:creationId xmlns:p14="http://schemas.microsoft.com/office/powerpoint/2010/main" val="905045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82772" y="2002631"/>
            <a:ext cx="8426452" cy="2304449"/>
          </a:xfrm>
        </p:spPr>
        <p:txBody>
          <a:bodyPr anchor="t" anchorCtr="0"/>
          <a:lstStyle>
            <a:lvl1pPr>
              <a:defRPr sz="4800">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07DDF7BE-A49D-45C5-B9F4-70A602BBC59A}" type="datetime1">
              <a:rPr lang="en-US" smtClean="0"/>
              <a:t>6/29/2022</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Stockholm – The Capital of Scandinavia</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1617BE-BA58-4B59-88D5-A8C7B239E913}" type="slidenum">
              <a:rPr lang="en-US" smtClean="0"/>
              <a:pPr/>
              <a:t>‹#›</a:t>
            </a:fld>
            <a:endParaRPr lang="en-US" dirty="0"/>
          </a:p>
        </p:txBody>
      </p:sp>
      <p:sp>
        <p:nvSpPr>
          <p:cNvPr id="11" name="Text Placeholder 5"/>
          <p:cNvSpPr>
            <a:spLocks noGrp="1" noChangeAspect="1"/>
          </p:cNvSpPr>
          <p:nvPr>
            <p:ph type="body" sz="quarter" idx="13" hasCustomPrompt="1"/>
          </p:nvPr>
        </p:nvSpPr>
        <p:spPr>
          <a:xfrm>
            <a:off x="337439" y="330829"/>
            <a:ext cx="1545336" cy="379341"/>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
        <p:nvSpPr>
          <p:cNvPr id="9" name="textruta 3">
            <a:extLst>
              <a:ext uri="{FF2B5EF4-FFF2-40B4-BE49-F238E27FC236}">
                <a16:creationId xmlns:a16="http://schemas.microsoft.com/office/drawing/2014/main" id="{33087D7D-7678-4F7E-9B5E-CB2D4939FDD2}"/>
              </a:ext>
            </a:extLst>
          </p:cNvPr>
          <p:cNvSpPr txBox="1"/>
          <p:nvPr userDrawn="1"/>
        </p:nvSpPr>
        <p:spPr>
          <a:xfrm>
            <a:off x="0" y="-308552"/>
            <a:ext cx="121920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fill with picture </a:t>
            </a:r>
            <a:r>
              <a:rPr lang="en-US" sz="1200" kern="1200" dirty="0">
                <a:solidFill>
                  <a:schemeClr val="tx1"/>
                </a:solidFill>
                <a:latin typeface="+mn-lt"/>
                <a:ea typeface="+mn-ea"/>
                <a:cs typeface="+mn-cs"/>
              </a:rPr>
              <a:t>or change color</a:t>
            </a:r>
            <a:endParaRPr lang="en-US" sz="1200" dirty="0">
              <a:latin typeface="+mj-lt"/>
            </a:endParaRPr>
          </a:p>
        </p:txBody>
      </p:sp>
    </p:spTree>
    <p:extLst>
      <p:ext uri="{BB962C8B-B14F-4D97-AF65-F5344CB8AC3E}">
        <p14:creationId xmlns:p14="http://schemas.microsoft.com/office/powerpoint/2010/main" val="3119892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82771" y="2002631"/>
            <a:ext cx="8426452" cy="2304449"/>
          </a:xfrm>
        </p:spPr>
        <p:txBody>
          <a:bodyPr anchor="t" anchorCtr="0"/>
          <a:lstStyle>
            <a:lvl1pPr>
              <a:defRPr sz="4800"/>
            </a:lvl1pPr>
          </a:lstStyle>
          <a:p>
            <a:r>
              <a:rPr lang="en-US" noProof="0"/>
              <a:t>Click</a:t>
            </a:r>
            <a:r>
              <a:rPr lang="en-US"/>
              <a:t> to edit Master title style</a:t>
            </a:r>
            <a:endParaRPr lang="en-US" dirty="0"/>
          </a:p>
        </p:txBody>
      </p:sp>
      <p:sp>
        <p:nvSpPr>
          <p:cNvPr id="4" name="Date Placeholder 3"/>
          <p:cNvSpPr>
            <a:spLocks noGrp="1"/>
          </p:cNvSpPr>
          <p:nvPr>
            <p:ph type="dt" sz="half" idx="10"/>
          </p:nvPr>
        </p:nvSpPr>
        <p:spPr/>
        <p:txBody>
          <a:bodyPr/>
          <a:lstStyle/>
          <a:p>
            <a:fld id="{F94C7E1F-992A-4EE1-A2AA-130820D5E180}" type="datetime1">
              <a:rPr lang="en-US" smtClean="0"/>
              <a:t>6/29/2022</a:t>
            </a:fld>
            <a:endParaRPr lang="en-US" dirty="0"/>
          </a:p>
        </p:txBody>
      </p:sp>
      <p:sp>
        <p:nvSpPr>
          <p:cNvPr id="5" name="Footer Placeholder 4"/>
          <p:cNvSpPr>
            <a:spLocks noGrp="1"/>
          </p:cNvSpPr>
          <p:nvPr>
            <p:ph type="ftr" sz="quarter" idx="11"/>
          </p:nvPr>
        </p:nvSpPr>
        <p:spPr/>
        <p:txBody>
          <a:bodyPr/>
          <a:lstStyle/>
          <a:p>
            <a:r>
              <a:rPr lang="en-US"/>
              <a:t>Stockholm – The Capital of Scandinavia</a:t>
            </a:r>
            <a:endParaRPr lang="en-US" dirty="0"/>
          </a:p>
        </p:txBody>
      </p:sp>
      <p:sp>
        <p:nvSpPr>
          <p:cNvPr id="6" name="Slide Number Placeholder 5"/>
          <p:cNvSpPr>
            <a:spLocks noGrp="1"/>
          </p:cNvSpPr>
          <p:nvPr>
            <p:ph type="sldNum" sz="quarter" idx="12"/>
          </p:nvPr>
        </p:nvSpPr>
        <p:spPr/>
        <p:txBody>
          <a:bodyPr/>
          <a:lstStyle/>
          <a:p>
            <a:fld id="{0B1617BE-BA58-4B59-88D5-A8C7B239E913}" type="slidenum">
              <a:rPr lang="en-US" smtClean="0"/>
              <a:t>‹#›</a:t>
            </a:fld>
            <a:endParaRPr lang="en-US" dirty="0"/>
          </a:p>
        </p:txBody>
      </p:sp>
      <p:sp>
        <p:nvSpPr>
          <p:cNvPr id="8" name="Text Placeholder 5">
            <a:extLst>
              <a:ext uri="{FF2B5EF4-FFF2-40B4-BE49-F238E27FC236}">
                <a16:creationId xmlns:a16="http://schemas.microsoft.com/office/drawing/2014/main" id="{E3B159D7-EB37-4CE2-BDDB-438035FEC757}"/>
              </a:ext>
            </a:extLst>
          </p:cNvPr>
          <p:cNvSpPr>
            <a:spLocks noGrp="1" noChangeAspect="1"/>
          </p:cNvSpPr>
          <p:nvPr>
            <p:ph type="body" sz="quarter" idx="13" hasCustomPrompt="1"/>
          </p:nvPr>
        </p:nvSpPr>
        <p:spPr>
          <a:xfrm>
            <a:off x="337439" y="330830"/>
            <a:ext cx="1545336" cy="379341"/>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
        <p:nvSpPr>
          <p:cNvPr id="7" name="textruta 3">
            <a:extLst>
              <a:ext uri="{FF2B5EF4-FFF2-40B4-BE49-F238E27FC236}">
                <a16:creationId xmlns:a16="http://schemas.microsoft.com/office/drawing/2014/main" id="{3C5EA1A0-2885-46AD-83A2-8133DBA105DA}"/>
              </a:ext>
            </a:extLst>
          </p:cNvPr>
          <p:cNvSpPr txBox="1"/>
          <p:nvPr userDrawn="1"/>
        </p:nvSpPr>
        <p:spPr>
          <a:xfrm>
            <a:off x="0" y="-308552"/>
            <a:ext cx="121920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fill with picture </a:t>
            </a:r>
            <a:r>
              <a:rPr lang="en-US" sz="1200" kern="1200" dirty="0">
                <a:solidFill>
                  <a:schemeClr val="tx1"/>
                </a:solidFill>
                <a:latin typeface="+mn-lt"/>
                <a:ea typeface="+mn-ea"/>
                <a:cs typeface="+mn-cs"/>
              </a:rPr>
              <a:t>or change color</a:t>
            </a:r>
            <a:endParaRPr lang="en-US" sz="1200" dirty="0">
              <a:latin typeface="+mj-lt"/>
            </a:endParaRPr>
          </a:p>
        </p:txBody>
      </p:sp>
    </p:spTree>
    <p:extLst>
      <p:ext uri="{BB962C8B-B14F-4D97-AF65-F5344CB8AC3E}">
        <p14:creationId xmlns:p14="http://schemas.microsoft.com/office/powerpoint/2010/main" val="3889282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 Pin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82772" y="2002631"/>
            <a:ext cx="8426452" cy="2304449"/>
          </a:xfrm>
        </p:spPr>
        <p:txBody>
          <a:bodyPr anchor="t" anchorCtr="0"/>
          <a:lstStyle>
            <a:lvl1pPr>
              <a:defRPr sz="4800">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07DDF7BE-A49D-45C5-B9F4-70A602BBC59A}" type="datetime1">
              <a:rPr lang="en-US" smtClean="0"/>
              <a:t>6/29/2022</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Stockholm – The Capital of Scandinavia</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1617BE-BA58-4B59-88D5-A8C7B239E913}" type="slidenum">
              <a:rPr lang="en-US" smtClean="0"/>
              <a:pPr/>
              <a:t>‹#›</a:t>
            </a:fld>
            <a:endParaRPr lang="en-US" dirty="0"/>
          </a:p>
        </p:txBody>
      </p:sp>
      <p:sp>
        <p:nvSpPr>
          <p:cNvPr id="11" name="Text Placeholder 5"/>
          <p:cNvSpPr>
            <a:spLocks noGrp="1" noChangeAspect="1"/>
          </p:cNvSpPr>
          <p:nvPr>
            <p:ph type="body" sz="quarter" idx="13" hasCustomPrompt="1"/>
          </p:nvPr>
        </p:nvSpPr>
        <p:spPr>
          <a:xfrm>
            <a:off x="337439" y="330829"/>
            <a:ext cx="1545336" cy="379341"/>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
        <p:nvSpPr>
          <p:cNvPr id="9" name="textruta 3">
            <a:extLst>
              <a:ext uri="{FF2B5EF4-FFF2-40B4-BE49-F238E27FC236}">
                <a16:creationId xmlns:a16="http://schemas.microsoft.com/office/drawing/2014/main" id="{33087D7D-7678-4F7E-9B5E-CB2D4939FDD2}"/>
              </a:ext>
            </a:extLst>
          </p:cNvPr>
          <p:cNvSpPr txBox="1"/>
          <p:nvPr userDrawn="1"/>
        </p:nvSpPr>
        <p:spPr>
          <a:xfrm>
            <a:off x="0" y="-308552"/>
            <a:ext cx="121920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fill with picture or change color</a:t>
            </a:r>
          </a:p>
        </p:txBody>
      </p:sp>
    </p:spTree>
    <p:extLst>
      <p:ext uri="{BB962C8B-B14F-4D97-AF65-F5344CB8AC3E}">
        <p14:creationId xmlns:p14="http://schemas.microsoft.com/office/powerpoint/2010/main" val="1691841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a:t>
            </a:r>
            <a:r>
              <a:rPr lang="en-US"/>
              <a:t>title style</a:t>
            </a:r>
            <a:endParaRPr lang="en-US" dirty="0"/>
          </a:p>
        </p:txBody>
      </p:sp>
      <p:sp>
        <p:nvSpPr>
          <p:cNvPr id="3" name="Content Placeholder 2"/>
          <p:cNvSpPr>
            <a:spLocks noGrp="1"/>
          </p:cNvSpPr>
          <p:nvPr>
            <p:ph sz="half" idx="1" hasCustomPrompt="1"/>
          </p:nvPr>
        </p:nvSpPr>
        <p:spPr>
          <a:xfrm>
            <a:off x="1882774" y="1628775"/>
            <a:ext cx="4137026" cy="425091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4" name="Content Placeholder 3"/>
          <p:cNvSpPr>
            <a:spLocks noGrp="1"/>
          </p:cNvSpPr>
          <p:nvPr>
            <p:ph sz="half" idx="2" hasCustomPrompt="1"/>
          </p:nvPr>
        </p:nvSpPr>
        <p:spPr>
          <a:xfrm>
            <a:off x="6172200" y="1628775"/>
            <a:ext cx="4137025" cy="425091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7EECDC1D-8FDB-42DB-94E9-5BAA0A0F6D47}"/>
              </a:ext>
            </a:extLst>
          </p:cNvPr>
          <p:cNvSpPr>
            <a:spLocks noGrp="1"/>
          </p:cNvSpPr>
          <p:nvPr>
            <p:ph type="dt" sz="half" idx="10"/>
          </p:nvPr>
        </p:nvSpPr>
        <p:spPr/>
        <p:txBody>
          <a:bodyPr/>
          <a:lstStyle/>
          <a:p>
            <a:fld id="{05668059-E414-4B4A-803F-F9221CB545D9}" type="datetime1">
              <a:rPr lang="en-US" smtClean="0"/>
              <a:t>6/29/2022</a:t>
            </a:fld>
            <a:endParaRPr lang="en-US" dirty="0"/>
          </a:p>
        </p:txBody>
      </p:sp>
      <p:sp>
        <p:nvSpPr>
          <p:cNvPr id="6" name="Footer Placeholder 5">
            <a:extLst>
              <a:ext uri="{FF2B5EF4-FFF2-40B4-BE49-F238E27FC236}">
                <a16:creationId xmlns:a16="http://schemas.microsoft.com/office/drawing/2014/main" id="{C73E3E0F-389E-4C9C-8426-EEFB93D0328D}"/>
              </a:ext>
            </a:extLst>
          </p:cNvPr>
          <p:cNvSpPr>
            <a:spLocks noGrp="1"/>
          </p:cNvSpPr>
          <p:nvPr>
            <p:ph type="ftr" sz="quarter" idx="11"/>
          </p:nvPr>
        </p:nvSpPr>
        <p:spPr/>
        <p:txBody>
          <a:bodyPr/>
          <a:lstStyle/>
          <a:p>
            <a:r>
              <a:rPr lang="en-US"/>
              <a:t>Stockholm – The Capital of Scandinavia</a:t>
            </a:r>
            <a:endParaRPr lang="en-US" dirty="0"/>
          </a:p>
        </p:txBody>
      </p:sp>
      <p:sp>
        <p:nvSpPr>
          <p:cNvPr id="7" name="Slide Number Placeholder 6">
            <a:extLst>
              <a:ext uri="{FF2B5EF4-FFF2-40B4-BE49-F238E27FC236}">
                <a16:creationId xmlns:a16="http://schemas.microsoft.com/office/drawing/2014/main" id="{BC7FD08B-5434-476C-816B-BF16F6697F6D}"/>
              </a:ext>
            </a:extLst>
          </p:cNvPr>
          <p:cNvSpPr>
            <a:spLocks noGrp="1"/>
          </p:cNvSpPr>
          <p:nvPr>
            <p:ph type="sldNum" sz="quarter" idx="12"/>
          </p:nvPr>
        </p:nvSpPr>
        <p:spPr/>
        <p:txBody>
          <a:bodyPr/>
          <a:lstStyle/>
          <a:p>
            <a:fld id="{0B1617BE-BA58-4B59-88D5-A8C7B239E913}" type="slidenum">
              <a:rPr lang="en-US" smtClean="0"/>
              <a:pPr/>
              <a:t>‹#›</a:t>
            </a:fld>
            <a:endParaRPr lang="en-US" dirty="0"/>
          </a:p>
        </p:txBody>
      </p:sp>
    </p:spTree>
    <p:extLst>
      <p:ext uri="{BB962C8B-B14F-4D97-AF65-F5344CB8AC3E}">
        <p14:creationId xmlns:p14="http://schemas.microsoft.com/office/powerpoint/2010/main" val="1386337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 Box">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hasCustomPrompt="1"/>
          </p:nvPr>
        </p:nvSpPr>
        <p:spPr>
          <a:xfrm>
            <a:off x="1882774" y="1628775"/>
            <a:ext cx="5893899" cy="425091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4" name="Content Placeholder 3"/>
          <p:cNvSpPr>
            <a:spLocks noGrp="1"/>
          </p:cNvSpPr>
          <p:nvPr>
            <p:ph sz="half" idx="2" hasCustomPrompt="1"/>
          </p:nvPr>
        </p:nvSpPr>
        <p:spPr>
          <a:xfrm>
            <a:off x="7938089" y="1628775"/>
            <a:ext cx="3916472" cy="4251600"/>
          </a:xfrm>
          <a:solidFill>
            <a:schemeClr val="accent2"/>
          </a:solidFill>
        </p:spPr>
        <p:txBody>
          <a:bodyPr lIns="144000" tIns="144000" rIns="144000" bIns="144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3170747B-206C-46CF-831B-A2BD37E9ED09}" type="datetime1">
              <a:rPr lang="en-US" smtClean="0"/>
              <a:t>6/29/2022</a:t>
            </a:fld>
            <a:endParaRPr lang="en-US" dirty="0"/>
          </a:p>
        </p:txBody>
      </p:sp>
      <p:sp>
        <p:nvSpPr>
          <p:cNvPr id="6" name="Footer Placeholder 5"/>
          <p:cNvSpPr>
            <a:spLocks noGrp="1"/>
          </p:cNvSpPr>
          <p:nvPr>
            <p:ph type="ftr" sz="quarter" idx="11"/>
          </p:nvPr>
        </p:nvSpPr>
        <p:spPr/>
        <p:txBody>
          <a:bodyPr/>
          <a:lstStyle/>
          <a:p>
            <a:r>
              <a:rPr lang="en-US"/>
              <a:t>Stockholm – The Capital of Scandinavia</a:t>
            </a:r>
            <a:endParaRPr lang="en-US" dirty="0"/>
          </a:p>
        </p:txBody>
      </p:sp>
      <p:sp>
        <p:nvSpPr>
          <p:cNvPr id="7" name="Slide Number Placeholder 6"/>
          <p:cNvSpPr>
            <a:spLocks noGrp="1"/>
          </p:cNvSpPr>
          <p:nvPr>
            <p:ph type="sldNum" sz="quarter" idx="12"/>
          </p:nvPr>
        </p:nvSpPr>
        <p:spPr/>
        <p:txBody>
          <a:bodyPr/>
          <a:lstStyle/>
          <a:p>
            <a:fld id="{0B1617BE-BA58-4B59-88D5-A8C7B239E913}" type="slidenum">
              <a:rPr lang="en-US" smtClean="0"/>
              <a:t>‹#›</a:t>
            </a:fld>
            <a:endParaRPr lang="en-US" dirty="0"/>
          </a:p>
        </p:txBody>
      </p:sp>
    </p:spTree>
    <p:extLst>
      <p:ext uri="{BB962C8B-B14F-4D97-AF65-F5344CB8AC3E}">
        <p14:creationId xmlns:p14="http://schemas.microsoft.com/office/powerpoint/2010/main" val="2153733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2774" y="342899"/>
            <a:ext cx="8426449" cy="1113955"/>
          </a:xfrm>
          <a:prstGeom prst="rect">
            <a:avLst/>
          </a:prstGeom>
        </p:spPr>
        <p:txBody>
          <a:bodyPr vert="horz" lIns="0" tIns="0" rIns="0" bIns="0" rtlCol="0" anchor="b" anchorCtr="0">
            <a:noAutofit/>
          </a:bodyPr>
          <a:lstStyle/>
          <a:p>
            <a:r>
              <a:rPr lang="sv-SE" noProof="0"/>
              <a:t>Klicka här för att ändra format</a:t>
            </a:r>
            <a:endParaRPr lang="en-US" dirty="0"/>
          </a:p>
        </p:txBody>
      </p:sp>
      <p:sp>
        <p:nvSpPr>
          <p:cNvPr id="3" name="Text Placeholder 2"/>
          <p:cNvSpPr>
            <a:spLocks noGrp="1"/>
          </p:cNvSpPr>
          <p:nvPr>
            <p:ph type="body" idx="1"/>
          </p:nvPr>
        </p:nvSpPr>
        <p:spPr>
          <a:xfrm>
            <a:off x="1882774" y="1628775"/>
            <a:ext cx="8426450" cy="4083767"/>
          </a:xfrm>
          <a:prstGeom prst="rect">
            <a:avLst/>
          </a:prstGeom>
        </p:spPr>
        <p:txBody>
          <a:bodyPr vert="horz" lIns="0" tIns="0" rIns="0" bIns="0" rtlCol="0">
            <a:noAutofit/>
          </a:bodyPr>
          <a:lstStyle/>
          <a:p>
            <a:pPr lvl="0"/>
            <a:r>
              <a:rPr lang="en-US" dirty="0"/>
              <a:t>Edit Master </a:t>
            </a:r>
            <a:r>
              <a:rPr lang="en-US" noProof="0" dirty="0"/>
              <a:t>text</a:t>
            </a:r>
            <a:r>
              <a:rPr lang="en-US" dirty="0"/>
              <a: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337800" y="6279603"/>
            <a:ext cx="1070506" cy="252000"/>
          </a:xfrm>
          <a:prstGeom prst="rect">
            <a:avLst/>
          </a:prstGeom>
        </p:spPr>
        <p:txBody>
          <a:bodyPr vert="horz" lIns="0" tIns="0" rIns="0" bIns="0" rtlCol="0" anchor="b" anchorCtr="0"/>
          <a:lstStyle>
            <a:lvl1pPr algn="r">
              <a:defRPr sz="900">
                <a:solidFill>
                  <a:schemeClr val="tx1"/>
                </a:solidFill>
                <a:latin typeface="Futura Std Book" panose="020B0502020204020303" pitchFamily="34" charset="0"/>
              </a:defRPr>
            </a:lvl1pPr>
          </a:lstStyle>
          <a:p>
            <a:fld id="{58259EB8-5A42-4C32-9FF7-906656555CB5}" type="datetime1">
              <a:rPr lang="en-US" smtClean="0"/>
              <a:t>6/29/2022</a:t>
            </a:fld>
            <a:endParaRPr lang="en-US" dirty="0"/>
          </a:p>
        </p:txBody>
      </p:sp>
      <p:sp>
        <p:nvSpPr>
          <p:cNvPr id="5" name="Footer Placeholder 4"/>
          <p:cNvSpPr>
            <a:spLocks noGrp="1"/>
          </p:cNvSpPr>
          <p:nvPr>
            <p:ph type="ftr" sz="quarter" idx="3"/>
          </p:nvPr>
        </p:nvSpPr>
        <p:spPr>
          <a:xfrm>
            <a:off x="2576052" y="6279603"/>
            <a:ext cx="7729472" cy="235498"/>
          </a:xfrm>
          <a:prstGeom prst="rect">
            <a:avLst/>
          </a:prstGeom>
        </p:spPr>
        <p:txBody>
          <a:bodyPr vert="horz" lIns="0" tIns="0" rIns="0" bIns="0" rtlCol="0" anchor="b" anchorCtr="0"/>
          <a:lstStyle>
            <a:lvl1pPr algn="r">
              <a:defRPr sz="900">
                <a:solidFill>
                  <a:schemeClr val="tx1"/>
                </a:solidFill>
                <a:latin typeface="Futura Std Book" panose="020B0502020204020303" pitchFamily="34" charset="0"/>
              </a:defRPr>
            </a:lvl1pPr>
          </a:lstStyle>
          <a:p>
            <a:r>
              <a:rPr lang="en-US"/>
              <a:t>Stockholm – The Capital of Scandinavia</a:t>
            </a:r>
            <a:endParaRPr lang="en-US" dirty="0"/>
          </a:p>
        </p:txBody>
      </p:sp>
      <p:sp>
        <p:nvSpPr>
          <p:cNvPr id="6" name="Slide Number Placeholder 5"/>
          <p:cNvSpPr>
            <a:spLocks noGrp="1"/>
          </p:cNvSpPr>
          <p:nvPr>
            <p:ph type="sldNum" sz="quarter" idx="4"/>
          </p:nvPr>
        </p:nvSpPr>
        <p:spPr>
          <a:xfrm>
            <a:off x="11440583" y="6279603"/>
            <a:ext cx="413978" cy="252000"/>
          </a:xfrm>
          <a:prstGeom prst="rect">
            <a:avLst/>
          </a:prstGeom>
        </p:spPr>
        <p:txBody>
          <a:bodyPr vert="horz" lIns="0" tIns="0" rIns="0" bIns="0" rtlCol="0" anchor="b" anchorCtr="0"/>
          <a:lstStyle>
            <a:lvl1pPr algn="r">
              <a:defRPr sz="900">
                <a:solidFill>
                  <a:schemeClr val="tx1"/>
                </a:solidFill>
                <a:latin typeface="Futura Std Book" panose="020B0502020204020303" pitchFamily="34" charset="0"/>
              </a:defRPr>
            </a:lvl1pPr>
          </a:lstStyle>
          <a:p>
            <a:fld id="{0B1617BE-BA58-4B59-88D5-A8C7B239E913}" type="slidenum">
              <a:rPr lang="en-US" smtClean="0"/>
              <a:pPr/>
              <a:t>‹#›</a:t>
            </a:fld>
            <a:endParaRPr lang="en-US" dirty="0"/>
          </a:p>
        </p:txBody>
      </p:sp>
      <p:pic>
        <p:nvPicPr>
          <p:cNvPr id="10" name="Bildobjekt 9">
            <a:extLst>
              <a:ext uri="{FF2B5EF4-FFF2-40B4-BE49-F238E27FC236}">
                <a16:creationId xmlns:a16="http://schemas.microsoft.com/office/drawing/2014/main" id="{FAD42CFA-F57F-4561-BF8C-9CEC01BC3422}"/>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338374" y="6153061"/>
            <a:ext cx="1544400" cy="378542"/>
          </a:xfrm>
          <a:prstGeom prst="rect">
            <a:avLst/>
          </a:prstGeom>
        </p:spPr>
      </p:pic>
    </p:spTree>
    <p:extLst>
      <p:ext uri="{BB962C8B-B14F-4D97-AF65-F5344CB8AC3E}">
        <p14:creationId xmlns:p14="http://schemas.microsoft.com/office/powerpoint/2010/main" val="2847329068"/>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82" r:id="rId3"/>
    <p:sldLayoutId id="2147483650" r:id="rId4"/>
    <p:sldLayoutId id="2147483663" r:id="rId5"/>
    <p:sldLayoutId id="2147483651" r:id="rId6"/>
    <p:sldLayoutId id="2147483681" r:id="rId7"/>
    <p:sldLayoutId id="2147483652" r:id="rId8"/>
    <p:sldLayoutId id="2147483673" r:id="rId9"/>
    <p:sldLayoutId id="2147483653" r:id="rId10"/>
    <p:sldLayoutId id="2147483665" r:id="rId11"/>
    <p:sldLayoutId id="2147483666" r:id="rId12"/>
    <p:sldLayoutId id="2147483680" r:id="rId13"/>
    <p:sldLayoutId id="2147483677" r:id="rId14"/>
    <p:sldLayoutId id="2147483683" r:id="rId15"/>
    <p:sldLayoutId id="2147483674" r:id="rId16"/>
    <p:sldLayoutId id="2147483678" r:id="rId17"/>
    <p:sldLayoutId id="2147483676" r:id="rId18"/>
    <p:sldLayoutId id="2147483679" r:id="rId19"/>
    <p:sldLayoutId id="2147483655" r:id="rId20"/>
    <p:sldLayoutId id="2147483667" r:id="rId21"/>
    <p:sldLayoutId id="2147483675" r:id="rId22"/>
  </p:sldLayoutIdLst>
  <p:hf sldNum="0" hdr="0" ftr="0" dt="0"/>
  <p:txStyles>
    <p:title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mn-lt"/>
          <a:ea typeface="+mn-ea"/>
          <a:cs typeface="+mn-cs"/>
        </a:defRPr>
      </a:lvl1pPr>
      <a:lvl2pPr marL="177800" indent="-1778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2pPr>
      <a:lvl3pPr marL="358775" indent="-180975" algn="l" defTabSz="914400" rtl="0" eaLnBrk="1" latinLnBrk="0" hangingPunct="1">
        <a:lnSpc>
          <a:spcPct val="100000"/>
        </a:lnSpc>
        <a:spcBef>
          <a:spcPts val="500"/>
        </a:spcBef>
        <a:buFont typeface="Garamond" panose="02020404030301010803" pitchFamily="18" charset="0"/>
        <a:buChar char="–"/>
        <a:defRPr sz="2000" kern="1200">
          <a:solidFill>
            <a:schemeClr val="tx1"/>
          </a:solidFill>
          <a:latin typeface="+mn-lt"/>
          <a:ea typeface="+mn-ea"/>
          <a:cs typeface="+mn-cs"/>
        </a:defRPr>
      </a:lvl3pPr>
      <a:lvl4pPr marL="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4pPr>
      <a:lvl5pPr marL="179388" indent="-179388"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913" userDrawn="1">
          <p15:clr>
            <a:srgbClr val="F26B43"/>
          </p15:clr>
        </p15:guide>
        <p15:guide id="3" orient="horz" pos="210" userDrawn="1">
          <p15:clr>
            <a:srgbClr val="F26B43"/>
          </p15:clr>
        </p15:guide>
        <p15:guide id="4" orient="horz" pos="3861" userDrawn="1">
          <p15:clr>
            <a:srgbClr val="F26B43"/>
          </p15:clr>
        </p15:guide>
        <p15:guide id="5" orient="horz" pos="3952" userDrawn="1">
          <p15:clr>
            <a:srgbClr val="F26B43"/>
          </p15:clr>
        </p15:guide>
        <p15:guide id="6" orient="horz" pos="4110" userDrawn="1">
          <p15:clr>
            <a:srgbClr val="F26B43"/>
          </p15:clr>
        </p15:guide>
        <p15:guide id="7" pos="211" userDrawn="1">
          <p15:clr>
            <a:srgbClr val="F26B43"/>
          </p15:clr>
        </p15:guide>
        <p15:guide id="8" pos="7469" userDrawn="1">
          <p15:clr>
            <a:srgbClr val="F26B43"/>
          </p15:clr>
        </p15:guide>
        <p15:guide id="9" orient="horz" pos="640" userDrawn="1">
          <p15:clr>
            <a:srgbClr val="F26B43"/>
          </p15:clr>
        </p15:guide>
        <p15:guide id="10" pos="1186" userDrawn="1">
          <p15:clr>
            <a:srgbClr val="F26B43"/>
          </p15:clr>
        </p15:guide>
        <p15:guide id="11" pos="6494" userDrawn="1">
          <p15:clr>
            <a:srgbClr val="F26B43"/>
          </p15:clr>
        </p15:guide>
        <p15:guide id="12" orient="horz" pos="2160" userDrawn="1">
          <p15:clr>
            <a:srgbClr val="F26B43"/>
          </p15:clr>
        </p15:guide>
        <p15:guide id="13" orient="horz" pos="1026" userDrawn="1">
          <p15:clr>
            <a:srgbClr val="F26B43"/>
          </p15:clr>
        </p15:guide>
        <p15:guide id="14" orient="horz" pos="428" userDrawn="1">
          <p15:clr>
            <a:srgbClr val="F26B43"/>
          </p15:clr>
        </p15:guide>
        <p15:guide id="15" pos="3795" userDrawn="1">
          <p15:clr>
            <a:srgbClr val="F26B43"/>
          </p15:clr>
        </p15:guide>
        <p15:guide id="16" pos="3885" userDrawn="1">
          <p15:clr>
            <a:srgbClr val="F26B43"/>
          </p15:clr>
        </p15:guide>
        <p15:guide id="17" pos="452" userDrawn="1">
          <p15:clr>
            <a:srgbClr val="F26B43"/>
          </p15:clr>
        </p15:guide>
        <p15:guide id="18" pos="723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s://stockholmbusinessalliance.se/material/?cat=konjunkturrapporter"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stockholmbusinessalliance.se/material/?cat=konjunkturrapporter" TargetMode="External"/><Relationship Id="rId2" Type="http://schemas.openxmlformats.org/officeDocument/2006/relationships/image" Target="../media/image10.jpg"/><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Layout" Target="../slideLayouts/slideLayout12.xml"/><Relationship Id="rId6" Type="http://schemas.openxmlformats.org/officeDocument/2006/relationships/image" Target="../media/image10.svg"/><Relationship Id="rId5" Type="http://schemas.openxmlformats.org/officeDocument/2006/relationships/image" Target="../media/image8.png"/><Relationship Id="rId4" Type="http://schemas.openxmlformats.org/officeDocument/2006/relationships/image" Target="../media/image8.svg"/><Relationship Id="rId9" Type="http://schemas.openxmlformats.org/officeDocument/2006/relationships/image" Target="../media/image13.svg"/></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latshållare för bild 9">
            <a:extLst>
              <a:ext uri="{FF2B5EF4-FFF2-40B4-BE49-F238E27FC236}">
                <a16:creationId xmlns:a16="http://schemas.microsoft.com/office/drawing/2014/main" id="{F7D338E5-2F7F-4BEE-85CF-C4EFD9F4D1B0}"/>
              </a:ext>
            </a:extLst>
          </p:cNvPr>
          <p:cNvPicPr>
            <a:picLocks noChangeAspect="1"/>
          </p:cNvPicPr>
          <p:nvPr/>
        </p:nvPicPr>
        <p:blipFill rotWithShape="1">
          <a:blip r:embed="rId2"/>
          <a:srcRect l="2235" t="9873" b="7638"/>
          <a:stretch/>
        </p:blipFill>
        <p:spPr>
          <a:xfrm>
            <a:off x="0" y="-1"/>
            <a:ext cx="12192000" cy="6858001"/>
          </a:xfrm>
          <a:prstGeom prst="rect">
            <a:avLst/>
          </a:prstGeom>
        </p:spPr>
      </p:pic>
      <p:sp>
        <p:nvSpPr>
          <p:cNvPr id="3" name="textruta 2">
            <a:extLst>
              <a:ext uri="{FF2B5EF4-FFF2-40B4-BE49-F238E27FC236}">
                <a16:creationId xmlns:a16="http://schemas.microsoft.com/office/drawing/2014/main" id="{45DC991A-0CE0-41C6-B5E2-A1BB8299CB27}"/>
              </a:ext>
            </a:extLst>
          </p:cNvPr>
          <p:cNvSpPr txBox="1"/>
          <p:nvPr/>
        </p:nvSpPr>
        <p:spPr>
          <a:xfrm>
            <a:off x="1" y="4248971"/>
            <a:ext cx="5473700" cy="2617417"/>
          </a:xfrm>
          <a:prstGeom prst="rect">
            <a:avLst/>
          </a:prstGeom>
          <a:solidFill>
            <a:srgbClr val="D6EDFC">
              <a:alpha val="50196"/>
            </a:srgbClr>
          </a:solidFill>
        </p:spPr>
        <p:txBody>
          <a:bodyPr wrap="square" lIns="432000" rtlCol="0" anchor="ctr">
            <a:noAutofit/>
          </a:bodyPr>
          <a:lstStyle/>
          <a:p>
            <a:r>
              <a:rPr lang="en-GB" sz="3200" dirty="0" err="1">
                <a:solidFill>
                  <a:schemeClr val="bg1"/>
                </a:solidFill>
              </a:rPr>
              <a:t>Uppsalakonjunkturen</a:t>
            </a:r>
            <a:r>
              <a:rPr lang="sv-SE" sz="3200" dirty="0">
                <a:solidFill>
                  <a:schemeClr val="bg1"/>
                </a:solidFill>
                <a:latin typeface="+mj-lt"/>
              </a:rPr>
              <a:t> </a:t>
            </a:r>
          </a:p>
          <a:p>
            <a:r>
              <a:rPr lang="sv-SE" sz="2000" dirty="0">
                <a:solidFill>
                  <a:schemeClr val="bg1"/>
                </a:solidFill>
                <a:latin typeface="+mj-lt"/>
              </a:rPr>
              <a:t>Uppsala län, 2022 kv1</a:t>
            </a:r>
          </a:p>
          <a:p>
            <a:endParaRPr lang="sv-SE" sz="2000" dirty="0">
              <a:solidFill>
                <a:schemeClr val="bg1"/>
              </a:solidFill>
              <a:latin typeface="+mj-lt"/>
            </a:endParaRPr>
          </a:p>
          <a:p>
            <a:r>
              <a:rPr lang="sv-SE" sz="2000" dirty="0" smtClean="0">
                <a:solidFill>
                  <a:schemeClr val="bg1"/>
                </a:solidFill>
                <a:latin typeface="+mj-lt"/>
              </a:rPr>
              <a:t>Juni, 2022</a:t>
            </a:r>
          </a:p>
          <a:p>
            <a:r>
              <a:rPr lang="sv-SE" sz="2000" dirty="0" smtClean="0">
                <a:solidFill>
                  <a:schemeClr val="bg1"/>
                </a:solidFill>
                <a:latin typeface="+mj-lt"/>
              </a:rPr>
              <a:t>Stockholm </a:t>
            </a:r>
            <a:r>
              <a:rPr lang="sv-SE" sz="2000" dirty="0">
                <a:solidFill>
                  <a:schemeClr val="bg1"/>
                </a:solidFill>
                <a:latin typeface="+mj-lt"/>
              </a:rPr>
              <a:t>Business Region</a:t>
            </a:r>
          </a:p>
        </p:txBody>
      </p:sp>
      <p:sp>
        <p:nvSpPr>
          <p:cNvPr id="5" name="Text Placeholder 5">
            <a:extLst>
              <a:ext uri="{FF2B5EF4-FFF2-40B4-BE49-F238E27FC236}">
                <a16:creationId xmlns:a16="http://schemas.microsoft.com/office/drawing/2014/main" id="{A8A177CB-7B08-4787-8ABC-81789830F7AA}"/>
              </a:ext>
            </a:extLst>
          </p:cNvPr>
          <p:cNvSpPr txBox="1">
            <a:spLocks noChangeAspect="1"/>
          </p:cNvSpPr>
          <p:nvPr/>
        </p:nvSpPr>
        <p:spPr>
          <a:xfrm>
            <a:off x="334963" y="333375"/>
            <a:ext cx="3182400" cy="7812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mn-lt"/>
                <a:ea typeface="+mn-ea"/>
                <a:cs typeface="+mn-cs"/>
              </a:defRPr>
            </a:lvl1pPr>
            <a:lvl2pPr marL="1800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mn-lt"/>
                <a:ea typeface="+mn-ea"/>
                <a:cs typeface="+mn-cs"/>
              </a:defRPr>
            </a:lvl2pPr>
            <a:lvl3pPr marL="360000" indent="0" algn="l" defTabSz="914400" rtl="0" eaLnBrk="1" latinLnBrk="0" hangingPunct="1">
              <a:lnSpc>
                <a:spcPct val="100000"/>
              </a:lnSpc>
              <a:spcBef>
                <a:spcPts val="500"/>
              </a:spcBef>
              <a:buFont typeface="Garamond" panose="02020404030301010803" pitchFamily="18" charset="0"/>
              <a:buNone/>
              <a:defRPr sz="2000" kern="1200">
                <a:solidFill>
                  <a:schemeClr val="tx1"/>
                </a:solidFill>
                <a:latin typeface="+mn-lt"/>
                <a:ea typeface="+mn-ea"/>
                <a:cs typeface="+mn-cs"/>
              </a:defRPr>
            </a:lvl3pPr>
            <a:lvl4pPr marL="5400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4pPr>
            <a:lvl5pPr marL="7200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  </a:t>
            </a:r>
            <a:endParaRPr lang="en-US" dirty="0"/>
          </a:p>
        </p:txBody>
      </p:sp>
    </p:spTree>
    <p:extLst>
      <p:ext uri="{BB962C8B-B14F-4D97-AF65-F5344CB8AC3E}">
        <p14:creationId xmlns:p14="http://schemas.microsoft.com/office/powerpoint/2010/main" val="2456353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2CD0751C-4FF8-45CE-BACD-DDE0FA873C1D}"/>
              </a:ext>
            </a:extLst>
          </p:cNvPr>
          <p:cNvSpPr>
            <a:spLocks noGrp="1"/>
          </p:cNvSpPr>
          <p:nvPr>
            <p:ph type="title"/>
          </p:nvPr>
        </p:nvSpPr>
        <p:spPr/>
        <p:txBody>
          <a:bodyPr/>
          <a:lstStyle/>
          <a:p>
            <a:r>
              <a:rPr lang="sv-SE" dirty="0"/>
              <a:t>Sysselsättning efter yrke</a:t>
            </a:r>
          </a:p>
        </p:txBody>
      </p:sp>
      <p:graphicFrame>
        <p:nvGraphicFramePr>
          <p:cNvPr id="6" name="Platshållare för innehåll 4">
            <a:extLst>
              <a:ext uri="{FF2B5EF4-FFF2-40B4-BE49-F238E27FC236}">
                <a16:creationId xmlns:a16="http://schemas.microsoft.com/office/drawing/2014/main" id="{DFBFA55F-03E7-4044-9A75-66E68F711984}"/>
              </a:ext>
            </a:extLst>
          </p:cNvPr>
          <p:cNvGraphicFramePr>
            <a:graphicFrameLocks noGrp="1"/>
          </p:cNvGraphicFramePr>
          <p:nvPr>
            <p:ph idx="1"/>
            <p:extLst>
              <p:ext uri="{D42A27DB-BD31-4B8C-83A1-F6EECF244321}">
                <p14:modId xmlns:p14="http://schemas.microsoft.com/office/powerpoint/2010/main" val="103463788"/>
              </p:ext>
            </p:extLst>
          </p:nvPr>
        </p:nvGraphicFramePr>
        <p:xfrm>
          <a:off x="1882773" y="1628775"/>
          <a:ext cx="7206093" cy="3524280"/>
        </p:xfrm>
        <a:graphic>
          <a:graphicData uri="http://schemas.openxmlformats.org/drawingml/2006/table">
            <a:tbl>
              <a:tblPr firstRow="1" bandRow="1">
                <a:tableStyleId>{5C22544A-7EE6-4342-B048-85BDC9FD1C3A}</a:tableStyleId>
              </a:tblPr>
              <a:tblGrid>
                <a:gridCol w="3075121">
                  <a:extLst>
                    <a:ext uri="{9D8B030D-6E8A-4147-A177-3AD203B41FA5}">
                      <a16:colId xmlns:a16="http://schemas.microsoft.com/office/drawing/2014/main" val="452260278"/>
                    </a:ext>
                  </a:extLst>
                </a:gridCol>
                <a:gridCol w="1392572">
                  <a:extLst>
                    <a:ext uri="{9D8B030D-6E8A-4147-A177-3AD203B41FA5}">
                      <a16:colId xmlns:a16="http://schemas.microsoft.com/office/drawing/2014/main" val="1889858293"/>
                    </a:ext>
                  </a:extLst>
                </a:gridCol>
                <a:gridCol w="1555552">
                  <a:extLst>
                    <a:ext uri="{9D8B030D-6E8A-4147-A177-3AD203B41FA5}">
                      <a16:colId xmlns:a16="http://schemas.microsoft.com/office/drawing/2014/main" val="1671515360"/>
                    </a:ext>
                  </a:extLst>
                </a:gridCol>
                <a:gridCol w="1182848">
                  <a:extLst>
                    <a:ext uri="{9D8B030D-6E8A-4147-A177-3AD203B41FA5}">
                      <a16:colId xmlns:a16="http://schemas.microsoft.com/office/drawing/2014/main" val="2818758293"/>
                    </a:ext>
                  </a:extLst>
                </a:gridCol>
              </a:tblGrid>
              <a:tr h="0">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a:solidFill>
                            <a:schemeClr val="bg1"/>
                          </a:solidFill>
                        </a:rPr>
                        <a:t>Antal</a:t>
                      </a: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gridSpan="2">
                  <a:txBody>
                    <a:bodyPr/>
                    <a:lstStyle/>
                    <a:p>
                      <a:pPr algn="ctr"/>
                      <a:r>
                        <a:rPr lang="sv-SE" sz="1000" dirty="0">
                          <a:solidFill>
                            <a:schemeClr val="bg1"/>
                          </a:solidFill>
                        </a:rPr>
                        <a:t>Förändring -1år</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hMerge="1">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269610017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b="1">
                          <a:solidFill>
                            <a:schemeClr val="bg1"/>
                          </a:solidFill>
                        </a:rPr>
                        <a:t>Uppsala </a:t>
                      </a:r>
                      <a:r>
                        <a:rPr lang="sv-SE" sz="1100" b="1" dirty="0">
                          <a:solidFill>
                            <a:schemeClr val="bg1"/>
                          </a:solidFill>
                        </a:rPr>
                        <a:t>län</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1" i="0" u="none" strike="noStrike" dirty="0">
                          <a:solidFill>
                            <a:srgbClr val="FFFFFF"/>
                          </a:solidFill>
                          <a:effectLst/>
                          <a:latin typeface="Futura Std Book" panose="020B0502020204020303" pitchFamily="34" charset="0"/>
                        </a:rPr>
                        <a:t>2022 kv1</a:t>
                      </a:r>
                    </a:p>
                  </a:txBody>
                  <a:tcPr marL="9525" marR="9525" marT="9525"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1"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1" i="0" u="none" strike="noStrike" dirty="0">
                          <a:solidFill>
                            <a:srgbClr val="FFFFFF"/>
                          </a:solidFill>
                          <a:effectLst/>
                          <a:latin typeface="Futura Std Book" panose="020B0502020204020303" pitchFamily="34" charset="0"/>
                        </a:rPr>
                        <a:t>-1 år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3081617630"/>
                  </a:ext>
                </a:extLst>
              </a:tr>
              <a:tr h="0">
                <a:tc>
                  <a:txBody>
                    <a:bodyPr/>
                    <a:lstStyle/>
                    <a:p>
                      <a:pPr algn="l" fontAlgn="t">
                        <a:spcAft>
                          <a:spcPts val="500"/>
                        </a:spcAft>
                      </a:pPr>
                      <a:r>
                        <a:rPr lang="sv-SE" sz="800" b="0" dirty="0"/>
                        <a:t>Militärt arbete</a:t>
                      </a:r>
                    </a:p>
                  </a:txBody>
                  <a:tcP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3745687708"/>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Chefsyrken</a:t>
                      </a:r>
                    </a:p>
                  </a:txBody>
                  <a:tcPr>
                    <a:lnL w="12700" cmpd="sng">
                      <a:noFill/>
                    </a:lnL>
                  </a:tcPr>
                </a:tc>
                <a:tc>
                  <a:txBody>
                    <a:bodyPr/>
                    <a:lstStyle/>
                    <a:p>
                      <a:pPr algn="ctr" rtl="0" fontAlgn="ctr"/>
                      <a:r>
                        <a:rPr lang="sv-SE" sz="800" b="0" i="0" u="none" strike="noStrike">
                          <a:solidFill>
                            <a:srgbClr val="000000"/>
                          </a:solidFill>
                          <a:effectLst/>
                          <a:latin typeface="Futura Std Book" panose="020B0502020204020303"/>
                        </a:rPr>
                        <a:t>13 000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1 400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12,1</a:t>
                      </a:r>
                    </a:p>
                  </a:txBody>
                  <a:tcPr marL="9525" marR="9525" marT="9525" marB="0" anchor="ctr"/>
                </a:tc>
                <a:extLst>
                  <a:ext uri="{0D108BD9-81ED-4DB2-BD59-A6C34878D82A}">
                    <a16:rowId xmlns:a16="http://schemas.microsoft.com/office/drawing/2014/main" val="293360832"/>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Yrken med krav på fördjupad högskolekompetens</a:t>
                      </a:r>
                    </a:p>
                  </a:txBody>
                  <a:tcPr>
                    <a:lnL w="12700" cmpd="sng">
                      <a:noFill/>
                    </a:lnL>
                  </a:tcPr>
                </a:tc>
                <a:tc>
                  <a:txBody>
                    <a:bodyPr/>
                    <a:lstStyle/>
                    <a:p>
                      <a:pPr algn="ctr" rtl="0" fontAlgn="ctr"/>
                      <a:r>
                        <a:rPr lang="sv-SE" sz="800" b="0" i="0" u="none" strike="noStrike">
                          <a:solidFill>
                            <a:srgbClr val="000000"/>
                          </a:solidFill>
                          <a:effectLst/>
                          <a:latin typeface="Futura Std Book" panose="020B0502020204020303"/>
                        </a:rPr>
                        <a:t>59 200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-1 900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-3,1</a:t>
                      </a:r>
                    </a:p>
                  </a:txBody>
                  <a:tcPr marL="9525" marR="9525" marT="9525" marB="0" anchor="ctr"/>
                </a:tc>
                <a:extLst>
                  <a:ext uri="{0D108BD9-81ED-4DB2-BD59-A6C34878D82A}">
                    <a16:rowId xmlns:a16="http://schemas.microsoft.com/office/drawing/2014/main" val="1559525621"/>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Yrken med krav på högskolekompetens eller motsvarande</a:t>
                      </a:r>
                    </a:p>
                  </a:txBody>
                  <a:tcPr>
                    <a:lnL w="12700" cmpd="sng">
                      <a:noFill/>
                    </a:lnL>
                  </a:tcPr>
                </a:tc>
                <a:tc>
                  <a:txBody>
                    <a:bodyPr/>
                    <a:lstStyle/>
                    <a:p>
                      <a:pPr algn="ctr" rtl="0" fontAlgn="ctr"/>
                      <a:r>
                        <a:rPr lang="sv-SE" sz="800" b="0" i="0" u="none" strike="noStrike">
                          <a:solidFill>
                            <a:srgbClr val="000000"/>
                          </a:solidFill>
                          <a:effectLst/>
                          <a:latin typeface="Futura Std Book" panose="020B0502020204020303"/>
                        </a:rPr>
                        <a:t>36 300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2 000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5,8</a:t>
                      </a:r>
                    </a:p>
                  </a:txBody>
                  <a:tcPr marL="9525" marR="9525" marT="9525" marB="0" anchor="ctr"/>
                </a:tc>
                <a:extLst>
                  <a:ext uri="{0D108BD9-81ED-4DB2-BD59-A6C34878D82A}">
                    <a16:rowId xmlns:a16="http://schemas.microsoft.com/office/drawing/2014/main" val="1947986397"/>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Yrken inom administration och kundtjänst</a:t>
                      </a:r>
                    </a:p>
                  </a:txBody>
                  <a:tcPr>
                    <a:lnL w="12700" cmpd="sng">
                      <a:noFill/>
                    </a:lnL>
                  </a:tcPr>
                </a:tc>
                <a:tc>
                  <a:txBody>
                    <a:bodyPr/>
                    <a:lstStyle/>
                    <a:p>
                      <a:pPr algn="ctr" rtl="0" fontAlgn="ctr"/>
                      <a:r>
                        <a:rPr lang="sv-SE" sz="800" b="0" i="0" u="none" strike="noStrike">
                          <a:solidFill>
                            <a:srgbClr val="000000"/>
                          </a:solidFill>
                          <a:effectLst/>
                          <a:latin typeface="Futura Std Book" panose="020B0502020204020303"/>
                        </a:rPr>
                        <a:t>11 100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-2 500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-18,4</a:t>
                      </a:r>
                    </a:p>
                  </a:txBody>
                  <a:tcPr marL="9525" marR="9525" marT="9525" marB="0" anchor="ctr"/>
                </a:tc>
                <a:extLst>
                  <a:ext uri="{0D108BD9-81ED-4DB2-BD59-A6C34878D82A}">
                    <a16:rowId xmlns:a16="http://schemas.microsoft.com/office/drawing/2014/main" val="2325918200"/>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Service-, omsorgs- och försäljningsarbete</a:t>
                      </a:r>
                    </a:p>
                  </a:txBody>
                  <a:tcPr>
                    <a:lnL w="12700" cmpd="sng">
                      <a:noFill/>
                    </a:lnL>
                  </a:tcPr>
                </a:tc>
                <a:tc>
                  <a:txBody>
                    <a:bodyPr/>
                    <a:lstStyle/>
                    <a:p>
                      <a:pPr algn="ctr" rtl="0" fontAlgn="ctr"/>
                      <a:r>
                        <a:rPr lang="sv-SE" sz="800" b="0" i="0" u="none" strike="noStrike">
                          <a:solidFill>
                            <a:srgbClr val="000000"/>
                          </a:solidFill>
                          <a:effectLst/>
                          <a:latin typeface="Futura Std Book" panose="020B0502020204020303"/>
                        </a:rPr>
                        <a:t>29 100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2 400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9,0</a:t>
                      </a:r>
                    </a:p>
                  </a:txBody>
                  <a:tcPr marL="9525" marR="9525" marT="9525" marB="0" anchor="ctr"/>
                </a:tc>
                <a:extLst>
                  <a:ext uri="{0D108BD9-81ED-4DB2-BD59-A6C34878D82A}">
                    <a16:rowId xmlns:a16="http://schemas.microsoft.com/office/drawing/2014/main" val="3944598109"/>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Yrken inom lantbruk, trädgård, skogsbruk och fiske</a:t>
                      </a:r>
                    </a:p>
                  </a:txBody>
                  <a:tcPr>
                    <a:lnL w="12700" cmpd="sng">
                      <a:noFill/>
                    </a:ln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extLst>
                  <a:ext uri="{0D108BD9-81ED-4DB2-BD59-A6C34878D82A}">
                    <a16:rowId xmlns:a16="http://schemas.microsoft.com/office/drawing/2014/main" val="3208508909"/>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Yrken inom byggverksamhet och tillverkning</a:t>
                      </a:r>
                    </a:p>
                  </a:txBody>
                  <a:tcPr>
                    <a:lnL w="12700" cmpd="sng">
                      <a:noFill/>
                    </a:lnL>
                  </a:tcPr>
                </a:tc>
                <a:tc>
                  <a:txBody>
                    <a:bodyPr/>
                    <a:lstStyle/>
                    <a:p>
                      <a:pPr algn="ctr" rtl="0" fontAlgn="ctr"/>
                      <a:r>
                        <a:rPr lang="sv-SE" sz="800" b="0" i="0" u="none" strike="noStrike">
                          <a:solidFill>
                            <a:srgbClr val="000000"/>
                          </a:solidFill>
                          <a:effectLst/>
                          <a:latin typeface="Futura Std Book" panose="020B0502020204020303"/>
                        </a:rPr>
                        <a:t>14 300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700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5,1</a:t>
                      </a:r>
                    </a:p>
                  </a:txBody>
                  <a:tcPr marL="9525" marR="9525" marT="9525" marB="0" anchor="ctr"/>
                </a:tc>
                <a:extLst>
                  <a:ext uri="{0D108BD9-81ED-4DB2-BD59-A6C34878D82A}">
                    <a16:rowId xmlns:a16="http://schemas.microsoft.com/office/drawing/2014/main" val="1121273573"/>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Yrken inom maskinell tillverkning och transport med mera</a:t>
                      </a:r>
                    </a:p>
                  </a:txBody>
                  <a:tcPr>
                    <a:lnL w="12700" cmpd="sng">
                      <a:noFill/>
                    </a:lnL>
                  </a:tcPr>
                </a:tc>
                <a:tc>
                  <a:txBody>
                    <a:bodyPr/>
                    <a:lstStyle/>
                    <a:p>
                      <a:pPr algn="ctr" rtl="0" fontAlgn="ctr"/>
                      <a:r>
                        <a:rPr lang="sv-SE" sz="800" b="0" i="0" u="none" strike="noStrike">
                          <a:solidFill>
                            <a:srgbClr val="000000"/>
                          </a:solidFill>
                          <a:effectLst/>
                          <a:latin typeface="Futura Std Book" panose="020B0502020204020303"/>
                        </a:rPr>
                        <a:t>8 600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-500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-5,5</a:t>
                      </a:r>
                    </a:p>
                  </a:txBody>
                  <a:tcPr marL="9525" marR="9525" marT="9525" marB="0" anchor="ctr"/>
                </a:tc>
                <a:extLst>
                  <a:ext uri="{0D108BD9-81ED-4DB2-BD59-A6C34878D82A}">
                    <a16:rowId xmlns:a16="http://schemas.microsoft.com/office/drawing/2014/main" val="1084239425"/>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Yrken med krav på kortare utbildning eller introduktion</a:t>
                      </a:r>
                    </a:p>
                  </a:txBody>
                  <a:tcPr>
                    <a:lnL w="12700" cmpd="sng">
                      <a:noFill/>
                    </a:lnL>
                  </a:tcPr>
                </a:tc>
                <a:tc>
                  <a:txBody>
                    <a:bodyPr/>
                    <a:lstStyle/>
                    <a:p>
                      <a:pPr algn="ctr" rtl="0"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-8 900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-100,0</a:t>
                      </a:r>
                    </a:p>
                  </a:txBody>
                  <a:tcPr marL="9525" marR="9525" marT="9525" marB="0" anchor="ctr"/>
                </a:tc>
                <a:extLst>
                  <a:ext uri="{0D108BD9-81ED-4DB2-BD59-A6C34878D82A}">
                    <a16:rowId xmlns:a16="http://schemas.microsoft.com/office/drawing/2014/main" val="2047465816"/>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Uppgift saknas</a:t>
                      </a:r>
                    </a:p>
                  </a:txBody>
                  <a:tcPr>
                    <a:lnL w="12700" cmpd="sng">
                      <a:noFill/>
                    </a:ln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extLst>
                  <a:ext uri="{0D108BD9-81ED-4DB2-BD59-A6C34878D82A}">
                    <a16:rowId xmlns:a16="http://schemas.microsoft.com/office/drawing/2014/main" val="4226078857"/>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Sysselsatta i Sverige</a:t>
                      </a:r>
                    </a:p>
                  </a:txBody>
                  <a:tcPr>
                    <a:lnL w="12700" cmpd="sng">
                      <a:noFill/>
                    </a:lnL>
                  </a:tcPr>
                </a:tc>
                <a:tc>
                  <a:txBody>
                    <a:bodyPr/>
                    <a:lstStyle/>
                    <a:p>
                      <a:pPr algn="ctr" fontAlgn="ctr"/>
                      <a:r>
                        <a:rPr lang="sv-SE" sz="800" b="0" i="0" u="none" strike="noStrike" dirty="0">
                          <a:solidFill>
                            <a:srgbClr val="000000"/>
                          </a:solidFill>
                          <a:effectLst/>
                          <a:latin typeface="Futura Std Book" panose="020B0502020204020303"/>
                        </a:rPr>
                        <a:t>181 000</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1 000</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0,6</a:t>
                      </a:r>
                    </a:p>
                  </a:txBody>
                  <a:tcPr marL="9525" marR="9525" marT="9525" marB="0" anchor="ctr"/>
                </a:tc>
                <a:extLst>
                  <a:ext uri="{0D108BD9-81ED-4DB2-BD59-A6C34878D82A}">
                    <a16:rowId xmlns:a16="http://schemas.microsoft.com/office/drawing/2014/main" val="2443966492"/>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Sysselsatta utomlands</a:t>
                      </a:r>
                    </a:p>
                  </a:txBody>
                  <a:tcPr>
                    <a:lnL w="12700" cmpd="sng">
                      <a:noFill/>
                    </a:ln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extLst>
                  <a:ext uri="{0D108BD9-81ED-4DB2-BD59-A6C34878D82A}">
                    <a16:rowId xmlns:a16="http://schemas.microsoft.com/office/drawing/2014/main" val="3055248050"/>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1" dirty="0"/>
                        <a:t>Total</a:t>
                      </a:r>
                    </a:p>
                  </a:txBody>
                  <a:tcPr>
                    <a:lnL w="12700" cmpd="sng">
                      <a:noFill/>
                    </a:lnL>
                  </a:tcPr>
                </a:tc>
                <a:tc>
                  <a:txBody>
                    <a:bodyPr/>
                    <a:lstStyle/>
                    <a:p>
                      <a:pPr algn="ctr" fontAlgn="ctr"/>
                      <a:r>
                        <a:rPr lang="sv-SE" sz="800" b="1" i="0" u="none" strike="noStrike">
                          <a:solidFill>
                            <a:srgbClr val="000000"/>
                          </a:solidFill>
                          <a:effectLst/>
                          <a:latin typeface="Futura Std Book" panose="020B0502020204020303"/>
                        </a:rPr>
                        <a:t>181 500</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1 500</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0,8</a:t>
                      </a:r>
                    </a:p>
                  </a:txBody>
                  <a:tcPr marL="9525" marR="9525" marT="9525" marB="0" anchor="ctr"/>
                </a:tc>
                <a:extLst>
                  <a:ext uri="{0D108BD9-81ED-4DB2-BD59-A6C34878D82A}">
                    <a16:rowId xmlns:a16="http://schemas.microsoft.com/office/drawing/2014/main" val="2884210164"/>
                  </a:ext>
                </a:extLst>
              </a:tr>
            </a:tbl>
          </a:graphicData>
        </a:graphic>
      </p:graphicFrame>
      <p:sp>
        <p:nvSpPr>
          <p:cNvPr id="4" name="textruta 3">
            <a:extLst>
              <a:ext uri="{FF2B5EF4-FFF2-40B4-BE49-F238E27FC236}">
                <a16:creationId xmlns:a16="http://schemas.microsoft.com/office/drawing/2014/main" id="{4F037521-850E-4FAC-9772-69E7898F459E}"/>
              </a:ext>
            </a:extLst>
          </p:cNvPr>
          <p:cNvSpPr txBox="1"/>
          <p:nvPr/>
        </p:nvSpPr>
        <p:spPr>
          <a:xfrm>
            <a:off x="1882773" y="5153055"/>
            <a:ext cx="3474028" cy="215444"/>
          </a:xfrm>
          <a:prstGeom prst="rect">
            <a:avLst/>
          </a:prstGeom>
          <a:noFill/>
        </p:spPr>
        <p:txBody>
          <a:bodyPr wrap="none" rtlCol="0">
            <a:spAutoFit/>
          </a:bodyPr>
          <a:lstStyle/>
          <a:p>
            <a:r>
              <a:rPr lang="sv-SE" sz="800" dirty="0"/>
              <a:t>Källa: Statistiska centralbyrån (Arbetskraftsundersökningarna, AKU)</a:t>
            </a:r>
          </a:p>
        </p:txBody>
      </p:sp>
    </p:spTree>
    <p:extLst>
      <p:ext uri="{BB962C8B-B14F-4D97-AF65-F5344CB8AC3E}">
        <p14:creationId xmlns:p14="http://schemas.microsoft.com/office/powerpoint/2010/main" val="2640861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21638" y="342899"/>
            <a:ext cx="8426449" cy="1113955"/>
          </a:xfrm>
        </p:spPr>
        <p:txBody>
          <a:bodyPr/>
          <a:lstStyle/>
          <a:p>
            <a:r>
              <a:rPr lang="sv-SE" dirty="0"/>
              <a:t>Lediga jobb</a:t>
            </a:r>
          </a:p>
        </p:txBody>
      </p:sp>
      <p:sp>
        <p:nvSpPr>
          <p:cNvPr id="8" name="textruta 7">
            <a:extLst>
              <a:ext uri="{FF2B5EF4-FFF2-40B4-BE49-F238E27FC236}">
                <a16:creationId xmlns:a16="http://schemas.microsoft.com/office/drawing/2014/main" id="{B79D6868-AEFB-4F6E-A0E9-CF7AB0F1BC33}"/>
              </a:ext>
            </a:extLst>
          </p:cNvPr>
          <p:cNvSpPr txBox="1"/>
          <p:nvPr/>
        </p:nvSpPr>
        <p:spPr>
          <a:xfrm>
            <a:off x="721638" y="5849321"/>
            <a:ext cx="1500732" cy="215444"/>
          </a:xfrm>
          <a:prstGeom prst="rect">
            <a:avLst/>
          </a:prstGeom>
          <a:noFill/>
        </p:spPr>
        <p:txBody>
          <a:bodyPr wrap="none" rtlCol="0">
            <a:spAutoFit/>
          </a:bodyPr>
          <a:lstStyle/>
          <a:p>
            <a:r>
              <a:rPr lang="sv-SE" sz="800" dirty="0"/>
              <a:t>Källa: Arbetsförmedlingen </a:t>
            </a:r>
          </a:p>
        </p:txBody>
      </p:sp>
      <p:sp>
        <p:nvSpPr>
          <p:cNvPr id="10" name="Rektangel 9">
            <a:extLst>
              <a:ext uri="{FF2B5EF4-FFF2-40B4-BE49-F238E27FC236}">
                <a16:creationId xmlns:a16="http://schemas.microsoft.com/office/drawing/2014/main" id="{5172B7A3-1950-454E-A840-C9FF0842E69C}"/>
              </a:ext>
            </a:extLst>
          </p:cNvPr>
          <p:cNvSpPr/>
          <p:nvPr/>
        </p:nvSpPr>
        <p:spPr>
          <a:xfrm>
            <a:off x="6744446" y="3429000"/>
            <a:ext cx="4746512" cy="2543432"/>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1" name="Platshållare för innehåll 3">
            <a:extLst>
              <a:ext uri="{FF2B5EF4-FFF2-40B4-BE49-F238E27FC236}">
                <a16:creationId xmlns:a16="http://schemas.microsoft.com/office/drawing/2014/main" id="{85924509-F5D5-4A53-BD50-0F194E9EB15E}"/>
              </a:ext>
            </a:extLst>
          </p:cNvPr>
          <p:cNvSpPr>
            <a:spLocks noGrp="1"/>
          </p:cNvSpPr>
          <p:nvPr>
            <p:ph sz="half" idx="2"/>
          </p:nvPr>
        </p:nvSpPr>
        <p:spPr>
          <a:xfrm>
            <a:off x="6744445" y="1887523"/>
            <a:ext cx="4746512" cy="1541475"/>
          </a:xfrm>
        </p:spPr>
        <p:txBody>
          <a:bodyPr/>
          <a:lstStyle/>
          <a:p>
            <a:pPr lvl="4"/>
            <a:r>
              <a:rPr lang="sv-SE" sz="1400" dirty="0"/>
              <a:t>Antalet lediga jobb ökade med 60 procent i Uppsala län och med 41 procent i Uppsala kommun.</a:t>
            </a:r>
          </a:p>
          <a:p>
            <a:pPr lvl="4"/>
            <a:r>
              <a:rPr lang="sv-SE" sz="1400" dirty="0"/>
              <a:t>Antalet lediga jobben ökade mest inom Finansiell verksamhet och Handel.</a:t>
            </a:r>
            <a:endParaRPr lang="sv-SE" sz="1800" dirty="0"/>
          </a:p>
        </p:txBody>
      </p:sp>
      <p:sp>
        <p:nvSpPr>
          <p:cNvPr id="27" name="textruta 26">
            <a:extLst>
              <a:ext uri="{FF2B5EF4-FFF2-40B4-BE49-F238E27FC236}">
                <a16:creationId xmlns:a16="http://schemas.microsoft.com/office/drawing/2014/main" id="{6945BE6D-16A8-4FB0-B582-95C86CA8F41F}"/>
              </a:ext>
            </a:extLst>
          </p:cNvPr>
          <p:cNvSpPr txBox="1"/>
          <p:nvPr/>
        </p:nvSpPr>
        <p:spPr>
          <a:xfrm>
            <a:off x="6744446" y="3428999"/>
            <a:ext cx="1072730" cy="276999"/>
          </a:xfrm>
          <a:prstGeom prst="rect">
            <a:avLst/>
          </a:prstGeom>
          <a:noFill/>
        </p:spPr>
        <p:txBody>
          <a:bodyPr wrap="none" rtlCol="0">
            <a:spAutoFit/>
          </a:bodyPr>
          <a:lstStyle/>
          <a:p>
            <a:r>
              <a:rPr lang="sv-SE" sz="1200" b="1" dirty="0">
                <a:latin typeface="+mj-lt"/>
                <a:cs typeface="Arial" panose="020B0604020202020204" pitchFamily="34" charset="0"/>
              </a:rPr>
              <a:t>Lediga jobb</a:t>
            </a:r>
          </a:p>
        </p:txBody>
      </p:sp>
      <p:sp>
        <p:nvSpPr>
          <p:cNvPr id="37" name="textruta 36">
            <a:extLst>
              <a:ext uri="{FF2B5EF4-FFF2-40B4-BE49-F238E27FC236}">
                <a16:creationId xmlns:a16="http://schemas.microsoft.com/office/drawing/2014/main" id="{AA5C7BA9-BFDC-48E1-9434-68AD052BEC58}"/>
              </a:ext>
            </a:extLst>
          </p:cNvPr>
          <p:cNvSpPr txBox="1"/>
          <p:nvPr/>
        </p:nvSpPr>
        <p:spPr>
          <a:xfrm>
            <a:off x="10309225" y="5972432"/>
            <a:ext cx="1181734" cy="184666"/>
          </a:xfrm>
          <a:prstGeom prst="rect">
            <a:avLst/>
          </a:prstGeom>
          <a:noFill/>
        </p:spPr>
        <p:txBody>
          <a:bodyPr wrap="none" rtlCol="0">
            <a:spAutoFit/>
          </a:bodyPr>
          <a:lstStyle/>
          <a:p>
            <a:r>
              <a:rPr lang="sv-SE" sz="600" dirty="0"/>
              <a:t>* De fyra senaste kvartalen</a:t>
            </a:r>
          </a:p>
        </p:txBody>
      </p:sp>
      <p:sp>
        <p:nvSpPr>
          <p:cNvPr id="25" name="textruta 24">
            <a:extLst>
              <a:ext uri="{FF2B5EF4-FFF2-40B4-BE49-F238E27FC236}">
                <a16:creationId xmlns:a16="http://schemas.microsoft.com/office/drawing/2014/main" id="{6AEEC28D-7035-4B16-8EEC-D32667B73FBA}"/>
              </a:ext>
            </a:extLst>
          </p:cNvPr>
          <p:cNvSpPr txBox="1"/>
          <p:nvPr/>
        </p:nvSpPr>
        <p:spPr>
          <a:xfrm>
            <a:off x="721638" y="1465908"/>
            <a:ext cx="3906839" cy="492443"/>
          </a:xfrm>
          <a:prstGeom prst="rect">
            <a:avLst/>
          </a:prstGeom>
          <a:noFill/>
        </p:spPr>
        <p:txBody>
          <a:bodyPr wrap="none" rtlCol="0">
            <a:spAutoFit/>
          </a:bodyPr>
          <a:lstStyle/>
          <a:p>
            <a:r>
              <a:rPr lang="sv-SE" sz="1400" b="1" dirty="0"/>
              <a:t>Nyanmälda platser på Arbetsförmedlingen</a:t>
            </a:r>
            <a:r>
              <a:rPr lang="sv-SE" sz="1400" dirty="0"/>
              <a:t/>
            </a:r>
            <a:br>
              <a:rPr lang="sv-SE" sz="1400" dirty="0"/>
            </a:br>
            <a:r>
              <a:rPr lang="sv-SE" sz="1200" dirty="0"/>
              <a:t>Index 100 = 2012 kv1</a:t>
            </a:r>
            <a:endParaRPr lang="sv-SE" sz="1400" dirty="0"/>
          </a:p>
        </p:txBody>
      </p:sp>
      <p:graphicFrame>
        <p:nvGraphicFramePr>
          <p:cNvPr id="26" name="Tabell 25">
            <a:extLst>
              <a:ext uri="{FF2B5EF4-FFF2-40B4-BE49-F238E27FC236}">
                <a16:creationId xmlns:a16="http://schemas.microsoft.com/office/drawing/2014/main" id="{1C1272E4-EFC3-44DC-A73B-FED0FAD201CA}"/>
              </a:ext>
            </a:extLst>
          </p:cNvPr>
          <p:cNvGraphicFramePr>
            <a:graphicFrameLocks noGrp="1"/>
          </p:cNvGraphicFramePr>
          <p:nvPr>
            <p:extLst>
              <p:ext uri="{D42A27DB-BD31-4B8C-83A1-F6EECF244321}">
                <p14:modId xmlns:p14="http://schemas.microsoft.com/office/powerpoint/2010/main" val="1746964567"/>
              </p:ext>
            </p:extLst>
          </p:nvPr>
        </p:nvGraphicFramePr>
        <p:xfrm>
          <a:off x="6744445" y="3705998"/>
          <a:ext cx="4746513" cy="2266432"/>
        </p:xfrm>
        <a:graphic>
          <a:graphicData uri="http://schemas.openxmlformats.org/drawingml/2006/table">
            <a:tbl>
              <a:tblPr bandRow="1">
                <a:tableStyleId>{2D5ABB26-0587-4C30-8999-92F81FD0307C}</a:tableStyleId>
              </a:tblPr>
              <a:tblGrid>
                <a:gridCol w="1550446">
                  <a:extLst>
                    <a:ext uri="{9D8B030D-6E8A-4147-A177-3AD203B41FA5}">
                      <a16:colId xmlns:a16="http://schemas.microsoft.com/office/drawing/2014/main" val="1678076792"/>
                    </a:ext>
                  </a:extLst>
                </a:gridCol>
                <a:gridCol w="688592">
                  <a:extLst>
                    <a:ext uri="{9D8B030D-6E8A-4147-A177-3AD203B41FA5}">
                      <a16:colId xmlns:a16="http://schemas.microsoft.com/office/drawing/2014/main" val="2601369493"/>
                    </a:ext>
                  </a:extLst>
                </a:gridCol>
                <a:gridCol w="626104">
                  <a:extLst>
                    <a:ext uri="{9D8B030D-6E8A-4147-A177-3AD203B41FA5}">
                      <a16:colId xmlns:a16="http://schemas.microsoft.com/office/drawing/2014/main" val="2395970223"/>
                    </a:ext>
                  </a:extLst>
                </a:gridCol>
                <a:gridCol w="617549">
                  <a:extLst>
                    <a:ext uri="{9D8B030D-6E8A-4147-A177-3AD203B41FA5}">
                      <a16:colId xmlns:a16="http://schemas.microsoft.com/office/drawing/2014/main" val="3235649811"/>
                    </a:ext>
                  </a:extLst>
                </a:gridCol>
                <a:gridCol w="720204">
                  <a:extLst>
                    <a:ext uri="{9D8B030D-6E8A-4147-A177-3AD203B41FA5}">
                      <a16:colId xmlns:a16="http://schemas.microsoft.com/office/drawing/2014/main" val="1050073455"/>
                    </a:ext>
                  </a:extLst>
                </a:gridCol>
                <a:gridCol w="543618">
                  <a:extLst>
                    <a:ext uri="{9D8B030D-6E8A-4147-A177-3AD203B41FA5}">
                      <a16:colId xmlns:a16="http://schemas.microsoft.com/office/drawing/2014/main" val="3827523272"/>
                    </a:ext>
                  </a:extLst>
                </a:gridCol>
              </a:tblGrid>
              <a:tr h="331192">
                <a:tc>
                  <a:txBody>
                    <a:bodyPr/>
                    <a:lstStyle/>
                    <a:p>
                      <a:pPr algn="l" fontAlgn="b"/>
                      <a:endParaRPr lang="sv-SE" sz="800" b="0" i="0" u="none" strike="noStrike" dirty="0">
                        <a:solidFill>
                          <a:srgbClr val="000000"/>
                        </a:solidFill>
                        <a:effectLst/>
                        <a:latin typeface="Futura Std Book" panose="020B0502020204020303"/>
                      </a:endParaRP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Antal</a:t>
                      </a:r>
                    </a:p>
                  </a:txBody>
                  <a:tcPr marL="9525" marR="9525" marT="9525" marB="0" anchor="b"/>
                </a:tc>
                <a:tc gridSpan="2">
                  <a:txBody>
                    <a:bodyPr/>
                    <a:lstStyle/>
                    <a:p>
                      <a:pPr algn="ctr" rtl="0" fontAlgn="b"/>
                      <a:r>
                        <a:rPr lang="sv-SE" sz="800" b="0" i="0" u="none" strike="noStrike">
                          <a:solidFill>
                            <a:srgbClr val="000000"/>
                          </a:solidFill>
                          <a:effectLst/>
                          <a:latin typeface="Futura Std Book" panose="020B0502020204020303" pitchFamily="34" charset="0"/>
                        </a:rPr>
                        <a:t>Förändring (%) </a:t>
                      </a:r>
                    </a:p>
                  </a:txBody>
                  <a:tcPr marL="9525" marR="9525" marT="9525" marB="0" anchor="b"/>
                </a:tc>
                <a:tc hMerge="1">
                  <a:txBody>
                    <a:bodyPr/>
                    <a:lstStyle/>
                    <a:p>
                      <a:endParaRPr lang="sv-SE"/>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2">
                  <a:txBody>
                    <a:bodyPr/>
                    <a:lstStyle/>
                    <a:p>
                      <a:pPr algn="ctr" rtl="0" fontAlgn="b"/>
                      <a:r>
                        <a:rPr lang="sv-SE" sz="800" b="0" i="0" u="none" strike="noStrike">
                          <a:solidFill>
                            <a:srgbClr val="000000"/>
                          </a:solidFill>
                          <a:effectLst/>
                          <a:latin typeface="Futura Std Book" panose="020B0502020204020303" pitchFamily="34" charset="0"/>
                        </a:rPr>
                        <a:t>R12*</a:t>
                      </a:r>
                    </a:p>
                  </a:txBody>
                  <a:tcPr marL="9525" marR="9525" marT="9525" marB="0" anchor="b"/>
                </a:tc>
                <a:tc hMerge="1">
                  <a:txBody>
                    <a:bodyPr/>
                    <a:lstStyle/>
                    <a:p>
                      <a:endParaRPr lang="sv-SE"/>
                    </a:p>
                  </a:txBody>
                  <a:tcPr/>
                </a:tc>
                <a:extLst>
                  <a:ext uri="{0D108BD9-81ED-4DB2-BD59-A6C34878D82A}">
                    <a16:rowId xmlns:a16="http://schemas.microsoft.com/office/drawing/2014/main" val="240735732"/>
                  </a:ext>
                </a:extLst>
              </a:tr>
              <a:tr h="347752">
                <a:tc>
                  <a:txBody>
                    <a:bodyPr/>
                    <a:lstStyle/>
                    <a:p>
                      <a:pPr algn="l" fontAlgn="b"/>
                      <a:endParaRPr lang="sv-SE" sz="800" b="0" i="0" u="none" strike="noStrike">
                        <a:solidFill>
                          <a:srgbClr val="000000"/>
                        </a:solidFill>
                        <a:effectLst/>
                        <a:latin typeface="Futura Std Book" panose="020B0502020204020303"/>
                      </a:endParaRPr>
                    </a:p>
                  </a:txBody>
                  <a:tcPr marL="9525" marR="9525" marT="9525" marB="0" anchor="b"/>
                </a:tc>
                <a:tc>
                  <a:txBody>
                    <a:bodyPr/>
                    <a:lstStyle/>
                    <a:p>
                      <a:pPr algn="ctr" fontAlgn="b"/>
                      <a:r>
                        <a:rPr lang="sv-SE" sz="800" b="0" i="0" u="none" strike="noStrike" dirty="0">
                          <a:solidFill>
                            <a:srgbClr val="000000"/>
                          </a:solidFill>
                          <a:effectLst/>
                          <a:latin typeface="Futura Std Book" panose="020B0502020204020303" pitchFamily="34" charset="0"/>
                        </a:rPr>
                        <a:t>2022 kv1</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-1 år</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- 5 år</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Antal</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Utv., %</a:t>
                      </a:r>
                    </a:p>
                  </a:txBody>
                  <a:tcPr marL="9525" marR="9525" marT="9525" marB="0" anchor="b"/>
                </a:tc>
                <a:extLst>
                  <a:ext uri="{0D108BD9-81ED-4DB2-BD59-A6C34878D82A}">
                    <a16:rowId xmlns:a16="http://schemas.microsoft.com/office/drawing/2014/main" val="1194244375"/>
                  </a:ext>
                </a:extLst>
              </a:tr>
              <a:tr h="396872">
                <a:tc>
                  <a:txBody>
                    <a:bodyPr/>
                    <a:lstStyle/>
                    <a:p>
                      <a:pPr marL="72000" algn="l" fontAlgn="b"/>
                      <a:r>
                        <a:rPr lang="sv-SE" sz="800" u="none" strike="noStrike" dirty="0">
                          <a:effectLst/>
                        </a:rPr>
                        <a:t>Sverige</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504 855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1 515 957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67</a:t>
                      </a:r>
                    </a:p>
                  </a:txBody>
                  <a:tcPr marL="9525" marR="9525" marT="9525" marB="0" anchor="ctr"/>
                </a:tc>
                <a:extLst>
                  <a:ext uri="{0D108BD9-81ED-4DB2-BD59-A6C34878D82A}">
                    <a16:rowId xmlns:a16="http://schemas.microsoft.com/office/drawing/2014/main" val="1544414373"/>
                  </a:ext>
                </a:extLst>
              </a:tr>
              <a:tr h="396872">
                <a:tc>
                  <a:txBody>
                    <a:bodyPr/>
                    <a:lstStyle/>
                    <a:p>
                      <a:pPr marL="72000" algn="l" fontAlgn="b"/>
                      <a:r>
                        <a:rPr lang="sv-SE" sz="800" u="none" strike="noStrike" dirty="0">
                          <a:effectLst/>
                        </a:rPr>
                        <a:t>Stockholmsregionen</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235 620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72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713 937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76</a:t>
                      </a:r>
                    </a:p>
                  </a:txBody>
                  <a:tcPr marL="9525" marR="9525" marT="9525" marB="0" anchor="ctr"/>
                </a:tc>
                <a:extLst>
                  <a:ext uri="{0D108BD9-81ED-4DB2-BD59-A6C34878D82A}">
                    <a16:rowId xmlns:a16="http://schemas.microsoft.com/office/drawing/2014/main" val="4178915708"/>
                  </a:ext>
                </a:extLst>
              </a:tr>
              <a:tr h="396872">
                <a:tc>
                  <a:txBody>
                    <a:bodyPr/>
                    <a:lstStyle/>
                    <a:p>
                      <a:pPr marL="72000" algn="l" fontAlgn="b"/>
                      <a:r>
                        <a:rPr lang="sv-SE" sz="800" b="1" u="none" strike="noStrike" dirty="0">
                          <a:effectLst/>
                        </a:rPr>
                        <a:t>Uppsala län</a:t>
                      </a:r>
                      <a:endParaRPr lang="sv-SE" sz="800" b="1"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1" i="0" u="none" strike="noStrike">
                          <a:solidFill>
                            <a:srgbClr val="000000"/>
                          </a:solidFill>
                          <a:effectLst/>
                          <a:latin typeface="Futura Std Book" panose="020B0502020204020303"/>
                        </a:rPr>
                        <a:t>16 574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60</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55</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49 971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62</a:t>
                      </a:r>
                    </a:p>
                  </a:txBody>
                  <a:tcPr marL="9525" marR="9525" marT="9525" marB="0" anchor="ctr"/>
                </a:tc>
                <a:extLst>
                  <a:ext uri="{0D108BD9-81ED-4DB2-BD59-A6C34878D82A}">
                    <a16:rowId xmlns:a16="http://schemas.microsoft.com/office/drawing/2014/main" val="1554613420"/>
                  </a:ext>
                </a:extLst>
              </a:tr>
              <a:tr h="396872">
                <a:tc>
                  <a:txBody>
                    <a:bodyPr/>
                    <a:lstStyle/>
                    <a:p>
                      <a:pPr marL="72000" algn="l" fontAlgn="b"/>
                      <a:r>
                        <a:rPr lang="sv-SE" sz="800" b="1" u="none" strike="noStrike" dirty="0">
                          <a:effectLst/>
                        </a:rPr>
                        <a:t>Uppsala kommun</a:t>
                      </a:r>
                      <a:endParaRPr lang="sv-SE" sz="800" b="1"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1" i="0" u="none" strike="noStrike">
                          <a:solidFill>
                            <a:srgbClr val="000000"/>
                          </a:solidFill>
                          <a:effectLst/>
                          <a:latin typeface="Futura Std Book" panose="020B0502020204020303"/>
                        </a:rPr>
                        <a:t>10 305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41</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44</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33 515 </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53</a:t>
                      </a:r>
                    </a:p>
                  </a:txBody>
                  <a:tcPr marL="9525" marR="9525" marT="9525" marB="0" anchor="ctr"/>
                </a:tc>
                <a:extLst>
                  <a:ext uri="{0D108BD9-81ED-4DB2-BD59-A6C34878D82A}">
                    <a16:rowId xmlns:a16="http://schemas.microsoft.com/office/drawing/2014/main" val="923977588"/>
                  </a:ext>
                </a:extLst>
              </a:tr>
            </a:tbl>
          </a:graphicData>
        </a:graphic>
      </p:graphicFrame>
      <p:graphicFrame>
        <p:nvGraphicFramePr>
          <p:cNvPr id="12" name="Diagram 7">
            <a:extLst>
              <a:ext uri="{FF2B5EF4-FFF2-40B4-BE49-F238E27FC236}">
                <a16:creationId xmlns:a16="http://schemas.microsoft.com/office/drawing/2014/main" id="{BFEDB10E-ED70-4F34-8CA8-E3AA06BD98F1}"/>
              </a:ext>
            </a:extLst>
          </p:cNvPr>
          <p:cNvGraphicFramePr>
            <a:graphicFrameLocks/>
          </p:cNvGraphicFramePr>
          <p:nvPr>
            <p:extLst>
              <p:ext uri="{D42A27DB-BD31-4B8C-83A1-F6EECF244321}">
                <p14:modId xmlns:p14="http://schemas.microsoft.com/office/powerpoint/2010/main" val="1506156381"/>
              </p:ext>
            </p:extLst>
          </p:nvPr>
        </p:nvGraphicFramePr>
        <p:xfrm>
          <a:off x="726869" y="1967405"/>
          <a:ext cx="5870674" cy="38819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1243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21639" y="342899"/>
            <a:ext cx="8426449" cy="1113955"/>
          </a:xfrm>
        </p:spPr>
        <p:txBody>
          <a:bodyPr/>
          <a:lstStyle/>
          <a:p>
            <a:r>
              <a:rPr lang="sv-SE" dirty="0"/>
              <a:t>Varslade personer</a:t>
            </a:r>
          </a:p>
        </p:txBody>
      </p:sp>
      <p:sp>
        <p:nvSpPr>
          <p:cNvPr id="8" name="textruta 7">
            <a:extLst>
              <a:ext uri="{FF2B5EF4-FFF2-40B4-BE49-F238E27FC236}">
                <a16:creationId xmlns:a16="http://schemas.microsoft.com/office/drawing/2014/main" id="{B79D6868-AEFB-4F6E-A0E9-CF7AB0F1BC33}"/>
              </a:ext>
            </a:extLst>
          </p:cNvPr>
          <p:cNvSpPr txBox="1"/>
          <p:nvPr/>
        </p:nvSpPr>
        <p:spPr>
          <a:xfrm>
            <a:off x="721639" y="5946553"/>
            <a:ext cx="1500732" cy="215444"/>
          </a:xfrm>
          <a:prstGeom prst="rect">
            <a:avLst/>
          </a:prstGeom>
          <a:noFill/>
        </p:spPr>
        <p:txBody>
          <a:bodyPr wrap="none" rtlCol="0">
            <a:spAutoFit/>
          </a:bodyPr>
          <a:lstStyle/>
          <a:p>
            <a:r>
              <a:rPr lang="sv-SE" sz="800" dirty="0"/>
              <a:t>Källa: Arbetsförmedlingen </a:t>
            </a:r>
          </a:p>
        </p:txBody>
      </p:sp>
      <p:sp>
        <p:nvSpPr>
          <p:cNvPr id="10" name="Rektangel 9">
            <a:extLst>
              <a:ext uri="{FF2B5EF4-FFF2-40B4-BE49-F238E27FC236}">
                <a16:creationId xmlns:a16="http://schemas.microsoft.com/office/drawing/2014/main" id="{5172B7A3-1950-454E-A840-C9FF0842E69C}"/>
              </a:ext>
            </a:extLst>
          </p:cNvPr>
          <p:cNvSpPr/>
          <p:nvPr/>
        </p:nvSpPr>
        <p:spPr>
          <a:xfrm>
            <a:off x="6792687" y="3429001"/>
            <a:ext cx="4684939" cy="2543432"/>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1" name="Platshållare för innehåll 3">
            <a:extLst>
              <a:ext uri="{FF2B5EF4-FFF2-40B4-BE49-F238E27FC236}">
                <a16:creationId xmlns:a16="http://schemas.microsoft.com/office/drawing/2014/main" id="{85924509-F5D5-4A53-BD50-0F194E9EB15E}"/>
              </a:ext>
            </a:extLst>
          </p:cNvPr>
          <p:cNvSpPr>
            <a:spLocks noGrp="1"/>
          </p:cNvSpPr>
          <p:nvPr>
            <p:ph sz="half" idx="2"/>
          </p:nvPr>
        </p:nvSpPr>
        <p:spPr>
          <a:xfrm>
            <a:off x="6779354" y="2059160"/>
            <a:ext cx="4684939" cy="1384331"/>
          </a:xfrm>
        </p:spPr>
        <p:txBody>
          <a:bodyPr/>
          <a:lstStyle/>
          <a:p>
            <a:pPr lvl="4"/>
            <a:r>
              <a:rPr lang="sv-SE" sz="1400" dirty="0"/>
              <a:t>Antalet varslade personer fortsatte att normaliseras efter fjolårets rekordnivåer.</a:t>
            </a:r>
          </a:p>
          <a:p>
            <a:pPr lvl="4"/>
            <a:r>
              <a:rPr lang="sv-SE" sz="1400" dirty="0"/>
              <a:t>På helårsbasis har varslen minskat med närmare 74 procent för Uppsala län.</a:t>
            </a:r>
            <a:endParaRPr lang="sv-SE" sz="1800" dirty="0"/>
          </a:p>
        </p:txBody>
      </p:sp>
      <p:sp>
        <p:nvSpPr>
          <p:cNvPr id="27" name="textruta 26">
            <a:extLst>
              <a:ext uri="{FF2B5EF4-FFF2-40B4-BE49-F238E27FC236}">
                <a16:creationId xmlns:a16="http://schemas.microsoft.com/office/drawing/2014/main" id="{6945BE6D-16A8-4FB0-B582-95C86CA8F41F}"/>
              </a:ext>
            </a:extLst>
          </p:cNvPr>
          <p:cNvSpPr txBox="1"/>
          <p:nvPr/>
        </p:nvSpPr>
        <p:spPr>
          <a:xfrm>
            <a:off x="6792686" y="3438993"/>
            <a:ext cx="1544012" cy="276999"/>
          </a:xfrm>
          <a:prstGeom prst="rect">
            <a:avLst/>
          </a:prstGeom>
          <a:noFill/>
        </p:spPr>
        <p:txBody>
          <a:bodyPr wrap="none" rtlCol="0">
            <a:spAutoFit/>
          </a:bodyPr>
          <a:lstStyle/>
          <a:p>
            <a:r>
              <a:rPr lang="sv-SE" sz="1200" b="1" dirty="0">
                <a:latin typeface="+mj-lt"/>
                <a:cs typeface="Arial" panose="020B0604020202020204" pitchFamily="34" charset="0"/>
              </a:rPr>
              <a:t>Varslade personer</a:t>
            </a:r>
          </a:p>
        </p:txBody>
      </p:sp>
      <p:sp>
        <p:nvSpPr>
          <p:cNvPr id="37" name="textruta 36">
            <a:extLst>
              <a:ext uri="{FF2B5EF4-FFF2-40B4-BE49-F238E27FC236}">
                <a16:creationId xmlns:a16="http://schemas.microsoft.com/office/drawing/2014/main" id="{AA5C7BA9-BFDC-48E1-9434-68AD052BEC58}"/>
              </a:ext>
            </a:extLst>
          </p:cNvPr>
          <p:cNvSpPr txBox="1"/>
          <p:nvPr/>
        </p:nvSpPr>
        <p:spPr>
          <a:xfrm>
            <a:off x="10309225" y="5977331"/>
            <a:ext cx="1181734" cy="184666"/>
          </a:xfrm>
          <a:prstGeom prst="rect">
            <a:avLst/>
          </a:prstGeom>
          <a:noFill/>
        </p:spPr>
        <p:txBody>
          <a:bodyPr wrap="none" rtlCol="0">
            <a:spAutoFit/>
          </a:bodyPr>
          <a:lstStyle/>
          <a:p>
            <a:r>
              <a:rPr lang="sv-SE" sz="600" dirty="0"/>
              <a:t>* De fyra senaste kvartalen</a:t>
            </a:r>
          </a:p>
        </p:txBody>
      </p:sp>
      <p:sp>
        <p:nvSpPr>
          <p:cNvPr id="25" name="textruta 24">
            <a:extLst>
              <a:ext uri="{FF2B5EF4-FFF2-40B4-BE49-F238E27FC236}">
                <a16:creationId xmlns:a16="http://schemas.microsoft.com/office/drawing/2014/main" id="{6AEEC28D-7035-4B16-8EEC-D32667B73FBA}"/>
              </a:ext>
            </a:extLst>
          </p:cNvPr>
          <p:cNvSpPr txBox="1"/>
          <p:nvPr/>
        </p:nvSpPr>
        <p:spPr>
          <a:xfrm>
            <a:off x="721639" y="1533054"/>
            <a:ext cx="1776448" cy="492443"/>
          </a:xfrm>
          <a:prstGeom prst="rect">
            <a:avLst/>
          </a:prstGeom>
          <a:noFill/>
        </p:spPr>
        <p:txBody>
          <a:bodyPr wrap="none" rtlCol="0">
            <a:spAutoFit/>
          </a:bodyPr>
          <a:lstStyle/>
          <a:p>
            <a:r>
              <a:rPr lang="sv-SE" sz="1400" b="1" dirty="0"/>
              <a:t>Varslade personer</a:t>
            </a:r>
            <a:r>
              <a:rPr lang="sv-SE" sz="1400" dirty="0"/>
              <a:t/>
            </a:r>
            <a:br>
              <a:rPr lang="sv-SE" sz="1400" dirty="0"/>
            </a:br>
            <a:r>
              <a:rPr lang="sv-SE" sz="1200" dirty="0"/>
              <a:t>Index 100 = 2012 kv1</a:t>
            </a:r>
            <a:endParaRPr lang="sv-SE" sz="1400" dirty="0"/>
          </a:p>
        </p:txBody>
      </p:sp>
      <p:graphicFrame>
        <p:nvGraphicFramePr>
          <p:cNvPr id="26" name="Tabell 25">
            <a:extLst>
              <a:ext uri="{FF2B5EF4-FFF2-40B4-BE49-F238E27FC236}">
                <a16:creationId xmlns:a16="http://schemas.microsoft.com/office/drawing/2014/main" id="{A35AE596-1943-4E56-BB61-025E23F65E7E}"/>
              </a:ext>
            </a:extLst>
          </p:cNvPr>
          <p:cNvGraphicFramePr>
            <a:graphicFrameLocks noGrp="1"/>
          </p:cNvGraphicFramePr>
          <p:nvPr>
            <p:extLst>
              <p:ext uri="{D42A27DB-BD31-4B8C-83A1-F6EECF244321}">
                <p14:modId xmlns:p14="http://schemas.microsoft.com/office/powerpoint/2010/main" val="2242615488"/>
              </p:ext>
            </p:extLst>
          </p:nvPr>
        </p:nvGraphicFramePr>
        <p:xfrm>
          <a:off x="6792685" y="3737399"/>
          <a:ext cx="4684938" cy="2235034"/>
        </p:xfrm>
        <a:graphic>
          <a:graphicData uri="http://schemas.openxmlformats.org/drawingml/2006/table">
            <a:tbl>
              <a:tblPr bandRow="1">
                <a:tableStyleId>{2D5ABB26-0587-4C30-8999-92F81FD0307C}</a:tableStyleId>
              </a:tblPr>
              <a:tblGrid>
                <a:gridCol w="1530333">
                  <a:extLst>
                    <a:ext uri="{9D8B030D-6E8A-4147-A177-3AD203B41FA5}">
                      <a16:colId xmlns:a16="http://schemas.microsoft.com/office/drawing/2014/main" val="1678076792"/>
                    </a:ext>
                  </a:extLst>
                </a:gridCol>
                <a:gridCol w="679659">
                  <a:extLst>
                    <a:ext uri="{9D8B030D-6E8A-4147-A177-3AD203B41FA5}">
                      <a16:colId xmlns:a16="http://schemas.microsoft.com/office/drawing/2014/main" val="2601369493"/>
                    </a:ext>
                  </a:extLst>
                </a:gridCol>
                <a:gridCol w="771068">
                  <a:extLst>
                    <a:ext uri="{9D8B030D-6E8A-4147-A177-3AD203B41FA5}">
                      <a16:colId xmlns:a16="http://schemas.microsoft.com/office/drawing/2014/main" val="2395970223"/>
                    </a:ext>
                  </a:extLst>
                </a:gridCol>
                <a:gridCol w="610429">
                  <a:extLst>
                    <a:ext uri="{9D8B030D-6E8A-4147-A177-3AD203B41FA5}">
                      <a16:colId xmlns:a16="http://schemas.microsoft.com/office/drawing/2014/main" val="3235649811"/>
                    </a:ext>
                  </a:extLst>
                </a:gridCol>
                <a:gridCol w="556883">
                  <a:extLst>
                    <a:ext uri="{9D8B030D-6E8A-4147-A177-3AD203B41FA5}">
                      <a16:colId xmlns:a16="http://schemas.microsoft.com/office/drawing/2014/main" val="1050073455"/>
                    </a:ext>
                  </a:extLst>
                </a:gridCol>
                <a:gridCol w="536566">
                  <a:extLst>
                    <a:ext uri="{9D8B030D-6E8A-4147-A177-3AD203B41FA5}">
                      <a16:colId xmlns:a16="http://schemas.microsoft.com/office/drawing/2014/main" val="3827523272"/>
                    </a:ext>
                  </a:extLst>
                </a:gridCol>
              </a:tblGrid>
              <a:tr h="326603">
                <a:tc>
                  <a:txBody>
                    <a:bodyPr/>
                    <a:lstStyle/>
                    <a:p>
                      <a:pPr algn="l" fontAlgn="b"/>
                      <a:endParaRPr lang="sv-SE" sz="800" b="0" i="0" u="none" strike="noStrike" dirty="0">
                        <a:solidFill>
                          <a:srgbClr val="000000"/>
                        </a:solidFill>
                        <a:effectLst/>
                        <a:latin typeface="Futura Std Book" panose="020B0502020204020303"/>
                      </a:endParaRP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Antal</a:t>
                      </a:r>
                    </a:p>
                  </a:txBody>
                  <a:tcPr marL="9525" marR="9525" marT="9525" marB="0" anchor="b"/>
                </a:tc>
                <a:tc gridSpan="2">
                  <a:txBody>
                    <a:bodyPr/>
                    <a:lstStyle/>
                    <a:p>
                      <a:pPr algn="ctr" rtl="0" fontAlgn="b"/>
                      <a:r>
                        <a:rPr lang="sv-SE" sz="800" b="0" i="0" u="none" strike="noStrike">
                          <a:solidFill>
                            <a:srgbClr val="000000"/>
                          </a:solidFill>
                          <a:effectLst/>
                          <a:latin typeface="Futura Std Book" panose="020B0502020204020303" pitchFamily="34" charset="0"/>
                        </a:rPr>
                        <a:t>Förändring (%) </a:t>
                      </a:r>
                    </a:p>
                  </a:txBody>
                  <a:tcPr marL="9525" marR="9525" marT="9525" marB="0" anchor="b"/>
                </a:tc>
                <a:tc hMerge="1">
                  <a:txBody>
                    <a:bodyPr/>
                    <a:lstStyle/>
                    <a:p>
                      <a:endParaRPr lang="sv-SE"/>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2">
                  <a:txBody>
                    <a:bodyPr/>
                    <a:lstStyle/>
                    <a:p>
                      <a:pPr algn="ctr" rtl="0" fontAlgn="b"/>
                      <a:r>
                        <a:rPr lang="sv-SE" sz="800" b="0" i="0" u="none" strike="noStrike">
                          <a:solidFill>
                            <a:srgbClr val="000000"/>
                          </a:solidFill>
                          <a:effectLst/>
                          <a:latin typeface="Futura Std Book" panose="020B0502020204020303" pitchFamily="34" charset="0"/>
                        </a:rPr>
                        <a:t>R12*</a:t>
                      </a:r>
                    </a:p>
                  </a:txBody>
                  <a:tcPr marL="9525" marR="9525" marT="9525" marB="0" anchor="b"/>
                </a:tc>
                <a:tc hMerge="1">
                  <a:txBody>
                    <a:bodyPr/>
                    <a:lstStyle/>
                    <a:p>
                      <a:endParaRPr lang="sv-SE"/>
                    </a:p>
                  </a:txBody>
                  <a:tcPr/>
                </a:tc>
                <a:extLst>
                  <a:ext uri="{0D108BD9-81ED-4DB2-BD59-A6C34878D82A}">
                    <a16:rowId xmlns:a16="http://schemas.microsoft.com/office/drawing/2014/main" val="240735732"/>
                  </a:ext>
                </a:extLst>
              </a:tr>
              <a:tr h="342935">
                <a:tc>
                  <a:txBody>
                    <a:bodyPr/>
                    <a:lstStyle/>
                    <a:p>
                      <a:pPr algn="l" fontAlgn="b"/>
                      <a:endParaRPr lang="sv-SE" sz="800" b="0" i="0" u="none" strike="noStrike">
                        <a:solidFill>
                          <a:srgbClr val="000000"/>
                        </a:solidFill>
                        <a:effectLst/>
                        <a:latin typeface="Futura Std Book" panose="020B0502020204020303"/>
                      </a:endParaRPr>
                    </a:p>
                  </a:txBody>
                  <a:tcPr marL="9525" marR="9525" marT="9525" marB="0" anchor="b"/>
                </a:tc>
                <a:tc>
                  <a:txBody>
                    <a:bodyPr/>
                    <a:lstStyle/>
                    <a:p>
                      <a:pPr algn="ctr" fontAlgn="b"/>
                      <a:r>
                        <a:rPr lang="sv-SE" sz="800" b="0" i="0" u="none" strike="noStrike" dirty="0">
                          <a:solidFill>
                            <a:srgbClr val="000000"/>
                          </a:solidFill>
                          <a:effectLst/>
                          <a:latin typeface="Futura Std Book" panose="020B0502020204020303" pitchFamily="34" charset="0"/>
                        </a:rPr>
                        <a:t>2022 kv1</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- 5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Antal</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Utv., %</a:t>
                      </a:r>
                    </a:p>
                  </a:txBody>
                  <a:tcPr marL="9525" marR="9525" marT="9525" marB="0" anchor="b"/>
                </a:tc>
                <a:extLst>
                  <a:ext uri="{0D108BD9-81ED-4DB2-BD59-A6C34878D82A}">
                    <a16:rowId xmlns:a16="http://schemas.microsoft.com/office/drawing/2014/main" val="1194244375"/>
                  </a:ext>
                </a:extLst>
              </a:tr>
              <a:tr h="391374">
                <a:tc>
                  <a:txBody>
                    <a:bodyPr/>
                    <a:lstStyle/>
                    <a:p>
                      <a:pPr marL="72000" algn="l" fontAlgn="b"/>
                      <a:r>
                        <a:rPr lang="sv-SE" sz="800" u="none" strike="noStrike" dirty="0">
                          <a:effectLst/>
                        </a:rPr>
                        <a:t>Sverige</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5 091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23 825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-71</a:t>
                      </a:r>
                    </a:p>
                  </a:txBody>
                  <a:tcPr marL="9525" marR="9525" marT="9525" marB="0" anchor="ctr"/>
                </a:tc>
                <a:extLst>
                  <a:ext uri="{0D108BD9-81ED-4DB2-BD59-A6C34878D82A}">
                    <a16:rowId xmlns:a16="http://schemas.microsoft.com/office/drawing/2014/main" val="1544414373"/>
                  </a:ext>
                </a:extLst>
              </a:tr>
              <a:tr h="391374">
                <a:tc>
                  <a:txBody>
                    <a:bodyPr/>
                    <a:lstStyle/>
                    <a:p>
                      <a:pPr marL="72000" algn="l" fontAlgn="b"/>
                      <a:r>
                        <a:rPr lang="sv-SE" sz="800" u="none" strike="noStrike" dirty="0">
                          <a:effectLst/>
                        </a:rPr>
                        <a:t>Stockholmsregionen</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3 220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14 281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-72</a:t>
                      </a:r>
                    </a:p>
                  </a:txBody>
                  <a:tcPr marL="9525" marR="9525" marT="9525" marB="0" anchor="ctr"/>
                </a:tc>
                <a:extLst>
                  <a:ext uri="{0D108BD9-81ED-4DB2-BD59-A6C34878D82A}">
                    <a16:rowId xmlns:a16="http://schemas.microsoft.com/office/drawing/2014/main" val="4178915708"/>
                  </a:ext>
                </a:extLst>
              </a:tr>
              <a:tr h="391374">
                <a:tc>
                  <a:txBody>
                    <a:bodyPr/>
                    <a:lstStyle/>
                    <a:p>
                      <a:pPr marL="72000" algn="l" fontAlgn="b"/>
                      <a:r>
                        <a:rPr lang="sv-SE" sz="800" b="1" u="none" strike="noStrike" dirty="0">
                          <a:effectLst/>
                        </a:rPr>
                        <a:t>Uppsala län</a:t>
                      </a:r>
                      <a:endParaRPr lang="sv-SE" sz="800" b="1"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1" i="0" u="none" strike="noStrike">
                          <a:solidFill>
                            <a:srgbClr val="000000"/>
                          </a:solidFill>
                          <a:effectLst/>
                          <a:latin typeface="Futura Std Book" panose="020B0502020204020303"/>
                        </a:rPr>
                        <a:t>68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-61</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-69</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308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-74</a:t>
                      </a:r>
                    </a:p>
                  </a:txBody>
                  <a:tcPr marL="9525" marR="9525" marT="9525" marB="0" anchor="ctr"/>
                </a:tc>
                <a:extLst>
                  <a:ext uri="{0D108BD9-81ED-4DB2-BD59-A6C34878D82A}">
                    <a16:rowId xmlns:a16="http://schemas.microsoft.com/office/drawing/2014/main" val="1554613420"/>
                  </a:ext>
                </a:extLst>
              </a:tr>
              <a:tr h="391374">
                <a:tc>
                  <a:txBody>
                    <a:bodyPr/>
                    <a:lstStyle/>
                    <a:p>
                      <a:pPr marL="72000" algn="l" fontAlgn="b"/>
                      <a:r>
                        <a:rPr lang="sv-SE" sz="800" b="1" u="none" strike="noStrike" dirty="0">
                          <a:effectLst/>
                        </a:rPr>
                        <a:t>Uppsala kommun</a:t>
                      </a:r>
                      <a:endParaRPr lang="sv-SE" sz="800" b="1"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1" i="0" u="none" strike="noStrike">
                          <a:solidFill>
                            <a:srgbClr val="000000"/>
                          </a:solidFill>
                          <a:effectLst/>
                          <a:latin typeface="Futura Std Book" panose="020B0502020204020303"/>
                        </a:rPr>
                        <a:t>62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-61</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-37</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206 </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-79</a:t>
                      </a:r>
                    </a:p>
                  </a:txBody>
                  <a:tcPr marL="9525" marR="9525" marT="9525" marB="0" anchor="ctr"/>
                </a:tc>
                <a:extLst>
                  <a:ext uri="{0D108BD9-81ED-4DB2-BD59-A6C34878D82A}">
                    <a16:rowId xmlns:a16="http://schemas.microsoft.com/office/drawing/2014/main" val="923977588"/>
                  </a:ext>
                </a:extLst>
              </a:tr>
            </a:tbl>
          </a:graphicData>
        </a:graphic>
      </p:graphicFrame>
      <p:graphicFrame>
        <p:nvGraphicFramePr>
          <p:cNvPr id="13" name="Diagram 4">
            <a:extLst>
              <a:ext uri="{FF2B5EF4-FFF2-40B4-BE49-F238E27FC236}">
                <a16:creationId xmlns:a16="http://schemas.microsoft.com/office/drawing/2014/main" id="{DFF6151C-D6B8-45E3-ABA3-E6B1AABB8AF3}"/>
              </a:ext>
            </a:extLst>
          </p:cNvPr>
          <p:cNvGraphicFramePr>
            <a:graphicFrameLocks/>
          </p:cNvGraphicFramePr>
          <p:nvPr>
            <p:extLst>
              <p:ext uri="{D42A27DB-BD31-4B8C-83A1-F6EECF244321}">
                <p14:modId xmlns:p14="http://schemas.microsoft.com/office/powerpoint/2010/main" val="3747500979"/>
              </p:ext>
            </p:extLst>
          </p:nvPr>
        </p:nvGraphicFramePr>
        <p:xfrm>
          <a:off x="723600" y="2061713"/>
          <a:ext cx="5882979" cy="38886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54654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21630" y="342899"/>
            <a:ext cx="8426449" cy="1113955"/>
          </a:xfrm>
        </p:spPr>
        <p:txBody>
          <a:bodyPr/>
          <a:lstStyle/>
          <a:p>
            <a:r>
              <a:rPr lang="sv-SE" dirty="0"/>
              <a:t>Arbetslöshet</a:t>
            </a:r>
          </a:p>
        </p:txBody>
      </p:sp>
      <p:sp>
        <p:nvSpPr>
          <p:cNvPr id="8" name="textruta 7">
            <a:extLst>
              <a:ext uri="{FF2B5EF4-FFF2-40B4-BE49-F238E27FC236}">
                <a16:creationId xmlns:a16="http://schemas.microsoft.com/office/drawing/2014/main" id="{CD2ACD43-3A01-4617-AD46-8B798494D895}"/>
              </a:ext>
            </a:extLst>
          </p:cNvPr>
          <p:cNvSpPr txBox="1"/>
          <p:nvPr/>
        </p:nvSpPr>
        <p:spPr>
          <a:xfrm>
            <a:off x="721630" y="5756989"/>
            <a:ext cx="2866490" cy="215444"/>
          </a:xfrm>
          <a:prstGeom prst="rect">
            <a:avLst/>
          </a:prstGeom>
          <a:noFill/>
        </p:spPr>
        <p:txBody>
          <a:bodyPr wrap="none" rtlCol="0">
            <a:spAutoFit/>
          </a:bodyPr>
          <a:lstStyle/>
          <a:p>
            <a:r>
              <a:rPr lang="sv-SE" sz="800" dirty="0"/>
              <a:t>Källa: Arbetsförmedlingen och Statistiska centralbyrån</a:t>
            </a:r>
          </a:p>
        </p:txBody>
      </p:sp>
      <p:sp>
        <p:nvSpPr>
          <p:cNvPr id="9" name="Rektangel 8">
            <a:extLst>
              <a:ext uri="{FF2B5EF4-FFF2-40B4-BE49-F238E27FC236}">
                <a16:creationId xmlns:a16="http://schemas.microsoft.com/office/drawing/2014/main" id="{1D7A9D34-7147-43AF-B6BC-177834550829}"/>
              </a:ext>
            </a:extLst>
          </p:cNvPr>
          <p:cNvSpPr/>
          <p:nvPr/>
        </p:nvSpPr>
        <p:spPr>
          <a:xfrm>
            <a:off x="6810103" y="3429000"/>
            <a:ext cx="4667523" cy="2451101"/>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0" name="Platshållare för innehåll 3">
            <a:extLst>
              <a:ext uri="{FF2B5EF4-FFF2-40B4-BE49-F238E27FC236}">
                <a16:creationId xmlns:a16="http://schemas.microsoft.com/office/drawing/2014/main" id="{65F7B4B2-65FA-4963-9D5C-4FA5AA3BCA81}"/>
              </a:ext>
            </a:extLst>
          </p:cNvPr>
          <p:cNvSpPr>
            <a:spLocks noGrp="1"/>
          </p:cNvSpPr>
          <p:nvPr>
            <p:ph sz="half" idx="2"/>
          </p:nvPr>
        </p:nvSpPr>
        <p:spPr>
          <a:xfrm>
            <a:off x="6802845" y="1965532"/>
            <a:ext cx="4667523" cy="1468609"/>
          </a:xfrm>
        </p:spPr>
        <p:txBody>
          <a:bodyPr/>
          <a:lstStyle/>
          <a:p>
            <a:pPr lvl="4"/>
            <a:r>
              <a:rPr lang="sv-SE" sz="1400" dirty="0"/>
              <a:t>Länet svarar för den lägsta arbetslösheten i Stockholmsregionen efter Dalarna. </a:t>
            </a:r>
          </a:p>
          <a:p>
            <a:pPr lvl="4"/>
            <a:r>
              <a:rPr lang="sv-SE" sz="1400" dirty="0"/>
              <a:t>Östhammars kommun stod för länets lägsta arbetslöshet (2,9 %). </a:t>
            </a:r>
            <a:endParaRPr lang="sv-SE" sz="1800" dirty="0"/>
          </a:p>
        </p:txBody>
      </p:sp>
      <p:sp>
        <p:nvSpPr>
          <p:cNvPr id="11" name="textruta 10">
            <a:extLst>
              <a:ext uri="{FF2B5EF4-FFF2-40B4-BE49-F238E27FC236}">
                <a16:creationId xmlns:a16="http://schemas.microsoft.com/office/drawing/2014/main" id="{319CC01C-D60B-4393-9844-C417DB841EB4}"/>
              </a:ext>
            </a:extLst>
          </p:cNvPr>
          <p:cNvSpPr txBox="1"/>
          <p:nvPr/>
        </p:nvSpPr>
        <p:spPr>
          <a:xfrm>
            <a:off x="6810102" y="3439284"/>
            <a:ext cx="1099981" cy="276999"/>
          </a:xfrm>
          <a:prstGeom prst="rect">
            <a:avLst/>
          </a:prstGeom>
          <a:noFill/>
        </p:spPr>
        <p:txBody>
          <a:bodyPr wrap="none" rtlCol="0">
            <a:spAutoFit/>
          </a:bodyPr>
          <a:lstStyle/>
          <a:p>
            <a:r>
              <a:rPr lang="sv-SE" sz="1200" b="1" dirty="0">
                <a:latin typeface="+mj-lt"/>
                <a:cs typeface="Arial" panose="020B0604020202020204" pitchFamily="34" charset="0"/>
              </a:rPr>
              <a:t>Arbetslöshet</a:t>
            </a:r>
          </a:p>
        </p:txBody>
      </p:sp>
      <p:sp>
        <p:nvSpPr>
          <p:cNvPr id="19" name="textruta 18">
            <a:extLst>
              <a:ext uri="{FF2B5EF4-FFF2-40B4-BE49-F238E27FC236}">
                <a16:creationId xmlns:a16="http://schemas.microsoft.com/office/drawing/2014/main" id="{F8AD249B-55F6-456D-B812-30BDBAF78D80}"/>
              </a:ext>
            </a:extLst>
          </p:cNvPr>
          <p:cNvSpPr txBox="1"/>
          <p:nvPr/>
        </p:nvSpPr>
        <p:spPr>
          <a:xfrm>
            <a:off x="714375" y="1235868"/>
            <a:ext cx="5226324" cy="523220"/>
          </a:xfrm>
          <a:prstGeom prst="rect">
            <a:avLst/>
          </a:prstGeom>
          <a:noFill/>
        </p:spPr>
        <p:txBody>
          <a:bodyPr wrap="square" rtlCol="0">
            <a:spAutoFit/>
          </a:bodyPr>
          <a:lstStyle/>
          <a:p>
            <a:r>
              <a:rPr lang="sv-SE" sz="1400" dirty="0"/>
              <a:t/>
            </a:r>
            <a:br>
              <a:rPr lang="sv-SE" sz="1400" dirty="0"/>
            </a:br>
            <a:r>
              <a:rPr lang="sv-SE" sz="1400" b="1" dirty="0"/>
              <a:t>Arbetslöshet i förhållande till befolkningen (%), 15-74 år</a:t>
            </a:r>
            <a:endParaRPr lang="sv-SE" sz="1400" dirty="0"/>
          </a:p>
        </p:txBody>
      </p:sp>
      <p:graphicFrame>
        <p:nvGraphicFramePr>
          <p:cNvPr id="4" name="Tabell 3">
            <a:extLst>
              <a:ext uri="{FF2B5EF4-FFF2-40B4-BE49-F238E27FC236}">
                <a16:creationId xmlns:a16="http://schemas.microsoft.com/office/drawing/2014/main" id="{2F3CC516-9B2A-4B2E-8D93-EC89C6E23745}"/>
              </a:ext>
            </a:extLst>
          </p:cNvPr>
          <p:cNvGraphicFramePr>
            <a:graphicFrameLocks noGrp="1"/>
          </p:cNvGraphicFramePr>
          <p:nvPr>
            <p:extLst>
              <p:ext uri="{D42A27DB-BD31-4B8C-83A1-F6EECF244321}">
                <p14:modId xmlns:p14="http://schemas.microsoft.com/office/powerpoint/2010/main" val="2996045891"/>
              </p:ext>
            </p:extLst>
          </p:nvPr>
        </p:nvGraphicFramePr>
        <p:xfrm>
          <a:off x="6810101" y="3726566"/>
          <a:ext cx="4660267" cy="2153534"/>
        </p:xfrm>
        <a:graphic>
          <a:graphicData uri="http://schemas.openxmlformats.org/drawingml/2006/table">
            <a:tbl>
              <a:tblPr bandRow="1">
                <a:tableStyleId>{2D5ABB26-0587-4C30-8999-92F81FD0307C}</a:tableStyleId>
              </a:tblPr>
              <a:tblGrid>
                <a:gridCol w="1522274">
                  <a:extLst>
                    <a:ext uri="{9D8B030D-6E8A-4147-A177-3AD203B41FA5}">
                      <a16:colId xmlns:a16="http://schemas.microsoft.com/office/drawing/2014/main" val="2395226318"/>
                    </a:ext>
                  </a:extLst>
                </a:gridCol>
                <a:gridCol w="676080">
                  <a:extLst>
                    <a:ext uri="{9D8B030D-6E8A-4147-A177-3AD203B41FA5}">
                      <a16:colId xmlns:a16="http://schemas.microsoft.com/office/drawing/2014/main" val="2497216744"/>
                    </a:ext>
                  </a:extLst>
                </a:gridCol>
                <a:gridCol w="767008">
                  <a:extLst>
                    <a:ext uri="{9D8B030D-6E8A-4147-A177-3AD203B41FA5}">
                      <a16:colId xmlns:a16="http://schemas.microsoft.com/office/drawing/2014/main" val="1567125472"/>
                    </a:ext>
                  </a:extLst>
                </a:gridCol>
                <a:gridCol w="607214">
                  <a:extLst>
                    <a:ext uri="{9D8B030D-6E8A-4147-A177-3AD203B41FA5}">
                      <a16:colId xmlns:a16="http://schemas.microsoft.com/office/drawing/2014/main" val="4058630291"/>
                    </a:ext>
                  </a:extLst>
                </a:gridCol>
                <a:gridCol w="553950">
                  <a:extLst>
                    <a:ext uri="{9D8B030D-6E8A-4147-A177-3AD203B41FA5}">
                      <a16:colId xmlns:a16="http://schemas.microsoft.com/office/drawing/2014/main" val="3830497264"/>
                    </a:ext>
                  </a:extLst>
                </a:gridCol>
                <a:gridCol w="533741">
                  <a:extLst>
                    <a:ext uri="{9D8B030D-6E8A-4147-A177-3AD203B41FA5}">
                      <a16:colId xmlns:a16="http://schemas.microsoft.com/office/drawing/2014/main" val="3292259298"/>
                    </a:ext>
                  </a:extLst>
                </a:gridCol>
              </a:tblGrid>
              <a:tr h="328033">
                <a:tc>
                  <a:txBody>
                    <a:bodyPr/>
                    <a:lstStyle/>
                    <a:p>
                      <a:pPr algn="l" fontAlgn="b"/>
                      <a:endParaRPr lang="sv-SE" sz="800" b="0" i="0" u="none" strike="noStrike" dirty="0">
                        <a:solidFill>
                          <a:srgbClr val="000000"/>
                        </a:solidFill>
                        <a:effectLst/>
                        <a:latin typeface="Futura Std Book" panose="020B0502020204020303"/>
                      </a:endParaRP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Antal</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Förändring</a:t>
                      </a:r>
                    </a:p>
                  </a:txBody>
                  <a:tcPr marL="9525" marR="9525" marT="9525" marB="0" anchor="b"/>
                </a:tc>
                <a:tc gridSpan="3">
                  <a:txBody>
                    <a:bodyPr/>
                    <a:lstStyle/>
                    <a:p>
                      <a:pPr algn="ctr" fontAlgn="b"/>
                      <a:r>
                        <a:rPr lang="sv-SE" sz="800" b="0" i="0" u="none" strike="noStrike" dirty="0">
                          <a:solidFill>
                            <a:srgbClr val="000000"/>
                          </a:solidFill>
                          <a:effectLst/>
                          <a:latin typeface="Futura Std Book" panose="020B0502020204020303" pitchFamily="34" charset="0"/>
                        </a:rPr>
                        <a:t>Arbetslösa i förh. till befolkningen, 15-74 år (%)</a:t>
                      </a:r>
                    </a:p>
                  </a:txBody>
                  <a:tcPr marL="9525" marR="9525" marT="9525" marB="0" anchor="b"/>
                </a:tc>
                <a:tc hMerge="1">
                  <a:txBody>
                    <a:bodyPr/>
                    <a:lstStyle/>
                    <a:p>
                      <a:endParaRPr lang="sv-SE"/>
                    </a:p>
                  </a:txBody>
                  <a:tcPr>
                    <a:lnT>
                      <a:noFill/>
                    </a:lnT>
                  </a:tcPr>
                </a:tc>
                <a:tc hMerge="1">
                  <a:txBody>
                    <a:bodyPr/>
                    <a:lstStyle/>
                    <a:p>
                      <a:endParaRPr lang="sv-SE"/>
                    </a:p>
                  </a:txBody>
                  <a:tcPr>
                    <a:lnT>
                      <a:noFill/>
                    </a:lnT>
                  </a:tcPr>
                </a:tc>
                <a:extLst>
                  <a:ext uri="{0D108BD9-81ED-4DB2-BD59-A6C34878D82A}">
                    <a16:rowId xmlns:a16="http://schemas.microsoft.com/office/drawing/2014/main" val="3282416922"/>
                  </a:ext>
                </a:extLst>
              </a:tr>
              <a:tr h="328033">
                <a:tc>
                  <a:txBody>
                    <a:bodyPr/>
                    <a:lstStyle/>
                    <a:p>
                      <a:pPr algn="l" fontAlgn="b"/>
                      <a:endParaRPr lang="sv-SE" sz="800" b="0" i="0" u="none" strike="noStrike">
                        <a:solidFill>
                          <a:srgbClr val="000000"/>
                        </a:solidFill>
                        <a:effectLst/>
                        <a:latin typeface="Futura Std Book" panose="020B0502020204020303"/>
                      </a:endParaRPr>
                    </a:p>
                  </a:txBody>
                  <a:tcPr marL="9525" marR="9525" marT="9525" marB="0" anchor="b"/>
                </a:tc>
                <a:tc>
                  <a:txBody>
                    <a:bodyPr/>
                    <a:lstStyle/>
                    <a:p>
                      <a:pPr algn="ctr" fontAlgn="b"/>
                      <a:r>
                        <a:rPr lang="sv-SE" sz="800" b="0" i="0" u="none" strike="noStrike" dirty="0">
                          <a:solidFill>
                            <a:srgbClr val="000000"/>
                          </a:solidFill>
                          <a:effectLst/>
                          <a:latin typeface="Futura Std Book" panose="020B0502020204020303" pitchFamily="34" charset="0"/>
                        </a:rPr>
                        <a:t>2022 kv1</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 år (antal)</a:t>
                      </a:r>
                    </a:p>
                  </a:txBody>
                  <a:tcPr marL="9525" marR="9525" marT="9525" marB="0" anchor="b"/>
                </a:tc>
                <a:tc>
                  <a:txBody>
                    <a:bodyPr/>
                    <a:lstStyle/>
                    <a:p>
                      <a:pPr algn="ctr" fontAlgn="b"/>
                      <a:r>
                        <a:rPr lang="sv-SE" sz="800" b="0" i="0" u="none" strike="noStrike" dirty="0">
                          <a:solidFill>
                            <a:srgbClr val="000000"/>
                          </a:solidFill>
                          <a:effectLst/>
                          <a:latin typeface="Futura Std Book" panose="020B0502020204020303" pitchFamily="34" charset="0"/>
                        </a:rPr>
                        <a:t>2022 kv1</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-5 år</a:t>
                      </a:r>
                    </a:p>
                  </a:txBody>
                  <a:tcPr marL="9525" marR="9525" marT="9525" marB="0" anchor="b"/>
                </a:tc>
                <a:extLst>
                  <a:ext uri="{0D108BD9-81ED-4DB2-BD59-A6C34878D82A}">
                    <a16:rowId xmlns:a16="http://schemas.microsoft.com/office/drawing/2014/main" val="1412337128"/>
                  </a:ext>
                </a:extLst>
              </a:tr>
              <a:tr h="374367">
                <a:tc>
                  <a:txBody>
                    <a:bodyPr/>
                    <a:lstStyle/>
                    <a:p>
                      <a:pPr marL="72000" algn="l" fontAlgn="b"/>
                      <a:r>
                        <a:rPr lang="sv-SE" sz="800" u="none" strike="noStrike" dirty="0">
                          <a:effectLst/>
                        </a:rPr>
                        <a:t>Sverige</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700" b="0" i="0" u="none" strike="noStrike">
                          <a:solidFill>
                            <a:srgbClr val="000000"/>
                          </a:solidFill>
                          <a:effectLst/>
                          <a:latin typeface="Futura Std Book" panose="020B0502020204020303"/>
                        </a:rPr>
                        <a:t>362 661 </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-89 746 </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4,8</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6,0</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5,1</a:t>
                      </a:r>
                    </a:p>
                  </a:txBody>
                  <a:tcPr marL="9525" marR="9525" marT="9525" marB="0" anchor="ctr"/>
                </a:tc>
                <a:extLst>
                  <a:ext uri="{0D108BD9-81ED-4DB2-BD59-A6C34878D82A}">
                    <a16:rowId xmlns:a16="http://schemas.microsoft.com/office/drawing/2014/main" val="466013393"/>
                  </a:ext>
                </a:extLst>
              </a:tr>
              <a:tr h="374367">
                <a:tc>
                  <a:txBody>
                    <a:bodyPr/>
                    <a:lstStyle/>
                    <a:p>
                      <a:pPr marL="72000" algn="l" fontAlgn="b"/>
                      <a:r>
                        <a:rPr lang="sv-SE" sz="800" u="none" strike="noStrike" dirty="0">
                          <a:effectLst/>
                        </a:rPr>
                        <a:t>Stockholmsregionen</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700" b="0" i="0" u="none" strike="noStrike">
                          <a:solidFill>
                            <a:srgbClr val="000000"/>
                          </a:solidFill>
                          <a:effectLst/>
                          <a:latin typeface="Futura Std Book" panose="020B0502020204020303"/>
                        </a:rPr>
                        <a:t>170 675 </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-38 712 </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4,9</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6,1</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4,9</a:t>
                      </a:r>
                    </a:p>
                  </a:txBody>
                  <a:tcPr marL="9525" marR="9525" marT="9525" marB="0" anchor="ctr"/>
                </a:tc>
                <a:extLst>
                  <a:ext uri="{0D108BD9-81ED-4DB2-BD59-A6C34878D82A}">
                    <a16:rowId xmlns:a16="http://schemas.microsoft.com/office/drawing/2014/main" val="887001564"/>
                  </a:ext>
                </a:extLst>
              </a:tr>
              <a:tr h="374367">
                <a:tc>
                  <a:txBody>
                    <a:bodyPr/>
                    <a:lstStyle/>
                    <a:p>
                      <a:pPr marL="72000" algn="l" fontAlgn="b"/>
                      <a:r>
                        <a:rPr lang="sv-SE" sz="800" b="1" u="none" strike="noStrike" dirty="0">
                          <a:effectLst/>
                        </a:rPr>
                        <a:t>Uppsala län</a:t>
                      </a:r>
                      <a:endParaRPr lang="sv-SE" sz="800" b="1"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700" b="1" i="0" u="none" strike="noStrike">
                          <a:solidFill>
                            <a:srgbClr val="000000"/>
                          </a:solidFill>
                          <a:effectLst/>
                          <a:latin typeface="Futura Std Book" panose="020B0502020204020303"/>
                        </a:rPr>
                        <a:t>12 554 </a:t>
                      </a: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a:rPr>
                        <a:t>-2 125 </a:t>
                      </a: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a:rPr>
                        <a:t>4,3</a:t>
                      </a: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a:rPr>
                        <a:t>5,1</a:t>
                      </a: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a:rPr>
                        <a:t>3,8</a:t>
                      </a:r>
                    </a:p>
                  </a:txBody>
                  <a:tcPr marL="9525" marR="9525" marT="9525" marB="0" anchor="ctr"/>
                </a:tc>
                <a:extLst>
                  <a:ext uri="{0D108BD9-81ED-4DB2-BD59-A6C34878D82A}">
                    <a16:rowId xmlns:a16="http://schemas.microsoft.com/office/drawing/2014/main" val="546171257"/>
                  </a:ext>
                </a:extLst>
              </a:tr>
              <a:tr h="374367">
                <a:tc>
                  <a:txBody>
                    <a:bodyPr/>
                    <a:lstStyle/>
                    <a:p>
                      <a:pPr marL="72000" algn="l" fontAlgn="b"/>
                      <a:r>
                        <a:rPr lang="sv-SE" sz="800" b="1" u="none" strike="noStrike" dirty="0">
                          <a:effectLst/>
                        </a:rPr>
                        <a:t>Uppsala kommun</a:t>
                      </a:r>
                      <a:endParaRPr lang="sv-SE" sz="800" b="1"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700" b="1" i="0" u="none" strike="noStrike">
                          <a:solidFill>
                            <a:srgbClr val="000000"/>
                          </a:solidFill>
                          <a:effectLst/>
                          <a:latin typeface="Futura Std Book" panose="020B0502020204020303"/>
                        </a:rPr>
                        <a:t>7 861 </a:t>
                      </a: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a:rPr>
                        <a:t>-1 434 </a:t>
                      </a: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a:rPr>
                        <a:t>4,4</a:t>
                      </a: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a:rPr>
                        <a:t>5,3</a:t>
                      </a:r>
                    </a:p>
                  </a:txBody>
                  <a:tcPr marL="9525" marR="9525" marT="9525" marB="0" anchor="ctr"/>
                </a:tc>
                <a:tc>
                  <a:txBody>
                    <a:bodyPr/>
                    <a:lstStyle/>
                    <a:p>
                      <a:pPr algn="ctr" fontAlgn="ctr"/>
                      <a:r>
                        <a:rPr lang="sv-SE" sz="700" b="1" i="0" u="none" strike="noStrike" dirty="0">
                          <a:solidFill>
                            <a:srgbClr val="000000"/>
                          </a:solidFill>
                          <a:effectLst/>
                          <a:latin typeface="Futura Std Book" panose="020B0502020204020303"/>
                        </a:rPr>
                        <a:t>3,7</a:t>
                      </a:r>
                    </a:p>
                  </a:txBody>
                  <a:tcPr marL="9525" marR="9525" marT="9525" marB="0" anchor="ctr"/>
                </a:tc>
                <a:extLst>
                  <a:ext uri="{0D108BD9-81ED-4DB2-BD59-A6C34878D82A}">
                    <a16:rowId xmlns:a16="http://schemas.microsoft.com/office/drawing/2014/main" val="3659005240"/>
                  </a:ext>
                </a:extLst>
              </a:tr>
            </a:tbl>
          </a:graphicData>
        </a:graphic>
      </p:graphicFrame>
      <p:graphicFrame>
        <p:nvGraphicFramePr>
          <p:cNvPr id="13" name="Diagram 4">
            <a:extLst>
              <a:ext uri="{FF2B5EF4-FFF2-40B4-BE49-F238E27FC236}">
                <a16:creationId xmlns:a16="http://schemas.microsoft.com/office/drawing/2014/main" id="{DBA89FD4-5936-4021-A861-9D9DF5F01067}"/>
              </a:ext>
            </a:extLst>
          </p:cNvPr>
          <p:cNvGraphicFramePr>
            <a:graphicFrameLocks/>
          </p:cNvGraphicFramePr>
          <p:nvPr>
            <p:extLst>
              <p:ext uri="{D42A27DB-BD31-4B8C-83A1-F6EECF244321}">
                <p14:modId xmlns:p14="http://schemas.microsoft.com/office/powerpoint/2010/main" val="2145200481"/>
              </p:ext>
            </p:extLst>
          </p:nvPr>
        </p:nvGraphicFramePr>
        <p:xfrm>
          <a:off x="721629" y="1759088"/>
          <a:ext cx="5924419" cy="39979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74673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2CD0751C-4FF8-45CE-BACD-DDE0FA873C1D}"/>
              </a:ext>
            </a:extLst>
          </p:cNvPr>
          <p:cNvSpPr>
            <a:spLocks noGrp="1"/>
          </p:cNvSpPr>
          <p:nvPr>
            <p:ph type="title"/>
          </p:nvPr>
        </p:nvSpPr>
        <p:spPr/>
        <p:txBody>
          <a:bodyPr/>
          <a:lstStyle/>
          <a:p>
            <a:r>
              <a:rPr lang="sv-SE" dirty="0"/>
              <a:t>Arbetslöshet efter kategori</a:t>
            </a:r>
          </a:p>
        </p:txBody>
      </p:sp>
      <p:graphicFrame>
        <p:nvGraphicFramePr>
          <p:cNvPr id="6" name="Platshållare för innehåll 4">
            <a:extLst>
              <a:ext uri="{FF2B5EF4-FFF2-40B4-BE49-F238E27FC236}">
                <a16:creationId xmlns:a16="http://schemas.microsoft.com/office/drawing/2014/main" id="{159ACD62-4702-4221-B503-7B3F925A622F}"/>
              </a:ext>
            </a:extLst>
          </p:cNvPr>
          <p:cNvGraphicFramePr>
            <a:graphicFrameLocks noGrp="1"/>
          </p:cNvGraphicFramePr>
          <p:nvPr>
            <p:ph idx="1"/>
            <p:extLst>
              <p:ext uri="{D42A27DB-BD31-4B8C-83A1-F6EECF244321}">
                <p14:modId xmlns:p14="http://schemas.microsoft.com/office/powerpoint/2010/main" val="460353359"/>
              </p:ext>
            </p:extLst>
          </p:nvPr>
        </p:nvGraphicFramePr>
        <p:xfrm>
          <a:off x="1882773" y="1552560"/>
          <a:ext cx="8426449" cy="1915560"/>
        </p:xfrm>
        <a:graphic>
          <a:graphicData uri="http://schemas.openxmlformats.org/drawingml/2006/table">
            <a:tbl>
              <a:tblPr firstRow="1" bandRow="1">
                <a:tableStyleId>{5C22544A-7EE6-4342-B048-85BDC9FD1C3A}</a:tableStyleId>
              </a:tblPr>
              <a:tblGrid>
                <a:gridCol w="2610850">
                  <a:extLst>
                    <a:ext uri="{9D8B030D-6E8A-4147-A177-3AD203B41FA5}">
                      <a16:colId xmlns:a16="http://schemas.microsoft.com/office/drawing/2014/main" val="452260278"/>
                    </a:ext>
                  </a:extLst>
                </a:gridCol>
                <a:gridCol w="1957511">
                  <a:extLst>
                    <a:ext uri="{9D8B030D-6E8A-4147-A177-3AD203B41FA5}">
                      <a16:colId xmlns:a16="http://schemas.microsoft.com/office/drawing/2014/main" val="1889858293"/>
                    </a:ext>
                  </a:extLst>
                </a:gridCol>
                <a:gridCol w="1661339">
                  <a:extLst>
                    <a:ext uri="{9D8B030D-6E8A-4147-A177-3AD203B41FA5}">
                      <a16:colId xmlns:a16="http://schemas.microsoft.com/office/drawing/2014/main" val="1671515360"/>
                    </a:ext>
                  </a:extLst>
                </a:gridCol>
                <a:gridCol w="1126252">
                  <a:extLst>
                    <a:ext uri="{9D8B030D-6E8A-4147-A177-3AD203B41FA5}">
                      <a16:colId xmlns:a16="http://schemas.microsoft.com/office/drawing/2014/main" val="2818758293"/>
                    </a:ext>
                  </a:extLst>
                </a:gridCol>
                <a:gridCol w="1070497">
                  <a:extLst>
                    <a:ext uri="{9D8B030D-6E8A-4147-A177-3AD203B41FA5}">
                      <a16:colId xmlns:a16="http://schemas.microsoft.com/office/drawing/2014/main" val="1452816917"/>
                    </a:ext>
                  </a:extLst>
                </a:gridCol>
              </a:tblGrid>
              <a:tr h="0">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gridSpan="2">
                  <a:txBody>
                    <a:bodyPr/>
                    <a:lstStyle/>
                    <a:p>
                      <a:pPr algn="r"/>
                      <a:r>
                        <a:rPr lang="sv-SE" sz="1000" b="1" dirty="0">
                          <a:solidFill>
                            <a:schemeClr val="bg1"/>
                          </a:solidFill>
                        </a:rPr>
                        <a:t>Antal                                      Förändring (antal)</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hMerge="1">
                  <a:txBody>
                    <a:bodyPr/>
                    <a:lstStyle/>
                    <a:p>
                      <a:pPr algn="l"/>
                      <a:endParaRPr lang="sv-SE" sz="1000" dirty="0">
                        <a:solidFill>
                          <a:schemeClr val="bg1"/>
                        </a:solidFill>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052364"/>
                    </a:solidFill>
                  </a:tcPr>
                </a:tc>
                <a:tc gridSpan="2">
                  <a:txBody>
                    <a:bodyPr/>
                    <a:lstStyle/>
                    <a:p>
                      <a:pPr algn="ctr"/>
                      <a:r>
                        <a:rPr lang="sv-SE" sz="1000" b="1" dirty="0">
                          <a:solidFill>
                            <a:schemeClr val="bg1"/>
                          </a:solidFill>
                        </a:rPr>
                        <a:t>Förändring (%)</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hMerge="1">
                  <a:txBody>
                    <a:bodyPr/>
                    <a:lstStyle/>
                    <a:p>
                      <a:endParaRPr lang="sv-SE"/>
                    </a:p>
                  </a:txBody>
                  <a:tcPr/>
                </a:tc>
                <a:extLst>
                  <a:ext uri="{0D108BD9-81ED-4DB2-BD59-A6C34878D82A}">
                    <a16:rowId xmlns:a16="http://schemas.microsoft.com/office/drawing/2014/main" val="2696100177"/>
                  </a:ext>
                </a:extLst>
              </a:tr>
              <a:tr h="0">
                <a:tc>
                  <a:txBody>
                    <a:bodyPr/>
                    <a:lstStyle/>
                    <a:p>
                      <a:pPr algn="l"/>
                      <a:r>
                        <a:rPr lang="sv-SE" sz="1100" b="1">
                          <a:solidFill>
                            <a:schemeClr val="bg1"/>
                          </a:solidFill>
                        </a:rPr>
                        <a:t>Uppsala </a:t>
                      </a:r>
                      <a:r>
                        <a:rPr lang="sv-SE" sz="1100" b="1" dirty="0">
                          <a:solidFill>
                            <a:schemeClr val="bg1"/>
                          </a:solidFill>
                        </a:rPr>
                        <a:t>län</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dirty="0">
                          <a:solidFill>
                            <a:srgbClr val="FFFFFF"/>
                          </a:solidFill>
                          <a:effectLst/>
                          <a:latin typeface="Futura Std Book" panose="020B0502020204020303" pitchFamily="34" charset="0"/>
                        </a:rPr>
                        <a:t>2022 kv1</a:t>
                      </a:r>
                    </a:p>
                  </a:txBody>
                  <a:tcPr marL="9525" marR="9525" marT="9525"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a:solidFill>
                            <a:srgbClr val="FFFFFF"/>
                          </a:solidFill>
                          <a:effectLst/>
                          <a:latin typeface="Futura Std Book" panose="020B0502020204020303" pitchFamily="34" charset="0"/>
                        </a:rPr>
                        <a:t>-5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3081617630"/>
                  </a:ext>
                </a:extLst>
              </a:tr>
              <a:tr h="0">
                <a:tc>
                  <a:txBody>
                    <a:bodyPr/>
                    <a:lstStyle/>
                    <a:p>
                      <a:pPr algn="l" fontAlgn="t">
                        <a:spcAft>
                          <a:spcPts val="500"/>
                        </a:spcAft>
                      </a:pPr>
                      <a:r>
                        <a:rPr lang="sv-SE" sz="800" b="0" dirty="0"/>
                        <a:t>Öppet arbetslösa</a:t>
                      </a:r>
                    </a:p>
                  </a:txBody>
                  <a:tcP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0" i="0" u="none" strike="noStrike">
                          <a:solidFill>
                            <a:srgbClr val="000000"/>
                          </a:solidFill>
                          <a:effectLst/>
                          <a:latin typeface="Futura Std Book" panose="020B0502020204020303"/>
                        </a:rPr>
                        <a:t>6 454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0" i="0" u="none" strike="noStrike">
                          <a:solidFill>
                            <a:srgbClr val="000000"/>
                          </a:solidFill>
                          <a:effectLst/>
                          <a:latin typeface="Futura Std Book" panose="020B0502020204020303"/>
                        </a:rPr>
                        <a:t>-1 736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0" i="0" u="none" strike="noStrike">
                          <a:solidFill>
                            <a:srgbClr val="000000"/>
                          </a:solidFill>
                          <a:effectLst/>
                          <a:latin typeface="Futura Std Book" panose="020B0502020204020303"/>
                        </a:rPr>
                        <a:t>-21,2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0" i="0" u="none" strike="noStrike">
                          <a:solidFill>
                            <a:srgbClr val="000000"/>
                          </a:solidFill>
                          <a:effectLst/>
                          <a:latin typeface="Futura Std Book" panose="020B0502020204020303"/>
                        </a:rPr>
                        <a:t>3,7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3745687708"/>
                  </a:ext>
                </a:extLst>
              </a:tr>
              <a:tr h="21600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sv-SE" sz="800" dirty="0"/>
                        <a:t>varav långtidsarbetslösa</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2 565</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-554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-17,8</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26,7</a:t>
                      </a:r>
                    </a:p>
                  </a:txBody>
                  <a:tcPr marL="9525" marR="9525" marT="9525" marB="0" anchor="ctr"/>
                </a:tc>
                <a:extLst>
                  <a:ext uri="{0D108BD9-81ED-4DB2-BD59-A6C34878D82A}">
                    <a16:rowId xmlns:a16="http://schemas.microsoft.com/office/drawing/2014/main" val="293360832"/>
                  </a:ext>
                </a:extLst>
              </a:tr>
              <a:tr h="21600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sv-SE" sz="800" dirty="0"/>
                        <a:t>varav ungdomsarbetslösa</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765</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-424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-35,7</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-17,5</a:t>
                      </a:r>
                    </a:p>
                  </a:txBody>
                  <a:tcPr marL="9525" marR="9525" marT="9525" marB="0" anchor="ctr"/>
                </a:tc>
                <a:extLst>
                  <a:ext uri="{0D108BD9-81ED-4DB2-BD59-A6C34878D82A}">
                    <a16:rowId xmlns:a16="http://schemas.microsoft.com/office/drawing/2014/main" val="1559525621"/>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Aktivitetsstöd</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6 100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-389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50,7</a:t>
                      </a:r>
                    </a:p>
                  </a:txBody>
                  <a:tcPr marL="9525" marR="9525" marT="9525" marB="0" anchor="ctr"/>
                </a:tc>
                <a:extLst>
                  <a:ext uri="{0D108BD9-81ED-4DB2-BD59-A6C34878D82A}">
                    <a16:rowId xmlns:a16="http://schemas.microsoft.com/office/drawing/2014/main" val="1947986397"/>
                  </a:ext>
                </a:extLst>
              </a:tr>
              <a:tr h="21600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sv-SE" sz="800" dirty="0"/>
                        <a:t>varav ungdomsarbetslösa med aktivitetsstöd</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896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-158</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-15,0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15,3</a:t>
                      </a:r>
                    </a:p>
                  </a:txBody>
                  <a:tcPr marL="9525" marR="9525" marT="9525" marB="0" anchor="ctr"/>
                </a:tc>
                <a:extLst>
                  <a:ext uri="{0D108BD9-81ED-4DB2-BD59-A6C34878D82A}">
                    <a16:rowId xmlns:a16="http://schemas.microsoft.com/office/drawing/2014/main" val="2325918200"/>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1" dirty="0"/>
                        <a:t>Totalt antal arbetslösa</a:t>
                      </a:r>
                    </a:p>
                  </a:txBody>
                  <a:tcPr>
                    <a:lnL w="12700" cmpd="sng">
                      <a:noFill/>
                    </a:lnL>
                  </a:tcPr>
                </a:tc>
                <a:tc>
                  <a:txBody>
                    <a:bodyPr/>
                    <a:lstStyle/>
                    <a:p>
                      <a:pPr algn="ctr" fontAlgn="ctr"/>
                      <a:r>
                        <a:rPr lang="sv-SE" sz="800" b="1" i="0" u="none" strike="noStrike">
                          <a:solidFill>
                            <a:srgbClr val="000000"/>
                          </a:solidFill>
                          <a:effectLst/>
                          <a:latin typeface="Futura Std Book" panose="020B0502020204020303"/>
                        </a:rPr>
                        <a:t>12 554</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-2 125</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-14,5</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22,3</a:t>
                      </a:r>
                    </a:p>
                  </a:txBody>
                  <a:tcPr marL="9525" marR="9525" marT="9525" marB="0" anchor="ctr"/>
                </a:tc>
                <a:extLst>
                  <a:ext uri="{0D108BD9-81ED-4DB2-BD59-A6C34878D82A}">
                    <a16:rowId xmlns:a16="http://schemas.microsoft.com/office/drawing/2014/main" val="3944598109"/>
                  </a:ext>
                </a:extLst>
              </a:tr>
            </a:tbl>
          </a:graphicData>
        </a:graphic>
      </p:graphicFrame>
      <p:graphicFrame>
        <p:nvGraphicFramePr>
          <p:cNvPr id="7" name="Tabell 6">
            <a:extLst>
              <a:ext uri="{FF2B5EF4-FFF2-40B4-BE49-F238E27FC236}">
                <a16:creationId xmlns:a16="http://schemas.microsoft.com/office/drawing/2014/main" id="{3DEF7B02-E472-4D34-8BE5-CE628D619CD4}"/>
              </a:ext>
            </a:extLst>
          </p:cNvPr>
          <p:cNvGraphicFramePr>
            <a:graphicFrameLocks noGrp="1"/>
          </p:cNvGraphicFramePr>
          <p:nvPr>
            <p:extLst>
              <p:ext uri="{D42A27DB-BD31-4B8C-83A1-F6EECF244321}">
                <p14:modId xmlns:p14="http://schemas.microsoft.com/office/powerpoint/2010/main" val="1648181454"/>
              </p:ext>
            </p:extLst>
          </p:nvPr>
        </p:nvGraphicFramePr>
        <p:xfrm>
          <a:off x="1882774" y="3585949"/>
          <a:ext cx="8426449" cy="1915560"/>
        </p:xfrm>
        <a:graphic>
          <a:graphicData uri="http://schemas.openxmlformats.org/drawingml/2006/table">
            <a:tbl>
              <a:tblPr firstRow="1" bandRow="1">
                <a:tableStyleId>{5C22544A-7EE6-4342-B048-85BDC9FD1C3A}</a:tableStyleId>
              </a:tblPr>
              <a:tblGrid>
                <a:gridCol w="2628266">
                  <a:extLst>
                    <a:ext uri="{9D8B030D-6E8A-4147-A177-3AD203B41FA5}">
                      <a16:colId xmlns:a16="http://schemas.microsoft.com/office/drawing/2014/main" val="3172541576"/>
                    </a:ext>
                  </a:extLst>
                </a:gridCol>
                <a:gridCol w="1956872">
                  <a:extLst>
                    <a:ext uri="{9D8B030D-6E8A-4147-A177-3AD203B41FA5}">
                      <a16:colId xmlns:a16="http://schemas.microsoft.com/office/drawing/2014/main" val="3972448174"/>
                    </a:ext>
                  </a:extLst>
                </a:gridCol>
                <a:gridCol w="1644562">
                  <a:extLst>
                    <a:ext uri="{9D8B030D-6E8A-4147-A177-3AD203B41FA5}">
                      <a16:colId xmlns:a16="http://schemas.microsoft.com/office/drawing/2014/main" val="2242548848"/>
                    </a:ext>
                  </a:extLst>
                </a:gridCol>
                <a:gridCol w="1126252">
                  <a:extLst>
                    <a:ext uri="{9D8B030D-6E8A-4147-A177-3AD203B41FA5}">
                      <a16:colId xmlns:a16="http://schemas.microsoft.com/office/drawing/2014/main" val="2240687997"/>
                    </a:ext>
                  </a:extLst>
                </a:gridCol>
                <a:gridCol w="1070497">
                  <a:extLst>
                    <a:ext uri="{9D8B030D-6E8A-4147-A177-3AD203B41FA5}">
                      <a16:colId xmlns:a16="http://schemas.microsoft.com/office/drawing/2014/main" val="3419690974"/>
                    </a:ext>
                  </a:extLst>
                </a:gridCol>
              </a:tblGrid>
              <a:tr h="0">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gridSpan="2">
                  <a:txBody>
                    <a:bodyPr/>
                    <a:lstStyle/>
                    <a:p>
                      <a:pPr algn="r"/>
                      <a:r>
                        <a:rPr lang="sv-SE" sz="1000" b="1" dirty="0">
                          <a:solidFill>
                            <a:schemeClr val="bg1"/>
                          </a:solidFill>
                        </a:rPr>
                        <a:t>Antal                                     Förändring (antal)</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hMerge="1">
                  <a:txBody>
                    <a:bodyPr/>
                    <a:lstStyle/>
                    <a:p>
                      <a:pPr algn="l"/>
                      <a:endParaRPr lang="sv-SE" sz="1000" dirty="0">
                        <a:solidFill>
                          <a:schemeClr val="bg1"/>
                        </a:solidFill>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052364"/>
                    </a:solidFill>
                  </a:tcPr>
                </a:tc>
                <a:tc gridSpan="2">
                  <a:txBody>
                    <a:bodyPr/>
                    <a:lstStyle/>
                    <a:p>
                      <a:pPr algn="ctr"/>
                      <a:r>
                        <a:rPr lang="sv-SE" sz="1000" b="1" dirty="0">
                          <a:solidFill>
                            <a:schemeClr val="bg1"/>
                          </a:solidFill>
                        </a:rPr>
                        <a:t>Förändring (%)</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hMerge="1">
                  <a:txBody>
                    <a:bodyPr/>
                    <a:lstStyle/>
                    <a:p>
                      <a:endParaRPr lang="sv-SE"/>
                    </a:p>
                  </a:txBody>
                  <a:tcPr/>
                </a:tc>
                <a:extLst>
                  <a:ext uri="{0D108BD9-81ED-4DB2-BD59-A6C34878D82A}">
                    <a16:rowId xmlns:a16="http://schemas.microsoft.com/office/drawing/2014/main" val="10717706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b="1">
                          <a:solidFill>
                            <a:schemeClr val="bg1"/>
                          </a:solidFill>
                        </a:rPr>
                        <a:t>Uppsala kommun</a:t>
                      </a:r>
                      <a:endParaRPr lang="sv-SE" sz="1100" b="1" dirty="0">
                        <a:solidFill>
                          <a:schemeClr val="bg1"/>
                        </a:solidFill>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dirty="0">
                          <a:solidFill>
                            <a:srgbClr val="FFFFFF"/>
                          </a:solidFill>
                          <a:effectLst/>
                          <a:latin typeface="Futura Std Book" panose="020B0502020204020303" pitchFamily="34" charset="0"/>
                        </a:rPr>
                        <a:t>2022 kv1</a:t>
                      </a:r>
                    </a:p>
                  </a:txBody>
                  <a:tcPr marL="9525" marR="9525" marT="9525"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a:solidFill>
                            <a:srgbClr val="FFFFFF"/>
                          </a:solidFill>
                          <a:effectLst/>
                          <a:latin typeface="Futura Std Book" panose="020B0502020204020303" pitchFamily="34" charset="0"/>
                        </a:rPr>
                        <a:t>-5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2720555006"/>
                  </a:ext>
                </a:extLst>
              </a:tr>
              <a:tr h="0">
                <a:tc>
                  <a:txBody>
                    <a:bodyPr/>
                    <a:lstStyle/>
                    <a:p>
                      <a:pPr algn="l" fontAlgn="t">
                        <a:spcAft>
                          <a:spcPts val="500"/>
                        </a:spcAft>
                      </a:pPr>
                      <a:r>
                        <a:rPr lang="sv-SE" sz="800" b="0" dirty="0"/>
                        <a:t>Öppet arbetslösa</a:t>
                      </a:r>
                    </a:p>
                  </a:txBody>
                  <a:tcP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0" i="0" u="none" strike="noStrike">
                          <a:solidFill>
                            <a:srgbClr val="000000"/>
                          </a:solidFill>
                          <a:effectLst/>
                          <a:latin typeface="Futura Std Book" panose="020B0502020204020303"/>
                        </a:rPr>
                        <a:t>4 152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0" i="0" u="none" strike="noStrike">
                          <a:solidFill>
                            <a:srgbClr val="000000"/>
                          </a:solidFill>
                          <a:effectLst/>
                          <a:latin typeface="Futura Std Book" panose="020B0502020204020303"/>
                        </a:rPr>
                        <a:t>-1 076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0" i="0" u="none" strike="noStrike">
                          <a:solidFill>
                            <a:srgbClr val="000000"/>
                          </a:solidFill>
                          <a:effectLst/>
                          <a:latin typeface="Futura Std Book" panose="020B0502020204020303"/>
                        </a:rPr>
                        <a:t>-20,6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0" i="0" u="none" strike="noStrike">
                          <a:solidFill>
                            <a:srgbClr val="000000"/>
                          </a:solidFill>
                          <a:effectLst/>
                          <a:latin typeface="Futura Std Book" panose="020B0502020204020303"/>
                        </a:rPr>
                        <a:t>7,2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2611968037"/>
                  </a:ext>
                </a:extLst>
              </a:tr>
              <a:tr h="21600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sv-SE" sz="800" dirty="0"/>
                        <a:t>varav långtidsarbetslösa</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1 689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-365</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-17,8</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33,4</a:t>
                      </a:r>
                    </a:p>
                  </a:txBody>
                  <a:tcPr marL="9525" marR="9525" marT="9525" marB="0" anchor="ctr"/>
                </a:tc>
                <a:extLst>
                  <a:ext uri="{0D108BD9-81ED-4DB2-BD59-A6C34878D82A}">
                    <a16:rowId xmlns:a16="http://schemas.microsoft.com/office/drawing/2014/main" val="3918243475"/>
                  </a:ext>
                </a:extLst>
              </a:tr>
              <a:tr h="21600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sv-SE" sz="800" dirty="0"/>
                        <a:t>varav ungdomsarbetslösa</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475</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-261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-35,4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-9,1</a:t>
                      </a:r>
                    </a:p>
                  </a:txBody>
                  <a:tcPr marL="9525" marR="9525" marT="9525" marB="0" anchor="ctr"/>
                </a:tc>
                <a:extLst>
                  <a:ext uri="{0D108BD9-81ED-4DB2-BD59-A6C34878D82A}">
                    <a16:rowId xmlns:a16="http://schemas.microsoft.com/office/drawing/2014/main" val="1237916939"/>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Aktivitetsstöd</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3 709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-358</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-8,8</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74,0</a:t>
                      </a:r>
                    </a:p>
                  </a:txBody>
                  <a:tcPr marL="9525" marR="9525" marT="9525" marB="0" anchor="ctr"/>
                </a:tc>
                <a:extLst>
                  <a:ext uri="{0D108BD9-81ED-4DB2-BD59-A6C34878D82A}">
                    <a16:rowId xmlns:a16="http://schemas.microsoft.com/office/drawing/2014/main" val="2423449727"/>
                  </a:ext>
                </a:extLst>
              </a:tr>
              <a:tr h="21600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sv-SE" sz="800" dirty="0"/>
                        <a:t>varav ungdomsarbetslösa med aktivitetsstöd</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517</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-99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-16,1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54,9</a:t>
                      </a:r>
                    </a:p>
                  </a:txBody>
                  <a:tcPr marL="9525" marR="9525" marT="9525" marB="0" anchor="ctr"/>
                </a:tc>
                <a:extLst>
                  <a:ext uri="{0D108BD9-81ED-4DB2-BD59-A6C34878D82A}">
                    <a16:rowId xmlns:a16="http://schemas.microsoft.com/office/drawing/2014/main" val="1765304098"/>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1" dirty="0"/>
                        <a:t>Totalt antal arbetslösa</a:t>
                      </a:r>
                    </a:p>
                  </a:txBody>
                  <a:tcPr>
                    <a:lnL w="12700" cmpd="sng">
                      <a:noFill/>
                    </a:lnL>
                  </a:tcPr>
                </a:tc>
                <a:tc>
                  <a:txBody>
                    <a:bodyPr/>
                    <a:lstStyle/>
                    <a:p>
                      <a:pPr algn="ctr" fontAlgn="ctr"/>
                      <a:r>
                        <a:rPr lang="sv-SE" sz="800" b="1" i="0" u="none" strike="noStrike">
                          <a:solidFill>
                            <a:srgbClr val="000000"/>
                          </a:solidFill>
                          <a:effectLst/>
                          <a:latin typeface="Futura Std Book" panose="020B0502020204020303"/>
                        </a:rPr>
                        <a:t>7 861</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-1 434</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-15,4</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30,9</a:t>
                      </a:r>
                    </a:p>
                  </a:txBody>
                  <a:tcPr marL="9525" marR="9525" marT="9525" marB="0" anchor="ctr"/>
                </a:tc>
                <a:extLst>
                  <a:ext uri="{0D108BD9-81ED-4DB2-BD59-A6C34878D82A}">
                    <a16:rowId xmlns:a16="http://schemas.microsoft.com/office/drawing/2014/main" val="3508717213"/>
                  </a:ext>
                </a:extLst>
              </a:tr>
            </a:tbl>
          </a:graphicData>
        </a:graphic>
      </p:graphicFrame>
      <p:sp>
        <p:nvSpPr>
          <p:cNvPr id="5" name="textruta 4">
            <a:extLst>
              <a:ext uri="{FF2B5EF4-FFF2-40B4-BE49-F238E27FC236}">
                <a16:creationId xmlns:a16="http://schemas.microsoft.com/office/drawing/2014/main" id="{71F83D03-D305-4B4C-A8B7-9E39D4968B80}"/>
              </a:ext>
            </a:extLst>
          </p:cNvPr>
          <p:cNvSpPr txBox="1"/>
          <p:nvPr/>
        </p:nvSpPr>
        <p:spPr>
          <a:xfrm>
            <a:off x="1795688" y="5477935"/>
            <a:ext cx="1500732" cy="215444"/>
          </a:xfrm>
          <a:prstGeom prst="rect">
            <a:avLst/>
          </a:prstGeom>
          <a:noFill/>
        </p:spPr>
        <p:txBody>
          <a:bodyPr wrap="none" rtlCol="0">
            <a:spAutoFit/>
          </a:bodyPr>
          <a:lstStyle/>
          <a:p>
            <a:r>
              <a:rPr lang="sv-SE" sz="800" dirty="0"/>
              <a:t>Källa: Arbetsförmedlingen </a:t>
            </a:r>
          </a:p>
        </p:txBody>
      </p:sp>
    </p:spTree>
    <p:extLst>
      <p:ext uri="{BB962C8B-B14F-4D97-AF65-F5344CB8AC3E}">
        <p14:creationId xmlns:p14="http://schemas.microsoft.com/office/powerpoint/2010/main" val="3409640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21633" y="342899"/>
            <a:ext cx="8426449" cy="1113955"/>
          </a:xfrm>
        </p:spPr>
        <p:txBody>
          <a:bodyPr/>
          <a:lstStyle/>
          <a:p>
            <a:r>
              <a:rPr lang="sv-SE" dirty="0"/>
              <a:t>Befolkning</a:t>
            </a:r>
            <a:r>
              <a:rPr lang="sv-SE" dirty="0">
                <a:solidFill>
                  <a:srgbClr val="FF0000"/>
                </a:solidFill>
              </a:rPr>
              <a:t> </a:t>
            </a:r>
          </a:p>
        </p:txBody>
      </p:sp>
      <p:sp>
        <p:nvSpPr>
          <p:cNvPr id="8" name="textruta 7">
            <a:extLst>
              <a:ext uri="{FF2B5EF4-FFF2-40B4-BE49-F238E27FC236}">
                <a16:creationId xmlns:a16="http://schemas.microsoft.com/office/drawing/2014/main" id="{B79D6868-AEFB-4F6E-A0E9-CF7AB0F1BC33}"/>
              </a:ext>
            </a:extLst>
          </p:cNvPr>
          <p:cNvSpPr txBox="1"/>
          <p:nvPr/>
        </p:nvSpPr>
        <p:spPr>
          <a:xfrm>
            <a:off x="721633" y="5756989"/>
            <a:ext cx="1627369" cy="215444"/>
          </a:xfrm>
          <a:prstGeom prst="rect">
            <a:avLst/>
          </a:prstGeom>
          <a:noFill/>
        </p:spPr>
        <p:txBody>
          <a:bodyPr wrap="none" rtlCol="0">
            <a:spAutoFit/>
          </a:bodyPr>
          <a:lstStyle/>
          <a:p>
            <a:r>
              <a:rPr lang="sv-SE" sz="800" dirty="0"/>
              <a:t>Källa: Statistiska centralbyrån</a:t>
            </a:r>
          </a:p>
        </p:txBody>
      </p:sp>
      <p:sp>
        <p:nvSpPr>
          <p:cNvPr id="10" name="Rektangel 9">
            <a:extLst>
              <a:ext uri="{FF2B5EF4-FFF2-40B4-BE49-F238E27FC236}">
                <a16:creationId xmlns:a16="http://schemas.microsoft.com/office/drawing/2014/main" id="{5172B7A3-1950-454E-A840-C9FF0842E69C}"/>
              </a:ext>
            </a:extLst>
          </p:cNvPr>
          <p:cNvSpPr/>
          <p:nvPr/>
        </p:nvSpPr>
        <p:spPr>
          <a:xfrm>
            <a:off x="6744442" y="3429000"/>
            <a:ext cx="4733184" cy="2451100"/>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1" name="Platshållare för innehåll 3">
            <a:extLst>
              <a:ext uri="{FF2B5EF4-FFF2-40B4-BE49-F238E27FC236}">
                <a16:creationId xmlns:a16="http://schemas.microsoft.com/office/drawing/2014/main" id="{85924509-F5D5-4A53-BD50-0F194E9EB15E}"/>
              </a:ext>
            </a:extLst>
          </p:cNvPr>
          <p:cNvSpPr>
            <a:spLocks noGrp="1"/>
          </p:cNvSpPr>
          <p:nvPr>
            <p:ph sz="half" idx="2"/>
          </p:nvPr>
        </p:nvSpPr>
        <p:spPr>
          <a:xfrm>
            <a:off x="6744440" y="1950884"/>
            <a:ext cx="4733184" cy="1486681"/>
          </a:xfrm>
        </p:spPr>
        <p:txBody>
          <a:bodyPr/>
          <a:lstStyle/>
          <a:p>
            <a:pPr lvl="4"/>
            <a:r>
              <a:rPr lang="sv-SE" sz="1400" dirty="0"/>
              <a:t>Antal invånare ökade med 1,7 procent i Uppsala län och 1,8 procent i Uppsala kommun under kvartalet.</a:t>
            </a:r>
          </a:p>
          <a:p>
            <a:pPr lvl="4"/>
            <a:r>
              <a:rPr lang="sv-SE" sz="1400" dirty="0"/>
              <a:t>Uppsala har därmed vuxit dubbelt så snabbt jämfört med Stockholmsregionen. </a:t>
            </a:r>
          </a:p>
          <a:p>
            <a:endParaRPr lang="sv-SE" sz="1800" dirty="0"/>
          </a:p>
        </p:txBody>
      </p:sp>
      <p:sp>
        <p:nvSpPr>
          <p:cNvPr id="27" name="textruta 26">
            <a:extLst>
              <a:ext uri="{FF2B5EF4-FFF2-40B4-BE49-F238E27FC236}">
                <a16:creationId xmlns:a16="http://schemas.microsoft.com/office/drawing/2014/main" id="{6945BE6D-16A8-4FB0-B582-95C86CA8F41F}"/>
              </a:ext>
            </a:extLst>
          </p:cNvPr>
          <p:cNvSpPr txBox="1"/>
          <p:nvPr/>
        </p:nvSpPr>
        <p:spPr>
          <a:xfrm>
            <a:off x="6744441" y="3437565"/>
            <a:ext cx="963725" cy="276999"/>
          </a:xfrm>
          <a:prstGeom prst="rect">
            <a:avLst/>
          </a:prstGeom>
          <a:noFill/>
        </p:spPr>
        <p:txBody>
          <a:bodyPr wrap="none" rtlCol="0">
            <a:spAutoFit/>
          </a:bodyPr>
          <a:lstStyle/>
          <a:p>
            <a:r>
              <a:rPr lang="sv-SE" sz="1200" b="1" dirty="0">
                <a:latin typeface="+mj-lt"/>
                <a:cs typeface="Arial" panose="020B0604020202020204" pitchFamily="34" charset="0"/>
              </a:rPr>
              <a:t>Befolkning</a:t>
            </a:r>
          </a:p>
        </p:txBody>
      </p:sp>
      <p:sp>
        <p:nvSpPr>
          <p:cNvPr id="25" name="textruta 24">
            <a:extLst>
              <a:ext uri="{FF2B5EF4-FFF2-40B4-BE49-F238E27FC236}">
                <a16:creationId xmlns:a16="http://schemas.microsoft.com/office/drawing/2014/main" id="{6AEEC28D-7035-4B16-8EEC-D32667B73FBA}"/>
              </a:ext>
            </a:extLst>
          </p:cNvPr>
          <p:cNvSpPr txBox="1"/>
          <p:nvPr/>
        </p:nvSpPr>
        <p:spPr>
          <a:xfrm>
            <a:off x="721633" y="1458441"/>
            <a:ext cx="3641361" cy="492443"/>
          </a:xfrm>
          <a:prstGeom prst="rect">
            <a:avLst/>
          </a:prstGeom>
          <a:noFill/>
        </p:spPr>
        <p:txBody>
          <a:bodyPr wrap="square" rtlCol="0">
            <a:spAutoFit/>
          </a:bodyPr>
          <a:lstStyle/>
          <a:p>
            <a:r>
              <a:rPr lang="sv-SE" sz="1400" b="1" dirty="0"/>
              <a:t>Befolkningsutveckling</a:t>
            </a:r>
            <a:r>
              <a:rPr lang="sv-SE" sz="1400" dirty="0"/>
              <a:t/>
            </a:r>
            <a:br>
              <a:rPr lang="sv-SE" sz="1400" dirty="0"/>
            </a:br>
            <a:r>
              <a:rPr lang="sv-SE" sz="1200" dirty="0"/>
              <a:t>Index 100 = 2012 kv1</a:t>
            </a:r>
            <a:endParaRPr lang="sv-SE" sz="1400" dirty="0"/>
          </a:p>
        </p:txBody>
      </p:sp>
      <p:graphicFrame>
        <p:nvGraphicFramePr>
          <p:cNvPr id="3" name="Tabell 2">
            <a:extLst>
              <a:ext uri="{FF2B5EF4-FFF2-40B4-BE49-F238E27FC236}">
                <a16:creationId xmlns:a16="http://schemas.microsoft.com/office/drawing/2014/main" id="{74BE77DC-77A0-40DB-858A-7806E2922DE1}"/>
              </a:ext>
            </a:extLst>
          </p:cNvPr>
          <p:cNvGraphicFramePr>
            <a:graphicFrameLocks noGrp="1"/>
          </p:cNvGraphicFramePr>
          <p:nvPr>
            <p:extLst>
              <p:ext uri="{D42A27DB-BD31-4B8C-83A1-F6EECF244321}">
                <p14:modId xmlns:p14="http://schemas.microsoft.com/office/powerpoint/2010/main" val="1885722368"/>
              </p:ext>
            </p:extLst>
          </p:nvPr>
        </p:nvGraphicFramePr>
        <p:xfrm>
          <a:off x="6744441" y="3723128"/>
          <a:ext cx="4733183" cy="2165538"/>
        </p:xfrm>
        <a:graphic>
          <a:graphicData uri="http://schemas.openxmlformats.org/drawingml/2006/table">
            <a:tbl>
              <a:tblPr bandRow="1">
                <a:tableStyleId>{2D5ABB26-0587-4C30-8999-92F81FD0307C}</a:tableStyleId>
              </a:tblPr>
              <a:tblGrid>
                <a:gridCol w="1738666">
                  <a:extLst>
                    <a:ext uri="{9D8B030D-6E8A-4147-A177-3AD203B41FA5}">
                      <a16:colId xmlns:a16="http://schemas.microsoft.com/office/drawing/2014/main" val="1350475765"/>
                    </a:ext>
                  </a:extLst>
                </a:gridCol>
                <a:gridCol w="844178">
                  <a:extLst>
                    <a:ext uri="{9D8B030D-6E8A-4147-A177-3AD203B41FA5}">
                      <a16:colId xmlns:a16="http://schemas.microsoft.com/office/drawing/2014/main" val="3150859487"/>
                    </a:ext>
                  </a:extLst>
                </a:gridCol>
                <a:gridCol w="824114">
                  <a:extLst>
                    <a:ext uri="{9D8B030D-6E8A-4147-A177-3AD203B41FA5}">
                      <a16:colId xmlns:a16="http://schemas.microsoft.com/office/drawing/2014/main" val="2507945543"/>
                    </a:ext>
                  </a:extLst>
                </a:gridCol>
                <a:gridCol w="749592">
                  <a:extLst>
                    <a:ext uri="{9D8B030D-6E8A-4147-A177-3AD203B41FA5}">
                      <a16:colId xmlns:a16="http://schemas.microsoft.com/office/drawing/2014/main" val="3296469785"/>
                    </a:ext>
                  </a:extLst>
                </a:gridCol>
                <a:gridCol w="576633">
                  <a:extLst>
                    <a:ext uri="{9D8B030D-6E8A-4147-A177-3AD203B41FA5}">
                      <a16:colId xmlns:a16="http://schemas.microsoft.com/office/drawing/2014/main" val="3410481507"/>
                    </a:ext>
                  </a:extLst>
                </a:gridCol>
              </a:tblGrid>
              <a:tr h="360923">
                <a:tc>
                  <a:txBody>
                    <a:bodyPr/>
                    <a:lstStyle/>
                    <a:p>
                      <a:pPr algn="l" fontAlgn="b"/>
                      <a:endParaRPr lang="sv-SE" sz="800" b="0" i="0" u="none" strike="noStrike" dirty="0">
                        <a:solidFill>
                          <a:srgbClr val="000000"/>
                        </a:solidFill>
                        <a:effectLst/>
                        <a:latin typeface="Futura Std Book" panose="020B0502020204020303"/>
                      </a:endParaRPr>
                    </a:p>
                  </a:txBody>
                  <a:tcPr marL="9525" marR="9525" marT="9525" marB="0" anchor="b"/>
                </a:tc>
                <a:tc>
                  <a:txBody>
                    <a:bodyPr/>
                    <a:lstStyle/>
                    <a:p>
                      <a:pPr algn="ctr" fontAlgn="b"/>
                      <a:r>
                        <a:rPr lang="sv-SE" sz="800" b="0" i="0" u="none" strike="noStrike" dirty="0">
                          <a:solidFill>
                            <a:srgbClr val="000000"/>
                          </a:solidFill>
                          <a:effectLst/>
                          <a:latin typeface="Futura Std Book" panose="020B0502020204020303" pitchFamily="34" charset="0"/>
                        </a:rPr>
                        <a:t>2022 kv1</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Förändring -1 år</a:t>
                      </a:r>
                    </a:p>
                  </a:txBody>
                  <a:tcPr marL="9525" marR="9525" marT="9525" marB="0" anchor="b"/>
                </a:tc>
                <a:tc gridSpan="2">
                  <a:txBody>
                    <a:bodyPr/>
                    <a:lstStyle/>
                    <a:p>
                      <a:pPr algn="ctr" fontAlgn="b"/>
                      <a:r>
                        <a:rPr lang="sv-SE" sz="800" b="0" i="0" u="none" strike="noStrike">
                          <a:solidFill>
                            <a:srgbClr val="000000"/>
                          </a:solidFill>
                          <a:effectLst/>
                          <a:latin typeface="Futura Std Book" panose="020B0502020204020303" pitchFamily="34" charset="0"/>
                        </a:rPr>
                        <a:t>Förändring (%) </a:t>
                      </a:r>
                    </a:p>
                  </a:txBody>
                  <a:tcPr marL="9525" marR="9525" marT="9525" marB="0" anchor="b"/>
                </a:tc>
                <a:tc hMerge="1">
                  <a:txBody>
                    <a:bodyPr/>
                    <a:lstStyle/>
                    <a:p>
                      <a:endParaRPr lang="sv-SE"/>
                    </a:p>
                  </a:txBody>
                  <a:tcPr>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292625253"/>
                  </a:ext>
                </a:extLst>
              </a:tr>
              <a:tr h="360923">
                <a:tc>
                  <a:txBody>
                    <a:bodyPr/>
                    <a:lstStyle/>
                    <a:p>
                      <a:pPr algn="l" fontAlgn="b"/>
                      <a:endParaRPr lang="sv-SE" sz="800" b="0" i="0" u="none" strike="noStrike">
                        <a:solidFill>
                          <a:srgbClr val="000000"/>
                        </a:solidFill>
                        <a:effectLst/>
                        <a:latin typeface="Futura Std Book" panose="020B0502020204020303"/>
                      </a:endParaRPr>
                    </a:p>
                  </a:txBody>
                  <a:tcPr marL="9525" marR="9525" marT="9525" marB="0" anchor="b"/>
                </a:tc>
                <a:tc gridSpan="2">
                  <a:txBody>
                    <a:bodyPr/>
                    <a:lstStyle/>
                    <a:p>
                      <a:pPr algn="ctr" fontAlgn="b"/>
                      <a:r>
                        <a:rPr lang="sv-SE" sz="800" b="0" i="0" u="none" strike="noStrike">
                          <a:solidFill>
                            <a:srgbClr val="000000"/>
                          </a:solidFill>
                          <a:effectLst/>
                          <a:latin typeface="Futura Std Book" panose="020B0502020204020303" pitchFamily="34" charset="0"/>
                        </a:rPr>
                        <a:t>(i tusental)</a:t>
                      </a:r>
                    </a:p>
                  </a:txBody>
                  <a:tcPr marL="9525" marR="9525" marT="9525" marB="0" anchor="b"/>
                </a:tc>
                <a:tc hMerge="1">
                  <a:txBody>
                    <a:bodyPr/>
                    <a:lstStyle/>
                    <a:p>
                      <a:endParaRPr lang="sv-SE"/>
                    </a:p>
                  </a:txBody>
                  <a:tcPr>
                    <a:lnT>
                      <a:noFill/>
                    </a:lnT>
                  </a:tcPr>
                </a:tc>
                <a:tc>
                  <a:txBody>
                    <a:bodyPr/>
                    <a:lstStyle/>
                    <a:p>
                      <a:pPr algn="ctr" fontAlgn="b"/>
                      <a:r>
                        <a:rPr lang="sv-SE" sz="800" b="0" i="0" u="none" strike="noStrike">
                          <a:solidFill>
                            <a:srgbClr val="000000"/>
                          </a:solidFill>
                          <a:effectLst/>
                          <a:latin typeface="Futura Std Book" panose="020B0502020204020303" pitchFamily="34" charset="0"/>
                        </a:rPr>
                        <a:t>-1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- 5 år</a:t>
                      </a:r>
                    </a:p>
                  </a:txBody>
                  <a:tcPr marL="9525" marR="9525" marT="9525" marB="0" anchor="b"/>
                </a:tc>
                <a:extLst>
                  <a:ext uri="{0D108BD9-81ED-4DB2-BD59-A6C34878D82A}">
                    <a16:rowId xmlns:a16="http://schemas.microsoft.com/office/drawing/2014/main" val="590857157"/>
                  </a:ext>
                </a:extLst>
              </a:tr>
              <a:tr h="360923">
                <a:tc>
                  <a:txBody>
                    <a:bodyPr/>
                    <a:lstStyle/>
                    <a:p>
                      <a:pPr marL="72000" algn="l" fontAlgn="b"/>
                      <a:r>
                        <a:rPr lang="sv-SE" sz="800" u="none" strike="noStrike" dirty="0">
                          <a:effectLst/>
                        </a:rPr>
                        <a:t>Sverige</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10 468,5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78,7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0,8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4,4 </a:t>
                      </a:r>
                    </a:p>
                  </a:txBody>
                  <a:tcPr marL="9525" marR="9525" marT="9525" marB="0" anchor="ctr"/>
                </a:tc>
                <a:extLst>
                  <a:ext uri="{0D108BD9-81ED-4DB2-BD59-A6C34878D82A}">
                    <a16:rowId xmlns:a16="http://schemas.microsoft.com/office/drawing/2014/main" val="3700979003"/>
                  </a:ext>
                </a:extLst>
              </a:tr>
              <a:tr h="360923">
                <a:tc>
                  <a:txBody>
                    <a:bodyPr/>
                    <a:lstStyle/>
                    <a:p>
                      <a:pPr marL="72000" algn="l" fontAlgn="b"/>
                      <a:r>
                        <a:rPr lang="sv-SE" sz="800" u="none" strike="noStrike" dirty="0">
                          <a:effectLst/>
                        </a:rPr>
                        <a:t>Stockholmsregionen</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4 752,3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41,3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0,9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5,2 </a:t>
                      </a:r>
                    </a:p>
                  </a:txBody>
                  <a:tcPr marL="9525" marR="9525" marT="9525" marB="0" anchor="ctr"/>
                </a:tc>
                <a:extLst>
                  <a:ext uri="{0D108BD9-81ED-4DB2-BD59-A6C34878D82A}">
                    <a16:rowId xmlns:a16="http://schemas.microsoft.com/office/drawing/2014/main" val="1812128137"/>
                  </a:ext>
                </a:extLst>
              </a:tr>
              <a:tr h="360923">
                <a:tc>
                  <a:txBody>
                    <a:bodyPr/>
                    <a:lstStyle/>
                    <a:p>
                      <a:pPr marL="72000" algn="l" fontAlgn="b"/>
                      <a:r>
                        <a:rPr lang="sv-SE" sz="800" b="1" u="none" strike="noStrike" dirty="0">
                          <a:effectLst/>
                        </a:rPr>
                        <a:t>Uppsala län</a:t>
                      </a:r>
                      <a:endParaRPr lang="sv-SE" sz="800" b="1"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1" i="0" u="none" strike="noStrike">
                          <a:solidFill>
                            <a:srgbClr val="000000"/>
                          </a:solidFill>
                          <a:effectLst/>
                          <a:latin typeface="Futura Std Book" panose="020B0502020204020303"/>
                        </a:rPr>
                        <a:t>396,3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6,8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1,7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9,2 </a:t>
                      </a:r>
                    </a:p>
                  </a:txBody>
                  <a:tcPr marL="9525" marR="9525" marT="9525" marB="0" anchor="ctr"/>
                </a:tc>
                <a:extLst>
                  <a:ext uri="{0D108BD9-81ED-4DB2-BD59-A6C34878D82A}">
                    <a16:rowId xmlns:a16="http://schemas.microsoft.com/office/drawing/2014/main" val="3641912311"/>
                  </a:ext>
                </a:extLst>
              </a:tr>
              <a:tr h="360923">
                <a:tc>
                  <a:txBody>
                    <a:bodyPr/>
                    <a:lstStyle/>
                    <a:p>
                      <a:pPr marL="72000" algn="l" fontAlgn="b"/>
                      <a:r>
                        <a:rPr lang="sv-SE" sz="800" b="1" u="none" strike="noStrike" dirty="0">
                          <a:effectLst/>
                        </a:rPr>
                        <a:t>Uppsala kommun</a:t>
                      </a:r>
                      <a:endParaRPr lang="sv-SE" sz="800" b="1"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1" i="0" u="none" strike="noStrike">
                          <a:solidFill>
                            <a:srgbClr val="000000"/>
                          </a:solidFill>
                          <a:effectLst/>
                          <a:latin typeface="Futura Std Book" panose="020B0502020204020303"/>
                        </a:rPr>
                        <a:t>238,6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4,2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1,8 </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-1,8 </a:t>
                      </a:r>
                    </a:p>
                  </a:txBody>
                  <a:tcPr marL="9525" marR="9525" marT="9525" marB="0" anchor="ctr"/>
                </a:tc>
                <a:extLst>
                  <a:ext uri="{0D108BD9-81ED-4DB2-BD59-A6C34878D82A}">
                    <a16:rowId xmlns:a16="http://schemas.microsoft.com/office/drawing/2014/main" val="3127139500"/>
                  </a:ext>
                </a:extLst>
              </a:tr>
            </a:tbl>
          </a:graphicData>
        </a:graphic>
      </p:graphicFrame>
      <p:graphicFrame>
        <p:nvGraphicFramePr>
          <p:cNvPr id="13" name="Diagram 4">
            <a:extLst>
              <a:ext uri="{FF2B5EF4-FFF2-40B4-BE49-F238E27FC236}">
                <a16:creationId xmlns:a16="http://schemas.microsoft.com/office/drawing/2014/main" id="{A82B1D1C-A87D-45AE-BA3F-69672ABF2908}"/>
              </a:ext>
            </a:extLst>
          </p:cNvPr>
          <p:cNvGraphicFramePr>
            <a:graphicFrameLocks/>
          </p:cNvGraphicFramePr>
          <p:nvPr>
            <p:extLst>
              <p:ext uri="{D42A27DB-BD31-4B8C-83A1-F6EECF244321}">
                <p14:modId xmlns:p14="http://schemas.microsoft.com/office/powerpoint/2010/main" val="3441166805"/>
              </p:ext>
            </p:extLst>
          </p:nvPr>
        </p:nvGraphicFramePr>
        <p:xfrm>
          <a:off x="721633" y="1952471"/>
          <a:ext cx="5775870" cy="38045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9214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21637" y="342899"/>
            <a:ext cx="8426449" cy="1113955"/>
          </a:xfrm>
        </p:spPr>
        <p:txBody>
          <a:bodyPr/>
          <a:lstStyle/>
          <a:p>
            <a:r>
              <a:rPr lang="sv-SE" dirty="0"/>
              <a:t>Bostadsbyggande</a:t>
            </a:r>
          </a:p>
        </p:txBody>
      </p:sp>
      <p:sp>
        <p:nvSpPr>
          <p:cNvPr id="8" name="textruta 7">
            <a:extLst>
              <a:ext uri="{FF2B5EF4-FFF2-40B4-BE49-F238E27FC236}">
                <a16:creationId xmlns:a16="http://schemas.microsoft.com/office/drawing/2014/main" id="{B79D6868-AEFB-4F6E-A0E9-CF7AB0F1BC33}"/>
              </a:ext>
            </a:extLst>
          </p:cNvPr>
          <p:cNvSpPr txBox="1"/>
          <p:nvPr/>
        </p:nvSpPr>
        <p:spPr>
          <a:xfrm>
            <a:off x="721637" y="5756989"/>
            <a:ext cx="1656223" cy="215444"/>
          </a:xfrm>
          <a:prstGeom prst="rect">
            <a:avLst/>
          </a:prstGeom>
          <a:noFill/>
        </p:spPr>
        <p:txBody>
          <a:bodyPr wrap="none" rtlCol="0">
            <a:spAutoFit/>
          </a:bodyPr>
          <a:lstStyle/>
          <a:p>
            <a:r>
              <a:rPr lang="sv-SE" sz="800" dirty="0"/>
              <a:t>Källa: Statistiska centralbyrån </a:t>
            </a:r>
          </a:p>
        </p:txBody>
      </p:sp>
      <p:sp>
        <p:nvSpPr>
          <p:cNvPr id="10" name="Rektangel 9">
            <a:extLst>
              <a:ext uri="{FF2B5EF4-FFF2-40B4-BE49-F238E27FC236}">
                <a16:creationId xmlns:a16="http://schemas.microsoft.com/office/drawing/2014/main" id="{5172B7A3-1950-454E-A840-C9FF0842E69C}"/>
              </a:ext>
            </a:extLst>
          </p:cNvPr>
          <p:cNvSpPr/>
          <p:nvPr/>
        </p:nvSpPr>
        <p:spPr>
          <a:xfrm>
            <a:off x="6744446" y="3429000"/>
            <a:ext cx="4733180" cy="2451100"/>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1" name="Platshållare för innehåll 3">
            <a:extLst>
              <a:ext uri="{FF2B5EF4-FFF2-40B4-BE49-F238E27FC236}">
                <a16:creationId xmlns:a16="http://schemas.microsoft.com/office/drawing/2014/main" id="{85924509-F5D5-4A53-BD50-0F194E9EB15E}"/>
              </a:ext>
            </a:extLst>
          </p:cNvPr>
          <p:cNvSpPr>
            <a:spLocks noGrp="1"/>
          </p:cNvSpPr>
          <p:nvPr>
            <p:ph sz="half" idx="2"/>
          </p:nvPr>
        </p:nvSpPr>
        <p:spPr>
          <a:xfrm>
            <a:off x="6744445" y="1279245"/>
            <a:ext cx="4719848" cy="2149756"/>
          </a:xfrm>
        </p:spPr>
        <p:txBody>
          <a:bodyPr/>
          <a:lstStyle/>
          <a:p>
            <a:pPr marL="285750" indent="-285750">
              <a:buFont typeface="Arial" panose="020B0604020202020204" pitchFamily="34" charset="0"/>
              <a:buChar char="•"/>
            </a:pPr>
            <a:r>
              <a:rPr lang="sv-SE" sz="1400" dirty="0"/>
              <a:t>Bostadsbyggandet ökade med blott 1 procent i länet under kvartalet.</a:t>
            </a:r>
          </a:p>
          <a:p>
            <a:pPr marL="285750" indent="-285750">
              <a:buFont typeface="Arial" panose="020B0604020202020204" pitchFamily="34" charset="0"/>
              <a:buChar char="•"/>
            </a:pPr>
            <a:r>
              <a:rPr lang="sv-SE" sz="1400" dirty="0"/>
              <a:t>På helårsbasis har bostadsbyggandet ökat med 62 procent i länet och 85 procent i Uppsala kommun. </a:t>
            </a:r>
          </a:p>
          <a:p>
            <a:pPr marL="285750" indent="-285750">
              <a:buFont typeface="Arial" panose="020B0604020202020204" pitchFamily="34" charset="0"/>
              <a:buChar char="•"/>
            </a:pPr>
            <a:r>
              <a:rPr lang="sv-SE" sz="1400" dirty="0"/>
              <a:t>Byggtakten är betydligt högre än i landet som helhet.</a:t>
            </a:r>
          </a:p>
        </p:txBody>
      </p:sp>
      <p:sp>
        <p:nvSpPr>
          <p:cNvPr id="27" name="textruta 26">
            <a:extLst>
              <a:ext uri="{FF2B5EF4-FFF2-40B4-BE49-F238E27FC236}">
                <a16:creationId xmlns:a16="http://schemas.microsoft.com/office/drawing/2014/main" id="{6945BE6D-16A8-4FB0-B582-95C86CA8F41F}"/>
              </a:ext>
            </a:extLst>
          </p:cNvPr>
          <p:cNvSpPr txBox="1"/>
          <p:nvPr/>
        </p:nvSpPr>
        <p:spPr>
          <a:xfrm>
            <a:off x="6744445" y="3429000"/>
            <a:ext cx="1540806" cy="276999"/>
          </a:xfrm>
          <a:prstGeom prst="rect">
            <a:avLst/>
          </a:prstGeom>
          <a:noFill/>
        </p:spPr>
        <p:txBody>
          <a:bodyPr wrap="none" rtlCol="0">
            <a:spAutoFit/>
          </a:bodyPr>
          <a:lstStyle/>
          <a:p>
            <a:r>
              <a:rPr lang="sv-SE" sz="1200" b="1" dirty="0">
                <a:latin typeface="+mj-lt"/>
                <a:cs typeface="Arial" panose="020B0604020202020204" pitchFamily="34" charset="0"/>
              </a:rPr>
              <a:t>Bostadsbyggande</a:t>
            </a:r>
          </a:p>
        </p:txBody>
      </p:sp>
      <p:sp>
        <p:nvSpPr>
          <p:cNvPr id="37" name="textruta 36">
            <a:extLst>
              <a:ext uri="{FF2B5EF4-FFF2-40B4-BE49-F238E27FC236}">
                <a16:creationId xmlns:a16="http://schemas.microsoft.com/office/drawing/2014/main" id="{AA5C7BA9-BFDC-48E1-9434-68AD052BEC58}"/>
              </a:ext>
            </a:extLst>
          </p:cNvPr>
          <p:cNvSpPr txBox="1"/>
          <p:nvPr/>
        </p:nvSpPr>
        <p:spPr>
          <a:xfrm>
            <a:off x="10309225" y="5880100"/>
            <a:ext cx="1181734" cy="184666"/>
          </a:xfrm>
          <a:prstGeom prst="rect">
            <a:avLst/>
          </a:prstGeom>
          <a:noFill/>
        </p:spPr>
        <p:txBody>
          <a:bodyPr wrap="none" rtlCol="0">
            <a:spAutoFit/>
          </a:bodyPr>
          <a:lstStyle/>
          <a:p>
            <a:r>
              <a:rPr lang="sv-SE" sz="600" dirty="0"/>
              <a:t>* De fyra senaste kvartalen</a:t>
            </a:r>
          </a:p>
        </p:txBody>
      </p:sp>
      <p:sp>
        <p:nvSpPr>
          <p:cNvPr id="25" name="textruta 24">
            <a:extLst>
              <a:ext uri="{FF2B5EF4-FFF2-40B4-BE49-F238E27FC236}">
                <a16:creationId xmlns:a16="http://schemas.microsoft.com/office/drawing/2014/main" id="{6AEEC28D-7035-4B16-8EEC-D32667B73FBA}"/>
              </a:ext>
            </a:extLst>
          </p:cNvPr>
          <p:cNvSpPr txBox="1"/>
          <p:nvPr/>
        </p:nvSpPr>
        <p:spPr>
          <a:xfrm>
            <a:off x="721637" y="1456854"/>
            <a:ext cx="4189997" cy="492443"/>
          </a:xfrm>
          <a:prstGeom prst="rect">
            <a:avLst/>
          </a:prstGeom>
          <a:noFill/>
        </p:spPr>
        <p:txBody>
          <a:bodyPr wrap="square" rtlCol="0">
            <a:spAutoFit/>
          </a:bodyPr>
          <a:lstStyle/>
          <a:p>
            <a:r>
              <a:rPr lang="sv-SE" sz="1400" b="1" dirty="0"/>
              <a:t>Påbörjade lägenheter</a:t>
            </a:r>
            <a:r>
              <a:rPr lang="sv-SE" sz="1400" dirty="0"/>
              <a:t/>
            </a:r>
            <a:br>
              <a:rPr lang="sv-SE" sz="1400" dirty="0"/>
            </a:br>
            <a:r>
              <a:rPr lang="sv-SE" sz="1200" dirty="0"/>
              <a:t>Index 100 = 2012 kv1</a:t>
            </a:r>
            <a:endParaRPr lang="sv-SE" sz="1400" dirty="0"/>
          </a:p>
        </p:txBody>
      </p:sp>
      <p:graphicFrame>
        <p:nvGraphicFramePr>
          <p:cNvPr id="3" name="Tabell 2">
            <a:extLst>
              <a:ext uri="{FF2B5EF4-FFF2-40B4-BE49-F238E27FC236}">
                <a16:creationId xmlns:a16="http://schemas.microsoft.com/office/drawing/2014/main" id="{ACF6CAF0-B108-45D1-AA0F-31A2E5CC7DA7}"/>
              </a:ext>
            </a:extLst>
          </p:cNvPr>
          <p:cNvGraphicFramePr>
            <a:graphicFrameLocks noGrp="1"/>
          </p:cNvGraphicFramePr>
          <p:nvPr>
            <p:extLst>
              <p:ext uri="{D42A27DB-BD31-4B8C-83A1-F6EECF244321}">
                <p14:modId xmlns:p14="http://schemas.microsoft.com/office/powerpoint/2010/main" val="1161589506"/>
              </p:ext>
            </p:extLst>
          </p:nvPr>
        </p:nvGraphicFramePr>
        <p:xfrm>
          <a:off x="6744445" y="3730344"/>
          <a:ext cx="4746514" cy="2149756"/>
        </p:xfrm>
        <a:graphic>
          <a:graphicData uri="http://schemas.openxmlformats.org/drawingml/2006/table">
            <a:tbl>
              <a:tblPr bandRow="1">
                <a:tableStyleId>{2D5ABB26-0587-4C30-8999-92F81FD0307C}</a:tableStyleId>
              </a:tblPr>
              <a:tblGrid>
                <a:gridCol w="1550447">
                  <a:extLst>
                    <a:ext uri="{9D8B030D-6E8A-4147-A177-3AD203B41FA5}">
                      <a16:colId xmlns:a16="http://schemas.microsoft.com/office/drawing/2014/main" val="2563402271"/>
                    </a:ext>
                  </a:extLst>
                </a:gridCol>
                <a:gridCol w="688592">
                  <a:extLst>
                    <a:ext uri="{9D8B030D-6E8A-4147-A177-3AD203B41FA5}">
                      <a16:colId xmlns:a16="http://schemas.microsoft.com/office/drawing/2014/main" val="930993391"/>
                    </a:ext>
                  </a:extLst>
                </a:gridCol>
                <a:gridCol w="781203">
                  <a:extLst>
                    <a:ext uri="{9D8B030D-6E8A-4147-A177-3AD203B41FA5}">
                      <a16:colId xmlns:a16="http://schemas.microsoft.com/office/drawing/2014/main" val="2407904494"/>
                    </a:ext>
                  </a:extLst>
                </a:gridCol>
                <a:gridCol w="618452">
                  <a:extLst>
                    <a:ext uri="{9D8B030D-6E8A-4147-A177-3AD203B41FA5}">
                      <a16:colId xmlns:a16="http://schemas.microsoft.com/office/drawing/2014/main" val="630731481"/>
                    </a:ext>
                  </a:extLst>
                </a:gridCol>
                <a:gridCol w="564202">
                  <a:extLst>
                    <a:ext uri="{9D8B030D-6E8A-4147-A177-3AD203B41FA5}">
                      <a16:colId xmlns:a16="http://schemas.microsoft.com/office/drawing/2014/main" val="557979284"/>
                    </a:ext>
                  </a:extLst>
                </a:gridCol>
                <a:gridCol w="543618">
                  <a:extLst>
                    <a:ext uri="{9D8B030D-6E8A-4147-A177-3AD203B41FA5}">
                      <a16:colId xmlns:a16="http://schemas.microsoft.com/office/drawing/2014/main" val="3663586322"/>
                    </a:ext>
                  </a:extLst>
                </a:gridCol>
              </a:tblGrid>
              <a:tr h="314142">
                <a:tc>
                  <a:txBody>
                    <a:bodyPr/>
                    <a:lstStyle/>
                    <a:p>
                      <a:pPr algn="l" fontAlgn="b"/>
                      <a:endParaRPr lang="sv-SE" sz="800" b="0" i="0" u="none" strike="noStrike" dirty="0">
                        <a:solidFill>
                          <a:srgbClr val="000000"/>
                        </a:solidFill>
                        <a:effectLst/>
                        <a:latin typeface="Futura Std Book" panose="020B0502020204020303"/>
                      </a:endParaRP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Antal</a:t>
                      </a:r>
                    </a:p>
                  </a:txBody>
                  <a:tcPr marL="9525" marR="9525" marT="9525" marB="0" anchor="b"/>
                </a:tc>
                <a:tc gridSpan="2">
                  <a:txBody>
                    <a:bodyPr/>
                    <a:lstStyle/>
                    <a:p>
                      <a:pPr algn="ctr" fontAlgn="b"/>
                      <a:r>
                        <a:rPr lang="sv-SE" sz="800" b="0" i="0" u="none" strike="noStrike" dirty="0">
                          <a:solidFill>
                            <a:srgbClr val="000000"/>
                          </a:solidFill>
                          <a:effectLst/>
                          <a:latin typeface="Futura Std Book" panose="020B0502020204020303" pitchFamily="34" charset="0"/>
                        </a:rPr>
                        <a:t>Förändring (%) </a:t>
                      </a:r>
                    </a:p>
                  </a:txBody>
                  <a:tcPr marL="9525" marR="9525" marT="9525" marB="0" anchor="b"/>
                </a:tc>
                <a:tc hMerge="1">
                  <a:txBody>
                    <a:bodyPr/>
                    <a:lstStyle/>
                    <a:p>
                      <a:endParaRPr lang="sv-SE"/>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2">
                  <a:txBody>
                    <a:bodyPr/>
                    <a:lstStyle/>
                    <a:p>
                      <a:pPr algn="ctr" fontAlgn="b"/>
                      <a:r>
                        <a:rPr lang="sv-SE" sz="800" b="0" i="0" u="none" strike="noStrike">
                          <a:solidFill>
                            <a:srgbClr val="000000"/>
                          </a:solidFill>
                          <a:effectLst/>
                          <a:latin typeface="Futura Std Book" panose="020B0502020204020303" pitchFamily="34" charset="0"/>
                        </a:rPr>
                        <a:t>R12*</a:t>
                      </a:r>
                    </a:p>
                  </a:txBody>
                  <a:tcPr marL="9525" marR="9525" marT="9525" marB="0" anchor="b"/>
                </a:tc>
                <a:tc hMerge="1">
                  <a:txBody>
                    <a:bodyPr/>
                    <a:lstStyle/>
                    <a:p>
                      <a:endParaRPr lang="sv-SE"/>
                    </a:p>
                  </a:txBody>
                  <a:tcPr/>
                </a:tc>
                <a:extLst>
                  <a:ext uri="{0D108BD9-81ED-4DB2-BD59-A6C34878D82A}">
                    <a16:rowId xmlns:a16="http://schemas.microsoft.com/office/drawing/2014/main" val="3595473482"/>
                  </a:ext>
                </a:extLst>
              </a:tr>
              <a:tr h="329850">
                <a:tc>
                  <a:txBody>
                    <a:bodyPr/>
                    <a:lstStyle/>
                    <a:p>
                      <a:pPr algn="l" fontAlgn="b"/>
                      <a:endParaRPr lang="sv-SE" sz="800" b="0" i="0" u="none" strike="noStrike" dirty="0">
                        <a:solidFill>
                          <a:srgbClr val="000000"/>
                        </a:solidFill>
                        <a:effectLst/>
                        <a:latin typeface="Futura Std Book" panose="020B0502020204020303"/>
                      </a:endParaRPr>
                    </a:p>
                  </a:txBody>
                  <a:tcPr marL="9525" marR="9525" marT="9525" marB="0" anchor="b"/>
                </a:tc>
                <a:tc>
                  <a:txBody>
                    <a:bodyPr/>
                    <a:lstStyle/>
                    <a:p>
                      <a:pPr algn="ctr" fontAlgn="b"/>
                      <a:r>
                        <a:rPr lang="sv-SE" sz="800" b="0" i="0" u="none" strike="noStrike" dirty="0">
                          <a:solidFill>
                            <a:srgbClr val="000000"/>
                          </a:solidFill>
                          <a:effectLst/>
                          <a:latin typeface="Futura Std Book" panose="020B0502020204020303" pitchFamily="34" charset="0"/>
                        </a:rPr>
                        <a:t>2022 kv1</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- 5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Antal</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Utv., %</a:t>
                      </a:r>
                    </a:p>
                  </a:txBody>
                  <a:tcPr marL="9525" marR="9525" marT="9525" marB="0" anchor="b"/>
                </a:tc>
                <a:extLst>
                  <a:ext uri="{0D108BD9-81ED-4DB2-BD59-A6C34878D82A}">
                    <a16:rowId xmlns:a16="http://schemas.microsoft.com/office/drawing/2014/main" val="310578881"/>
                  </a:ext>
                </a:extLst>
              </a:tr>
              <a:tr h="376441">
                <a:tc>
                  <a:txBody>
                    <a:bodyPr/>
                    <a:lstStyle/>
                    <a:p>
                      <a:pPr marL="72000" algn="l" fontAlgn="b"/>
                      <a:r>
                        <a:rPr lang="sv-SE" sz="800" u="none" strike="noStrike" dirty="0">
                          <a:effectLst/>
                        </a:rPr>
                        <a:t>Sverige</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13 696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54 866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7</a:t>
                      </a:r>
                    </a:p>
                  </a:txBody>
                  <a:tcPr marL="9525" marR="9525" marT="9525" marB="0" anchor="ctr"/>
                </a:tc>
                <a:extLst>
                  <a:ext uri="{0D108BD9-81ED-4DB2-BD59-A6C34878D82A}">
                    <a16:rowId xmlns:a16="http://schemas.microsoft.com/office/drawing/2014/main" val="73213776"/>
                  </a:ext>
                </a:extLst>
              </a:tr>
              <a:tr h="376441">
                <a:tc>
                  <a:txBody>
                    <a:bodyPr/>
                    <a:lstStyle/>
                    <a:p>
                      <a:pPr marL="72000" algn="l" fontAlgn="b"/>
                      <a:r>
                        <a:rPr lang="sv-SE" sz="800" u="none" strike="noStrike" dirty="0">
                          <a:effectLst/>
                        </a:rPr>
                        <a:t>Stockholmsregionen</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6 405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26 733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19</a:t>
                      </a:r>
                    </a:p>
                  </a:txBody>
                  <a:tcPr marL="9525" marR="9525" marT="9525" marB="0" anchor="ctr"/>
                </a:tc>
                <a:extLst>
                  <a:ext uri="{0D108BD9-81ED-4DB2-BD59-A6C34878D82A}">
                    <a16:rowId xmlns:a16="http://schemas.microsoft.com/office/drawing/2014/main" val="3181585377"/>
                  </a:ext>
                </a:extLst>
              </a:tr>
              <a:tr h="376441">
                <a:tc>
                  <a:txBody>
                    <a:bodyPr/>
                    <a:lstStyle/>
                    <a:p>
                      <a:pPr marL="72000" algn="l" fontAlgn="b"/>
                      <a:r>
                        <a:rPr lang="sv-SE" sz="800" b="1" u="none" strike="noStrike" dirty="0">
                          <a:effectLst/>
                        </a:rPr>
                        <a:t>Uppsala län</a:t>
                      </a:r>
                      <a:endParaRPr lang="sv-SE" sz="800" b="1"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1" i="0" u="none" strike="noStrike">
                          <a:solidFill>
                            <a:srgbClr val="000000"/>
                          </a:solidFill>
                          <a:effectLst/>
                          <a:latin typeface="Futura Std Book" panose="020B0502020204020303"/>
                        </a:rPr>
                        <a:t>803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-29</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4 344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62</a:t>
                      </a:r>
                    </a:p>
                  </a:txBody>
                  <a:tcPr marL="9525" marR="9525" marT="9525" marB="0" anchor="ctr"/>
                </a:tc>
                <a:extLst>
                  <a:ext uri="{0D108BD9-81ED-4DB2-BD59-A6C34878D82A}">
                    <a16:rowId xmlns:a16="http://schemas.microsoft.com/office/drawing/2014/main" val="977420305"/>
                  </a:ext>
                </a:extLst>
              </a:tr>
              <a:tr h="376441">
                <a:tc>
                  <a:txBody>
                    <a:bodyPr/>
                    <a:lstStyle/>
                    <a:p>
                      <a:pPr marL="72000" algn="l" fontAlgn="b"/>
                      <a:r>
                        <a:rPr lang="sv-SE" sz="800" b="1" u="none" strike="noStrike" dirty="0">
                          <a:effectLst/>
                        </a:rPr>
                        <a:t>Uppsala kommun</a:t>
                      </a:r>
                      <a:endParaRPr lang="sv-SE" sz="800" b="1"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1" i="0" u="none" strike="noStrike">
                          <a:solidFill>
                            <a:srgbClr val="000000"/>
                          </a:solidFill>
                          <a:effectLst/>
                          <a:latin typeface="Futura Std Book" panose="020B0502020204020303"/>
                        </a:rPr>
                        <a:t>362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-32</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-61</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3 010 </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85</a:t>
                      </a:r>
                    </a:p>
                  </a:txBody>
                  <a:tcPr marL="9525" marR="9525" marT="9525" marB="0" anchor="ctr"/>
                </a:tc>
                <a:extLst>
                  <a:ext uri="{0D108BD9-81ED-4DB2-BD59-A6C34878D82A}">
                    <a16:rowId xmlns:a16="http://schemas.microsoft.com/office/drawing/2014/main" val="600720821"/>
                  </a:ext>
                </a:extLst>
              </a:tr>
            </a:tbl>
          </a:graphicData>
        </a:graphic>
      </p:graphicFrame>
      <p:graphicFrame>
        <p:nvGraphicFramePr>
          <p:cNvPr id="13" name="Diagram 4">
            <a:extLst>
              <a:ext uri="{FF2B5EF4-FFF2-40B4-BE49-F238E27FC236}">
                <a16:creationId xmlns:a16="http://schemas.microsoft.com/office/drawing/2014/main" id="{A82B1D1C-A87D-45AE-BA3F-69672ABF2908}"/>
              </a:ext>
            </a:extLst>
          </p:cNvPr>
          <p:cNvGraphicFramePr>
            <a:graphicFrameLocks/>
          </p:cNvGraphicFramePr>
          <p:nvPr>
            <p:extLst>
              <p:ext uri="{D42A27DB-BD31-4B8C-83A1-F6EECF244321}">
                <p14:modId xmlns:p14="http://schemas.microsoft.com/office/powerpoint/2010/main" val="620255922"/>
              </p:ext>
            </p:extLst>
          </p:nvPr>
        </p:nvGraphicFramePr>
        <p:xfrm>
          <a:off x="721637" y="1949297"/>
          <a:ext cx="5841533" cy="38076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7255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21634" y="342899"/>
            <a:ext cx="8426449" cy="1113955"/>
          </a:xfrm>
        </p:spPr>
        <p:txBody>
          <a:bodyPr/>
          <a:lstStyle/>
          <a:p>
            <a:r>
              <a:rPr lang="sv-SE" dirty="0"/>
              <a:t>Kommersiella övernattningar</a:t>
            </a:r>
          </a:p>
        </p:txBody>
      </p:sp>
      <p:sp>
        <p:nvSpPr>
          <p:cNvPr id="8" name="textruta 7">
            <a:extLst>
              <a:ext uri="{FF2B5EF4-FFF2-40B4-BE49-F238E27FC236}">
                <a16:creationId xmlns:a16="http://schemas.microsoft.com/office/drawing/2014/main" id="{B79D6868-AEFB-4F6E-A0E9-CF7AB0F1BC33}"/>
              </a:ext>
            </a:extLst>
          </p:cNvPr>
          <p:cNvSpPr txBox="1"/>
          <p:nvPr/>
        </p:nvSpPr>
        <p:spPr>
          <a:xfrm>
            <a:off x="721634" y="5756989"/>
            <a:ext cx="2534668" cy="215444"/>
          </a:xfrm>
          <a:prstGeom prst="rect">
            <a:avLst/>
          </a:prstGeom>
          <a:noFill/>
        </p:spPr>
        <p:txBody>
          <a:bodyPr wrap="none" rtlCol="0">
            <a:spAutoFit/>
          </a:bodyPr>
          <a:lstStyle/>
          <a:p>
            <a:r>
              <a:rPr lang="sv-SE" sz="800" dirty="0"/>
              <a:t>Källa: Statistiska centralbyrån och Tillväxtverket </a:t>
            </a:r>
          </a:p>
        </p:txBody>
      </p:sp>
      <p:sp>
        <p:nvSpPr>
          <p:cNvPr id="10" name="Rektangel 9">
            <a:extLst>
              <a:ext uri="{FF2B5EF4-FFF2-40B4-BE49-F238E27FC236}">
                <a16:creationId xmlns:a16="http://schemas.microsoft.com/office/drawing/2014/main" id="{5172B7A3-1950-454E-A840-C9FF0842E69C}"/>
              </a:ext>
            </a:extLst>
          </p:cNvPr>
          <p:cNvSpPr/>
          <p:nvPr/>
        </p:nvSpPr>
        <p:spPr>
          <a:xfrm>
            <a:off x="6736166" y="2341947"/>
            <a:ext cx="4733183" cy="2451101"/>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27" name="textruta 26">
            <a:extLst>
              <a:ext uri="{FF2B5EF4-FFF2-40B4-BE49-F238E27FC236}">
                <a16:creationId xmlns:a16="http://schemas.microsoft.com/office/drawing/2014/main" id="{6945BE6D-16A8-4FB0-B582-95C86CA8F41F}"/>
              </a:ext>
            </a:extLst>
          </p:cNvPr>
          <p:cNvSpPr txBox="1"/>
          <p:nvPr/>
        </p:nvSpPr>
        <p:spPr>
          <a:xfrm>
            <a:off x="6727890" y="2348239"/>
            <a:ext cx="2197653" cy="276999"/>
          </a:xfrm>
          <a:prstGeom prst="rect">
            <a:avLst/>
          </a:prstGeom>
          <a:noFill/>
        </p:spPr>
        <p:txBody>
          <a:bodyPr wrap="none" rtlCol="0">
            <a:spAutoFit/>
          </a:bodyPr>
          <a:lstStyle/>
          <a:p>
            <a:r>
              <a:rPr lang="sv-SE" sz="1200" b="1" dirty="0">
                <a:latin typeface="+mj-lt"/>
                <a:cs typeface="Arial" panose="020B0604020202020204" pitchFamily="34" charset="0"/>
              </a:rPr>
              <a:t>Kommersiella övernattningar</a:t>
            </a:r>
          </a:p>
        </p:txBody>
      </p:sp>
      <p:sp>
        <p:nvSpPr>
          <p:cNvPr id="37" name="textruta 36">
            <a:extLst>
              <a:ext uri="{FF2B5EF4-FFF2-40B4-BE49-F238E27FC236}">
                <a16:creationId xmlns:a16="http://schemas.microsoft.com/office/drawing/2014/main" id="{AA5C7BA9-BFDC-48E1-9434-68AD052BEC58}"/>
              </a:ext>
            </a:extLst>
          </p:cNvPr>
          <p:cNvSpPr txBox="1"/>
          <p:nvPr/>
        </p:nvSpPr>
        <p:spPr>
          <a:xfrm>
            <a:off x="10311244" y="4775655"/>
            <a:ext cx="1181734" cy="184666"/>
          </a:xfrm>
          <a:prstGeom prst="rect">
            <a:avLst/>
          </a:prstGeom>
          <a:noFill/>
        </p:spPr>
        <p:txBody>
          <a:bodyPr wrap="none" rtlCol="0">
            <a:spAutoFit/>
          </a:bodyPr>
          <a:lstStyle/>
          <a:p>
            <a:r>
              <a:rPr lang="sv-SE" sz="600" dirty="0"/>
              <a:t>* De fyra senaste kvartalen</a:t>
            </a:r>
          </a:p>
        </p:txBody>
      </p:sp>
      <p:sp>
        <p:nvSpPr>
          <p:cNvPr id="25" name="textruta 24">
            <a:extLst>
              <a:ext uri="{FF2B5EF4-FFF2-40B4-BE49-F238E27FC236}">
                <a16:creationId xmlns:a16="http://schemas.microsoft.com/office/drawing/2014/main" id="{6AEEC28D-7035-4B16-8EEC-D32667B73FBA}"/>
              </a:ext>
            </a:extLst>
          </p:cNvPr>
          <p:cNvSpPr txBox="1"/>
          <p:nvPr/>
        </p:nvSpPr>
        <p:spPr>
          <a:xfrm>
            <a:off x="717551" y="1456854"/>
            <a:ext cx="6179638" cy="707886"/>
          </a:xfrm>
          <a:prstGeom prst="rect">
            <a:avLst/>
          </a:prstGeom>
          <a:noFill/>
        </p:spPr>
        <p:txBody>
          <a:bodyPr wrap="square" rtlCol="0">
            <a:spAutoFit/>
          </a:bodyPr>
          <a:lstStyle/>
          <a:p>
            <a:r>
              <a:rPr lang="sv-SE" sz="1400" b="1" dirty="0"/>
              <a:t>Kommersiella övernattningar </a:t>
            </a:r>
          </a:p>
          <a:p>
            <a:r>
              <a:rPr lang="sv-SE" sz="1400" b="1" dirty="0"/>
              <a:t>(hotell, vandrarhem, och stugbyar för kommun exkl. camping)</a:t>
            </a:r>
            <a:r>
              <a:rPr lang="sv-SE" sz="1400" dirty="0"/>
              <a:t/>
            </a:r>
            <a:br>
              <a:rPr lang="sv-SE" sz="1400" dirty="0"/>
            </a:br>
            <a:r>
              <a:rPr lang="sv-SE" sz="1200" dirty="0"/>
              <a:t>Index 100 = 2012 kv1</a:t>
            </a:r>
            <a:endParaRPr lang="sv-SE" sz="1400" dirty="0"/>
          </a:p>
        </p:txBody>
      </p:sp>
      <p:graphicFrame>
        <p:nvGraphicFramePr>
          <p:cNvPr id="4" name="Tabell 3">
            <a:extLst>
              <a:ext uri="{FF2B5EF4-FFF2-40B4-BE49-F238E27FC236}">
                <a16:creationId xmlns:a16="http://schemas.microsoft.com/office/drawing/2014/main" id="{068B3E50-6F04-40F3-9EEA-3120155B919C}"/>
              </a:ext>
            </a:extLst>
          </p:cNvPr>
          <p:cNvGraphicFramePr>
            <a:graphicFrameLocks noGrp="1"/>
          </p:cNvGraphicFramePr>
          <p:nvPr>
            <p:extLst>
              <p:ext uri="{D42A27DB-BD31-4B8C-83A1-F6EECF244321}">
                <p14:modId xmlns:p14="http://schemas.microsoft.com/office/powerpoint/2010/main" val="2303238128"/>
              </p:ext>
            </p:extLst>
          </p:nvPr>
        </p:nvGraphicFramePr>
        <p:xfrm>
          <a:off x="6712537" y="2601551"/>
          <a:ext cx="4733184" cy="2174104"/>
        </p:xfrm>
        <a:graphic>
          <a:graphicData uri="http://schemas.openxmlformats.org/drawingml/2006/table">
            <a:tbl>
              <a:tblPr bandRow="1">
                <a:tableStyleId>{2D5ABB26-0587-4C30-8999-92F81FD0307C}</a:tableStyleId>
              </a:tblPr>
              <a:tblGrid>
                <a:gridCol w="1546092">
                  <a:extLst>
                    <a:ext uri="{9D8B030D-6E8A-4147-A177-3AD203B41FA5}">
                      <a16:colId xmlns:a16="http://schemas.microsoft.com/office/drawing/2014/main" val="226247226"/>
                    </a:ext>
                  </a:extLst>
                </a:gridCol>
                <a:gridCol w="686658">
                  <a:extLst>
                    <a:ext uri="{9D8B030D-6E8A-4147-A177-3AD203B41FA5}">
                      <a16:colId xmlns:a16="http://schemas.microsoft.com/office/drawing/2014/main" val="1608357605"/>
                    </a:ext>
                  </a:extLst>
                </a:gridCol>
                <a:gridCol w="779009">
                  <a:extLst>
                    <a:ext uri="{9D8B030D-6E8A-4147-A177-3AD203B41FA5}">
                      <a16:colId xmlns:a16="http://schemas.microsoft.com/office/drawing/2014/main" val="3015834062"/>
                    </a:ext>
                  </a:extLst>
                </a:gridCol>
                <a:gridCol w="572927">
                  <a:extLst>
                    <a:ext uri="{9D8B030D-6E8A-4147-A177-3AD203B41FA5}">
                      <a16:colId xmlns:a16="http://schemas.microsoft.com/office/drawing/2014/main" val="2375083865"/>
                    </a:ext>
                  </a:extLst>
                </a:gridCol>
                <a:gridCol w="606406">
                  <a:extLst>
                    <a:ext uri="{9D8B030D-6E8A-4147-A177-3AD203B41FA5}">
                      <a16:colId xmlns:a16="http://schemas.microsoft.com/office/drawing/2014/main" val="771144910"/>
                    </a:ext>
                  </a:extLst>
                </a:gridCol>
                <a:gridCol w="542092">
                  <a:extLst>
                    <a:ext uri="{9D8B030D-6E8A-4147-A177-3AD203B41FA5}">
                      <a16:colId xmlns:a16="http://schemas.microsoft.com/office/drawing/2014/main" val="3281385385"/>
                    </a:ext>
                  </a:extLst>
                </a:gridCol>
              </a:tblGrid>
              <a:tr h="235295">
                <a:tc>
                  <a:txBody>
                    <a:bodyPr/>
                    <a:lstStyle/>
                    <a:p>
                      <a:pPr marL="72000" algn="l" fontAlgn="b"/>
                      <a:endParaRPr lang="sv-SE" sz="800" b="0" i="0" u="none" strike="noStrike" dirty="0">
                        <a:solidFill>
                          <a:srgbClr val="000000"/>
                        </a:solidFill>
                        <a:effectLst/>
                        <a:latin typeface="Futura Std Book" panose="020B0502020204020303"/>
                      </a:endParaRPr>
                    </a:p>
                  </a:txBody>
                  <a:tcPr marL="0" marR="0" marT="0" marB="0" anchor="b"/>
                </a:tc>
                <a:tc>
                  <a:txBody>
                    <a:bodyPr/>
                    <a:lstStyle/>
                    <a:p>
                      <a:pPr algn="ctr" fontAlgn="b"/>
                      <a:r>
                        <a:rPr lang="sv-SE" sz="800" b="0" i="0" u="none" strike="noStrike" dirty="0">
                          <a:solidFill>
                            <a:srgbClr val="000000"/>
                          </a:solidFill>
                          <a:effectLst/>
                          <a:latin typeface="Futura Std Book" panose="020B0502020204020303" pitchFamily="34" charset="0"/>
                        </a:rPr>
                        <a:t>2022 kv1</a:t>
                      </a:r>
                    </a:p>
                  </a:txBody>
                  <a:tcPr marL="9525" marR="9525" marT="9525" marB="0" anchor="b"/>
                </a:tc>
                <a:tc gridSpan="2">
                  <a:txBody>
                    <a:bodyPr/>
                    <a:lstStyle/>
                    <a:p>
                      <a:pPr algn="ctr" fontAlgn="b"/>
                      <a:r>
                        <a:rPr lang="sv-SE" sz="800" b="0" i="0" u="none" strike="noStrike">
                          <a:solidFill>
                            <a:srgbClr val="000000"/>
                          </a:solidFill>
                          <a:effectLst/>
                          <a:latin typeface="Futura Std Book" panose="020B0502020204020303" pitchFamily="34" charset="0"/>
                        </a:rPr>
                        <a:t>Förändring (%) </a:t>
                      </a:r>
                    </a:p>
                  </a:txBody>
                  <a:tcPr marL="9525" marR="9525" marT="9525" marB="0" anchor="b"/>
                </a:tc>
                <a:tc hMerge="1">
                  <a:txBody>
                    <a:bodyPr/>
                    <a:lstStyle/>
                    <a:p>
                      <a:endParaRPr lang="sv-SE"/>
                    </a:p>
                  </a:txBody>
                  <a:tcPr>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2">
                  <a:txBody>
                    <a:bodyPr/>
                    <a:lstStyle/>
                    <a:p>
                      <a:pPr algn="ctr" fontAlgn="b"/>
                      <a:r>
                        <a:rPr lang="sv-SE" sz="800" b="0" i="0" u="none" strike="noStrike">
                          <a:solidFill>
                            <a:srgbClr val="000000"/>
                          </a:solidFill>
                          <a:effectLst/>
                          <a:latin typeface="Futura Std Book" panose="020B0502020204020303" pitchFamily="34" charset="0"/>
                        </a:rPr>
                        <a:t>R12*</a:t>
                      </a:r>
                    </a:p>
                  </a:txBody>
                  <a:tcPr marL="9525" marR="9525" marT="9525" marB="0" anchor="b"/>
                </a:tc>
                <a:tc hMerge="1">
                  <a:txBody>
                    <a:bodyPr/>
                    <a:lstStyle/>
                    <a:p>
                      <a:endParaRPr lang="sv-SE"/>
                    </a:p>
                  </a:txBody>
                  <a:tcPr/>
                </a:tc>
                <a:extLst>
                  <a:ext uri="{0D108BD9-81ED-4DB2-BD59-A6C34878D82A}">
                    <a16:rowId xmlns:a16="http://schemas.microsoft.com/office/drawing/2014/main" val="553099349"/>
                  </a:ext>
                </a:extLst>
              </a:tr>
              <a:tr h="247061">
                <a:tc>
                  <a:txBody>
                    <a:bodyPr/>
                    <a:lstStyle/>
                    <a:p>
                      <a:pPr marL="72000" algn="l" fontAlgn="b"/>
                      <a:endParaRPr lang="sv-SE" sz="800" b="0" i="0" u="none" strike="noStrike" dirty="0">
                        <a:solidFill>
                          <a:srgbClr val="000000"/>
                        </a:solidFill>
                        <a:effectLst/>
                        <a:latin typeface="Futura Std Book" panose="020B0502020204020303"/>
                      </a:endParaRPr>
                    </a:p>
                  </a:txBody>
                  <a:tcPr marL="0" marR="0" marT="0" marB="0" anchor="b"/>
                </a:tc>
                <a:tc>
                  <a:txBody>
                    <a:bodyPr/>
                    <a:lstStyle/>
                    <a:p>
                      <a:pPr algn="ctr" rtl="0" fontAlgn="b"/>
                      <a:r>
                        <a:rPr lang="sv-SE" sz="800" b="0" i="0" u="none" strike="noStrike">
                          <a:solidFill>
                            <a:srgbClr val="000000"/>
                          </a:solidFill>
                          <a:effectLst/>
                          <a:latin typeface="Futura Std Book" panose="020B0502020204020303" pitchFamily="34" charset="0"/>
                        </a:rPr>
                        <a:t>(i tusental)</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-1 år</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-5 år</a:t>
                      </a:r>
                    </a:p>
                  </a:txBody>
                  <a:tcPr marL="9525" marR="9525" marT="9525" marB="0" anchor="b">
                    <a:lnT>
                      <a:noFill/>
                    </a:lnT>
                  </a:tcPr>
                </a:tc>
                <a:tc>
                  <a:txBody>
                    <a:bodyPr/>
                    <a:lstStyle/>
                    <a:p>
                      <a:pPr algn="ctr" rtl="0" fontAlgn="b"/>
                      <a:r>
                        <a:rPr lang="sv-SE" sz="800" b="0" i="0" u="none" strike="noStrike">
                          <a:solidFill>
                            <a:srgbClr val="000000"/>
                          </a:solidFill>
                          <a:effectLst/>
                          <a:latin typeface="Futura Std Book" panose="020B0502020204020303" pitchFamily="34" charset="0"/>
                        </a:rPr>
                        <a:t>(tusental)</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Utv., %</a:t>
                      </a:r>
                    </a:p>
                  </a:txBody>
                  <a:tcPr marL="9525" marR="9525" marT="9525" marB="0" anchor="b"/>
                </a:tc>
                <a:extLst>
                  <a:ext uri="{0D108BD9-81ED-4DB2-BD59-A6C34878D82A}">
                    <a16:rowId xmlns:a16="http://schemas.microsoft.com/office/drawing/2014/main" val="685213949"/>
                  </a:ext>
                </a:extLst>
              </a:tr>
              <a:tr h="281958">
                <a:tc>
                  <a:txBody>
                    <a:bodyPr/>
                    <a:lstStyle/>
                    <a:p>
                      <a:pPr marL="72000" algn="l" fontAlgn="b"/>
                      <a:r>
                        <a:rPr lang="sv-SE" sz="800" u="none" strike="noStrike" dirty="0">
                          <a:effectLst/>
                        </a:rPr>
                        <a:t>Sverige</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8 255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63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38 036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58 </a:t>
                      </a:r>
                    </a:p>
                  </a:txBody>
                  <a:tcPr marL="9525" marR="9525" marT="9525" marB="0" anchor="ctr"/>
                </a:tc>
                <a:extLst>
                  <a:ext uri="{0D108BD9-81ED-4DB2-BD59-A6C34878D82A}">
                    <a16:rowId xmlns:a16="http://schemas.microsoft.com/office/drawing/2014/main" val="1156873607"/>
                  </a:ext>
                </a:extLst>
              </a:tr>
              <a:tr h="281958">
                <a:tc>
                  <a:txBody>
                    <a:bodyPr/>
                    <a:lstStyle/>
                    <a:p>
                      <a:pPr marL="72000" algn="l" fontAlgn="b"/>
                      <a:r>
                        <a:rPr lang="sv-SE" sz="800" u="none" strike="noStrike" dirty="0">
                          <a:effectLst/>
                        </a:rPr>
                        <a:t>Stockholmsregionen</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4 178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67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-7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17 075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65 </a:t>
                      </a:r>
                    </a:p>
                  </a:txBody>
                  <a:tcPr marL="9525" marR="9525" marT="9525" marB="0" anchor="ctr"/>
                </a:tc>
                <a:extLst>
                  <a:ext uri="{0D108BD9-81ED-4DB2-BD59-A6C34878D82A}">
                    <a16:rowId xmlns:a16="http://schemas.microsoft.com/office/drawing/2014/main" val="4016564608"/>
                  </a:ext>
                </a:extLst>
              </a:tr>
              <a:tr h="281958">
                <a:tc>
                  <a:txBody>
                    <a:bodyPr/>
                    <a:lstStyle/>
                    <a:p>
                      <a:pPr marL="72000" algn="l" fontAlgn="b"/>
                      <a:r>
                        <a:rPr lang="sv-SE" sz="800" b="1" u="none" strike="noStrike" dirty="0">
                          <a:effectLst/>
                        </a:rPr>
                        <a:t>Uppsala län</a:t>
                      </a:r>
                      <a:endParaRPr lang="sv-SE" sz="800" b="1"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1" i="0" u="none" strike="noStrike">
                          <a:solidFill>
                            <a:srgbClr val="000000"/>
                          </a:solidFill>
                          <a:effectLst/>
                          <a:latin typeface="Futura Std Book" panose="020B0502020204020303"/>
                        </a:rPr>
                        <a:t>145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82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-11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681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61 </a:t>
                      </a:r>
                    </a:p>
                  </a:txBody>
                  <a:tcPr marL="9525" marR="9525" marT="9525" marB="0" anchor="ctr"/>
                </a:tc>
                <a:extLst>
                  <a:ext uri="{0D108BD9-81ED-4DB2-BD59-A6C34878D82A}">
                    <a16:rowId xmlns:a16="http://schemas.microsoft.com/office/drawing/2014/main" val="99760695"/>
                  </a:ext>
                </a:extLst>
              </a:tr>
              <a:tr h="281958">
                <a:tc>
                  <a:txBody>
                    <a:bodyPr/>
                    <a:lstStyle/>
                    <a:p>
                      <a:pPr marL="72000" algn="l" fontAlgn="b"/>
                      <a:r>
                        <a:rPr lang="sv-SE" sz="800" i="1" u="none" strike="noStrike" dirty="0">
                          <a:effectLst/>
                        </a:rPr>
                        <a:t>Varav utländska</a:t>
                      </a:r>
                      <a:endParaRPr lang="sv-SE" sz="800" b="0" i="1"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1" u="none" strike="noStrike">
                          <a:solidFill>
                            <a:srgbClr val="000000"/>
                          </a:solidFill>
                          <a:effectLst/>
                          <a:latin typeface="Futura Std Book" panose="020B0502020204020303"/>
                        </a:rPr>
                        <a:t>15 </a:t>
                      </a:r>
                    </a:p>
                  </a:txBody>
                  <a:tcPr marL="9525" marR="9525" marT="9525" marB="0" anchor="ctr"/>
                </a:tc>
                <a:tc>
                  <a:txBody>
                    <a:bodyPr/>
                    <a:lstStyle/>
                    <a:p>
                      <a:pPr algn="ctr" fontAlgn="ctr"/>
                      <a:r>
                        <a:rPr lang="sv-SE" sz="800" b="0" i="1" u="none" strike="noStrike">
                          <a:solidFill>
                            <a:srgbClr val="000000"/>
                          </a:solidFill>
                          <a:effectLst/>
                          <a:latin typeface="Futura Std Book" panose="020B0502020204020303"/>
                        </a:rPr>
                        <a:t>168 </a:t>
                      </a:r>
                    </a:p>
                  </a:txBody>
                  <a:tcPr marL="9525" marR="9525" marT="9525" marB="0" anchor="ctr"/>
                </a:tc>
                <a:tc>
                  <a:txBody>
                    <a:bodyPr/>
                    <a:lstStyle/>
                    <a:p>
                      <a:pPr algn="ctr" fontAlgn="ctr"/>
                      <a:r>
                        <a:rPr lang="sv-SE" sz="800" b="0" i="1" u="none" strike="noStrike">
                          <a:solidFill>
                            <a:srgbClr val="000000"/>
                          </a:solidFill>
                          <a:effectLst/>
                          <a:latin typeface="Futura Std Book" panose="020B0502020204020303"/>
                        </a:rPr>
                        <a:t>-43 </a:t>
                      </a:r>
                    </a:p>
                  </a:txBody>
                  <a:tcPr marL="9525" marR="9525" marT="9525" marB="0" anchor="ctr"/>
                </a:tc>
                <a:tc>
                  <a:txBody>
                    <a:bodyPr/>
                    <a:lstStyle/>
                    <a:p>
                      <a:pPr algn="ctr" fontAlgn="ctr"/>
                      <a:r>
                        <a:rPr lang="sv-SE" sz="800" b="0" i="1" u="none" strike="noStrike">
                          <a:solidFill>
                            <a:srgbClr val="000000"/>
                          </a:solidFill>
                          <a:effectLst/>
                          <a:latin typeface="Futura Std Book" panose="020B0502020204020303"/>
                        </a:rPr>
                        <a:t>70 </a:t>
                      </a:r>
                    </a:p>
                  </a:txBody>
                  <a:tcPr marL="9525" marR="9525" marT="9525" marB="0" anchor="ctr"/>
                </a:tc>
                <a:tc>
                  <a:txBody>
                    <a:bodyPr/>
                    <a:lstStyle/>
                    <a:p>
                      <a:pPr algn="ctr" fontAlgn="ctr"/>
                      <a:r>
                        <a:rPr lang="sv-SE" sz="800" b="0" i="1" u="none" strike="noStrike">
                          <a:solidFill>
                            <a:srgbClr val="000000"/>
                          </a:solidFill>
                          <a:effectLst/>
                          <a:latin typeface="Futura Std Book" panose="020B0502020204020303"/>
                        </a:rPr>
                        <a:t>144 </a:t>
                      </a:r>
                    </a:p>
                  </a:txBody>
                  <a:tcPr marL="9525" marR="9525" marT="9525" marB="0" anchor="ctr"/>
                </a:tc>
                <a:extLst>
                  <a:ext uri="{0D108BD9-81ED-4DB2-BD59-A6C34878D82A}">
                    <a16:rowId xmlns:a16="http://schemas.microsoft.com/office/drawing/2014/main" val="431771379"/>
                  </a:ext>
                </a:extLst>
              </a:tr>
              <a:tr h="281958">
                <a:tc>
                  <a:txBody>
                    <a:bodyPr/>
                    <a:lstStyle/>
                    <a:p>
                      <a:pPr marL="72000" algn="l" fontAlgn="b"/>
                      <a:r>
                        <a:rPr lang="sv-SE" sz="800" b="1" u="none" strike="noStrike" dirty="0">
                          <a:effectLst/>
                        </a:rPr>
                        <a:t>Uppsala kommun</a:t>
                      </a:r>
                      <a:endParaRPr lang="sv-SE" sz="800" b="1"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1" i="0" u="none" strike="noStrike">
                          <a:solidFill>
                            <a:srgbClr val="000000"/>
                          </a:solidFill>
                          <a:effectLst/>
                          <a:latin typeface="Futura Std Book" panose="020B0502020204020303"/>
                        </a:rPr>
                        <a:t>116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78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-5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522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70 </a:t>
                      </a:r>
                    </a:p>
                  </a:txBody>
                  <a:tcPr marL="9525" marR="9525" marT="9525" marB="0" anchor="ctr"/>
                </a:tc>
                <a:extLst>
                  <a:ext uri="{0D108BD9-81ED-4DB2-BD59-A6C34878D82A}">
                    <a16:rowId xmlns:a16="http://schemas.microsoft.com/office/drawing/2014/main" val="2231077658"/>
                  </a:ext>
                </a:extLst>
              </a:tr>
              <a:tr h="281958">
                <a:tc>
                  <a:txBody>
                    <a:bodyPr/>
                    <a:lstStyle/>
                    <a:p>
                      <a:pPr marL="72000" marR="0" lvl="0" indent="0" algn="l" defTabSz="816314" rtl="0" eaLnBrk="1" fontAlgn="b" latinLnBrk="0" hangingPunct="1">
                        <a:lnSpc>
                          <a:spcPct val="100000"/>
                        </a:lnSpc>
                        <a:spcBef>
                          <a:spcPts val="0"/>
                        </a:spcBef>
                        <a:spcAft>
                          <a:spcPts val="0"/>
                        </a:spcAft>
                        <a:buClrTx/>
                        <a:buSzTx/>
                        <a:buFontTx/>
                        <a:buNone/>
                        <a:tabLst/>
                        <a:defRPr/>
                      </a:pPr>
                      <a:r>
                        <a:rPr lang="sv-SE" sz="800" i="1" u="none" strike="noStrike" dirty="0">
                          <a:effectLst/>
                        </a:rPr>
                        <a:t>Varav utländska</a:t>
                      </a:r>
                      <a:endParaRPr lang="sv-SE" sz="800" b="0" i="1"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1" u="none" strike="noStrike">
                          <a:solidFill>
                            <a:srgbClr val="000000"/>
                          </a:solidFill>
                          <a:effectLst/>
                          <a:latin typeface="Futura Std Book" panose="020B0502020204020303"/>
                        </a:rPr>
                        <a:t>14 </a:t>
                      </a:r>
                    </a:p>
                  </a:txBody>
                  <a:tcPr marL="9525" marR="9525" marT="9525" marB="0" anchor="ctr"/>
                </a:tc>
                <a:tc>
                  <a:txBody>
                    <a:bodyPr/>
                    <a:lstStyle/>
                    <a:p>
                      <a:pPr algn="ctr" fontAlgn="ctr"/>
                      <a:r>
                        <a:rPr lang="sv-SE" sz="800" b="0" i="1" u="none" strike="noStrike">
                          <a:solidFill>
                            <a:srgbClr val="000000"/>
                          </a:solidFill>
                          <a:effectLst/>
                          <a:latin typeface="Futura Std Book" panose="020B0502020204020303"/>
                        </a:rPr>
                        <a:t>158 </a:t>
                      </a:r>
                    </a:p>
                  </a:txBody>
                  <a:tcPr marL="9525" marR="9525" marT="9525" marB="0" anchor="ctr"/>
                </a:tc>
                <a:tc>
                  <a:txBody>
                    <a:bodyPr/>
                    <a:lstStyle/>
                    <a:p>
                      <a:pPr algn="ctr" fontAlgn="ctr"/>
                      <a:r>
                        <a:rPr lang="sv-SE" sz="800" b="0" i="1" u="none" strike="noStrike">
                          <a:solidFill>
                            <a:srgbClr val="000000"/>
                          </a:solidFill>
                          <a:effectLst/>
                          <a:latin typeface="Futura Std Book" panose="020B0502020204020303"/>
                        </a:rPr>
                        <a:t>-47 </a:t>
                      </a:r>
                    </a:p>
                  </a:txBody>
                  <a:tcPr marL="9525" marR="9525" marT="9525" marB="0" anchor="ctr"/>
                </a:tc>
                <a:tc>
                  <a:txBody>
                    <a:bodyPr/>
                    <a:lstStyle/>
                    <a:p>
                      <a:pPr algn="ctr" fontAlgn="ctr"/>
                      <a:r>
                        <a:rPr lang="sv-SE" sz="800" b="0" i="1" u="none" strike="noStrike">
                          <a:solidFill>
                            <a:srgbClr val="000000"/>
                          </a:solidFill>
                          <a:effectLst/>
                          <a:latin typeface="Futura Std Book" panose="020B0502020204020303"/>
                        </a:rPr>
                        <a:t>61 </a:t>
                      </a:r>
                    </a:p>
                  </a:txBody>
                  <a:tcPr marL="9525" marR="9525" marT="9525" marB="0" anchor="ctr"/>
                </a:tc>
                <a:tc>
                  <a:txBody>
                    <a:bodyPr/>
                    <a:lstStyle/>
                    <a:p>
                      <a:pPr algn="ctr" fontAlgn="ctr"/>
                      <a:r>
                        <a:rPr lang="sv-SE" sz="800" b="0" i="1" u="none" strike="noStrike" dirty="0">
                          <a:solidFill>
                            <a:srgbClr val="000000"/>
                          </a:solidFill>
                          <a:effectLst/>
                          <a:latin typeface="Futura Std Book" panose="020B0502020204020303"/>
                        </a:rPr>
                        <a:t>149 </a:t>
                      </a:r>
                    </a:p>
                  </a:txBody>
                  <a:tcPr marL="9525" marR="9525" marT="9525" marB="0" anchor="ctr"/>
                </a:tc>
                <a:extLst>
                  <a:ext uri="{0D108BD9-81ED-4DB2-BD59-A6C34878D82A}">
                    <a16:rowId xmlns:a16="http://schemas.microsoft.com/office/drawing/2014/main" val="3972017810"/>
                  </a:ext>
                </a:extLst>
              </a:tr>
            </a:tbl>
          </a:graphicData>
        </a:graphic>
      </p:graphicFrame>
      <p:sp>
        <p:nvSpPr>
          <p:cNvPr id="11" name="textruta 10">
            <a:extLst>
              <a:ext uri="{FF2B5EF4-FFF2-40B4-BE49-F238E27FC236}">
                <a16:creationId xmlns:a16="http://schemas.microsoft.com/office/drawing/2014/main" id="{BF5BCD3F-81CE-42CD-9AB0-58077A2D935A}"/>
              </a:ext>
            </a:extLst>
          </p:cNvPr>
          <p:cNvSpPr txBox="1"/>
          <p:nvPr/>
        </p:nvSpPr>
        <p:spPr>
          <a:xfrm>
            <a:off x="10335431" y="4948916"/>
            <a:ext cx="1181734" cy="276999"/>
          </a:xfrm>
          <a:prstGeom prst="rect">
            <a:avLst/>
          </a:prstGeom>
          <a:noFill/>
        </p:spPr>
        <p:txBody>
          <a:bodyPr wrap="square" rtlCol="0">
            <a:spAutoFit/>
          </a:bodyPr>
          <a:lstStyle/>
          <a:p>
            <a:r>
              <a:rPr lang="sv-SE" sz="600" dirty="0"/>
              <a:t>**För utländska gästnätter exklusive camping</a:t>
            </a:r>
          </a:p>
        </p:txBody>
      </p:sp>
      <p:graphicFrame>
        <p:nvGraphicFramePr>
          <p:cNvPr id="12" name="Diagram 4">
            <a:extLst>
              <a:ext uri="{FF2B5EF4-FFF2-40B4-BE49-F238E27FC236}">
                <a16:creationId xmlns:a16="http://schemas.microsoft.com/office/drawing/2014/main" id="{08F209BC-62C6-478F-A412-8C4E9F359C56}"/>
              </a:ext>
            </a:extLst>
          </p:cNvPr>
          <p:cNvGraphicFramePr>
            <a:graphicFrameLocks/>
          </p:cNvGraphicFramePr>
          <p:nvPr>
            <p:extLst>
              <p:ext uri="{D42A27DB-BD31-4B8C-83A1-F6EECF244321}">
                <p14:modId xmlns:p14="http://schemas.microsoft.com/office/powerpoint/2010/main" val="425276169"/>
              </p:ext>
            </p:extLst>
          </p:nvPr>
        </p:nvGraphicFramePr>
        <p:xfrm>
          <a:off x="717551" y="2292822"/>
          <a:ext cx="5827077" cy="33360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52635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latshållare för bild 17" descr="En bild som visar byggnad, utomhus, himmel, hög&#10;&#10;Automatiskt genererad beskrivning">
            <a:extLst>
              <a:ext uri="{FF2B5EF4-FFF2-40B4-BE49-F238E27FC236}">
                <a16:creationId xmlns:a16="http://schemas.microsoft.com/office/drawing/2014/main" id="{8D87B532-361E-409D-948B-8D79FFBFCE3A}"/>
              </a:ext>
            </a:extLst>
          </p:cNvPr>
          <p:cNvPicPr>
            <a:picLocks noGrp="1" noChangeAspect="1"/>
          </p:cNvPicPr>
          <p:nvPr>
            <p:ph type="pic" sz="quarter" idx="13"/>
          </p:nvPr>
        </p:nvPicPr>
        <p:blipFill>
          <a:blip r:embed="rId2"/>
          <a:srcRect l="1585" r="1585"/>
          <a:stretch>
            <a:fillRect/>
          </a:stretch>
        </p:blipFill>
        <p:spPr/>
      </p:pic>
      <p:sp>
        <p:nvSpPr>
          <p:cNvPr id="10" name="Platshållare för text 9">
            <a:extLst>
              <a:ext uri="{FF2B5EF4-FFF2-40B4-BE49-F238E27FC236}">
                <a16:creationId xmlns:a16="http://schemas.microsoft.com/office/drawing/2014/main" id="{AC9C0946-E34D-464B-BFCB-685A8FB42E9F}"/>
              </a:ext>
            </a:extLst>
          </p:cNvPr>
          <p:cNvSpPr>
            <a:spLocks noGrp="1"/>
          </p:cNvSpPr>
          <p:nvPr>
            <p:ph type="body" sz="quarter" idx="14"/>
          </p:nvPr>
        </p:nvSpPr>
        <p:spPr/>
        <p:txBody>
          <a:bodyPr/>
          <a:lstStyle/>
          <a:p>
            <a:endParaRPr lang="sv-SE"/>
          </a:p>
        </p:txBody>
      </p:sp>
      <p:graphicFrame>
        <p:nvGraphicFramePr>
          <p:cNvPr id="7" name="Platshållare för innehåll 4">
            <a:extLst>
              <a:ext uri="{FF2B5EF4-FFF2-40B4-BE49-F238E27FC236}">
                <a16:creationId xmlns:a16="http://schemas.microsoft.com/office/drawing/2014/main" id="{96BD87F6-1AD8-4F7C-BEB4-6F325166DF73}"/>
              </a:ext>
            </a:extLst>
          </p:cNvPr>
          <p:cNvGraphicFramePr>
            <a:graphicFrameLocks/>
          </p:cNvGraphicFramePr>
          <p:nvPr>
            <p:extLst>
              <p:ext uri="{D42A27DB-BD31-4B8C-83A1-F6EECF244321}">
                <p14:modId xmlns:p14="http://schemas.microsoft.com/office/powerpoint/2010/main" val="1319327392"/>
              </p:ext>
            </p:extLst>
          </p:nvPr>
        </p:nvGraphicFramePr>
        <p:xfrm>
          <a:off x="6167439" y="106615"/>
          <a:ext cx="5687122" cy="6418008"/>
        </p:xfrm>
        <a:graphic>
          <a:graphicData uri="http://schemas.openxmlformats.org/drawingml/2006/table">
            <a:tbl>
              <a:tblPr firstRow="1" bandRow="1">
                <a:tableStyleId>{5C22544A-7EE6-4342-B048-85BDC9FD1C3A}</a:tableStyleId>
              </a:tblPr>
              <a:tblGrid>
                <a:gridCol w="1225324">
                  <a:extLst>
                    <a:ext uri="{9D8B030D-6E8A-4147-A177-3AD203B41FA5}">
                      <a16:colId xmlns:a16="http://schemas.microsoft.com/office/drawing/2014/main" val="452260278"/>
                    </a:ext>
                  </a:extLst>
                </a:gridCol>
                <a:gridCol w="962031">
                  <a:extLst>
                    <a:ext uri="{9D8B030D-6E8A-4147-A177-3AD203B41FA5}">
                      <a16:colId xmlns:a16="http://schemas.microsoft.com/office/drawing/2014/main" val="1889858293"/>
                    </a:ext>
                  </a:extLst>
                </a:gridCol>
                <a:gridCol w="1266363">
                  <a:extLst>
                    <a:ext uri="{9D8B030D-6E8A-4147-A177-3AD203B41FA5}">
                      <a16:colId xmlns:a16="http://schemas.microsoft.com/office/drawing/2014/main" val="1671515360"/>
                    </a:ext>
                  </a:extLst>
                </a:gridCol>
                <a:gridCol w="1116702">
                  <a:extLst>
                    <a:ext uri="{9D8B030D-6E8A-4147-A177-3AD203B41FA5}">
                      <a16:colId xmlns:a16="http://schemas.microsoft.com/office/drawing/2014/main" val="2818758293"/>
                    </a:ext>
                  </a:extLst>
                </a:gridCol>
                <a:gridCol w="1116702">
                  <a:extLst>
                    <a:ext uri="{9D8B030D-6E8A-4147-A177-3AD203B41FA5}">
                      <a16:colId xmlns:a16="http://schemas.microsoft.com/office/drawing/2014/main" val="2261431699"/>
                    </a:ext>
                  </a:extLst>
                </a:gridCol>
              </a:tblGrid>
              <a:tr h="585499">
                <a:tc>
                  <a:txBody>
                    <a:bodyPr/>
                    <a:lstStyle/>
                    <a:p>
                      <a:pPr algn="ct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gridSpan="2">
                  <a:txBody>
                    <a:bodyPr/>
                    <a:lstStyle/>
                    <a:p>
                      <a:pPr algn="ctr"/>
                      <a:r>
                        <a:rPr lang="sv-SE" sz="1000" dirty="0"/>
                        <a:t>Nyregistrerade företag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38100" cmpd="sng">
                      <a:noFill/>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00" dirty="0"/>
                        <a:t>Företagskonkurser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sv-SE"/>
                    </a:p>
                  </a:txBody>
                  <a:tcPr>
                    <a:lnL w="12700" cmpd="sng">
                      <a:noFill/>
                    </a:lnL>
                  </a:tcPr>
                </a:tc>
                <a:extLst>
                  <a:ext uri="{0D108BD9-81ED-4DB2-BD59-A6C34878D82A}">
                    <a16:rowId xmlns:a16="http://schemas.microsoft.com/office/drawing/2014/main" val="3100129660"/>
                  </a:ext>
                </a:extLst>
              </a:tr>
              <a:tr h="585499">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Antal</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Förändring (%)</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a:solidFill>
                            <a:schemeClr val="bg1"/>
                          </a:solidFill>
                        </a:rPr>
                        <a:t>Antal</a:t>
                      </a: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Förändring (%)</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2696100177"/>
                  </a:ext>
                </a:extLst>
              </a:tr>
              <a:tr h="585499">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kern="1200" dirty="0">
                          <a:solidFill>
                            <a:schemeClr val="bg1"/>
                          </a:solidFill>
                          <a:latin typeface="+mn-lt"/>
                          <a:ea typeface="+mn-ea"/>
                          <a:cs typeface="+mn-cs"/>
                        </a:rPr>
                        <a:t>2022 kv1</a:t>
                      </a:r>
                    </a:p>
                  </a:txBody>
                  <a:tcPr marL="9525" marR="9525" marT="9525"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kern="1200" dirty="0">
                          <a:solidFill>
                            <a:schemeClr val="bg1"/>
                          </a:solidFill>
                          <a:latin typeface="+mn-lt"/>
                          <a:ea typeface="+mn-ea"/>
                          <a:cs typeface="+mn-cs"/>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kern="1200" dirty="0">
                          <a:solidFill>
                            <a:schemeClr val="bg1"/>
                          </a:solidFill>
                          <a:latin typeface="+mn-lt"/>
                          <a:ea typeface="+mn-ea"/>
                          <a:cs typeface="+mn-cs"/>
                        </a:rPr>
                        <a:t>2022 kv1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kern="1200" dirty="0">
                          <a:solidFill>
                            <a:schemeClr val="bg1"/>
                          </a:solidFill>
                          <a:latin typeface="+mn-lt"/>
                          <a:ea typeface="+mn-ea"/>
                          <a:cs typeface="+mn-cs"/>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3081617630"/>
                  </a:ext>
                </a:extLst>
              </a:tr>
              <a:tr h="512311">
                <a:tc>
                  <a:txBody>
                    <a:bodyPr/>
                    <a:lstStyle/>
                    <a:p>
                      <a:pPr algn="l" rtl="0" fontAlgn="ctr"/>
                      <a:r>
                        <a:rPr lang="sv-SE" sz="800" b="1" i="0" u="none" strike="noStrike">
                          <a:solidFill>
                            <a:srgbClr val="000000"/>
                          </a:solidFill>
                          <a:effectLst/>
                          <a:latin typeface="Futura Std Book" panose="020B0502020204020303" pitchFamily="34" charset="0"/>
                        </a:rPr>
                        <a:t>Uppsala län</a:t>
                      </a:r>
                    </a:p>
                  </a:txBody>
                  <a:tcPr marL="144000" marR="9525" marT="9525" marB="0" anchor="ct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642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45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3745687708"/>
                  </a:ext>
                </a:extLst>
              </a:tr>
              <a:tr h="518650">
                <a:tc>
                  <a:txBody>
                    <a:bodyPr/>
                    <a:lstStyle/>
                    <a:p>
                      <a:pPr algn="l" rtl="0" fontAlgn="ctr"/>
                      <a:r>
                        <a:rPr lang="sv-SE" sz="800" b="0" i="0" u="none" strike="noStrike" dirty="0">
                          <a:solidFill>
                            <a:srgbClr val="000000"/>
                          </a:solidFill>
                          <a:effectLst/>
                          <a:latin typeface="Futura Std Book" panose="020B0502020204020303" pitchFamily="34" charset="0"/>
                        </a:rPr>
                        <a:t>Enköping</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89</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-8</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-60</a:t>
                      </a:r>
                    </a:p>
                  </a:txBody>
                  <a:tcPr marL="9525" marR="9525" marT="9525" marB="0" anchor="ctr"/>
                </a:tc>
                <a:extLst>
                  <a:ext uri="{0D108BD9-81ED-4DB2-BD59-A6C34878D82A}">
                    <a16:rowId xmlns:a16="http://schemas.microsoft.com/office/drawing/2014/main" val="293360832"/>
                  </a:ext>
                </a:extLst>
              </a:tr>
              <a:tr h="518650">
                <a:tc>
                  <a:txBody>
                    <a:bodyPr/>
                    <a:lstStyle/>
                    <a:p>
                      <a:pPr algn="l" rtl="0" fontAlgn="ctr"/>
                      <a:r>
                        <a:rPr lang="sv-SE" sz="800" b="0" i="0" u="none" strike="noStrike">
                          <a:solidFill>
                            <a:srgbClr val="000000"/>
                          </a:solidFill>
                          <a:effectLst/>
                          <a:latin typeface="Futura Std Book" panose="020B0502020204020303" pitchFamily="34" charset="0"/>
                        </a:rPr>
                        <a:t>Heby</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-50</a:t>
                      </a:r>
                    </a:p>
                  </a:txBody>
                  <a:tcPr marL="9525" marR="9525" marT="9525" marB="0" anchor="ctr"/>
                </a:tc>
                <a:extLst>
                  <a:ext uri="{0D108BD9-81ED-4DB2-BD59-A6C34878D82A}">
                    <a16:rowId xmlns:a16="http://schemas.microsoft.com/office/drawing/2014/main" val="1559525621"/>
                  </a:ext>
                </a:extLst>
              </a:tr>
              <a:tr h="518650">
                <a:tc>
                  <a:txBody>
                    <a:bodyPr/>
                    <a:lstStyle/>
                    <a:p>
                      <a:pPr algn="l" rtl="0" fontAlgn="ctr"/>
                      <a:r>
                        <a:rPr lang="sv-SE" sz="800" b="0" i="0" u="none" strike="noStrike">
                          <a:solidFill>
                            <a:srgbClr val="000000"/>
                          </a:solidFill>
                          <a:effectLst/>
                          <a:latin typeface="Futura Std Book" panose="020B0502020204020303" pitchFamily="34" charset="0"/>
                        </a:rPr>
                        <a:t>Håbo</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32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7</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75</a:t>
                      </a:r>
                    </a:p>
                  </a:txBody>
                  <a:tcPr marL="9525" marR="9525" marT="9525" marB="0" anchor="ctr"/>
                </a:tc>
                <a:extLst>
                  <a:ext uri="{0D108BD9-81ED-4DB2-BD59-A6C34878D82A}">
                    <a16:rowId xmlns:a16="http://schemas.microsoft.com/office/drawing/2014/main" val="1947986397"/>
                  </a:ext>
                </a:extLst>
              </a:tr>
              <a:tr h="518650">
                <a:tc>
                  <a:txBody>
                    <a:bodyPr/>
                    <a:lstStyle/>
                    <a:p>
                      <a:pPr algn="l" rtl="0" fontAlgn="ctr"/>
                      <a:r>
                        <a:rPr lang="sv-SE" sz="800" b="0" i="0" u="none" strike="noStrike">
                          <a:solidFill>
                            <a:srgbClr val="000000"/>
                          </a:solidFill>
                          <a:effectLst/>
                          <a:latin typeface="Futura Std Book" panose="020B0502020204020303" pitchFamily="34" charset="0"/>
                        </a:rPr>
                        <a:t>Knivsta</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39</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-28</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-100</a:t>
                      </a:r>
                    </a:p>
                  </a:txBody>
                  <a:tcPr marL="9525" marR="9525" marT="9525" marB="0" anchor="ctr"/>
                </a:tc>
                <a:extLst>
                  <a:ext uri="{0D108BD9-81ED-4DB2-BD59-A6C34878D82A}">
                    <a16:rowId xmlns:a16="http://schemas.microsoft.com/office/drawing/2014/main" val="2325918200"/>
                  </a:ext>
                </a:extLst>
              </a:tr>
              <a:tr h="518650">
                <a:tc>
                  <a:txBody>
                    <a:bodyPr/>
                    <a:lstStyle/>
                    <a:p>
                      <a:pPr algn="l" rtl="0" fontAlgn="ctr"/>
                      <a:r>
                        <a:rPr lang="sv-SE" sz="800" b="0" i="0" u="none" strike="noStrike">
                          <a:solidFill>
                            <a:srgbClr val="000000"/>
                          </a:solidFill>
                          <a:effectLst/>
                          <a:latin typeface="Futura Std Book" panose="020B0502020204020303" pitchFamily="34" charset="0"/>
                        </a:rPr>
                        <a:t>Tierp</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27</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200</a:t>
                      </a:r>
                    </a:p>
                  </a:txBody>
                  <a:tcPr marL="9525" marR="9525" marT="9525" marB="0" anchor="ctr"/>
                </a:tc>
                <a:extLst>
                  <a:ext uri="{0D108BD9-81ED-4DB2-BD59-A6C34878D82A}">
                    <a16:rowId xmlns:a16="http://schemas.microsoft.com/office/drawing/2014/main" val="3944598109"/>
                  </a:ext>
                </a:extLst>
              </a:tr>
              <a:tr h="518650">
                <a:tc>
                  <a:txBody>
                    <a:bodyPr/>
                    <a:lstStyle/>
                    <a:p>
                      <a:pPr algn="l" rtl="0" fontAlgn="ctr"/>
                      <a:r>
                        <a:rPr lang="sv-SE" sz="800" b="0" i="0" u="none" strike="noStrike">
                          <a:solidFill>
                            <a:srgbClr val="000000"/>
                          </a:solidFill>
                          <a:effectLst/>
                          <a:latin typeface="Futura Std Book" panose="020B0502020204020303" pitchFamily="34" charset="0"/>
                        </a:rPr>
                        <a:t>Uppsala</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396</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-9</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-17</a:t>
                      </a:r>
                    </a:p>
                  </a:txBody>
                  <a:tcPr marL="9525" marR="9525" marT="9525" marB="0" anchor="ctr"/>
                </a:tc>
                <a:extLst>
                  <a:ext uri="{0D108BD9-81ED-4DB2-BD59-A6C34878D82A}">
                    <a16:rowId xmlns:a16="http://schemas.microsoft.com/office/drawing/2014/main" val="3208508909"/>
                  </a:ext>
                </a:extLst>
              </a:tr>
              <a:tr h="518650">
                <a:tc>
                  <a:txBody>
                    <a:bodyPr/>
                    <a:lstStyle/>
                    <a:p>
                      <a:pPr algn="l" rtl="0" fontAlgn="ctr"/>
                      <a:r>
                        <a:rPr lang="sv-SE" sz="800" b="0" i="0" u="none" strike="noStrike">
                          <a:solidFill>
                            <a:srgbClr val="000000"/>
                          </a:solidFill>
                          <a:effectLst/>
                          <a:latin typeface="Futura Std Book" panose="020B0502020204020303" pitchFamily="34" charset="0"/>
                        </a:rPr>
                        <a:t>Älvkarleby</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57</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rtl="0"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1121273573"/>
                  </a:ext>
                </a:extLst>
              </a:tr>
              <a:tr h="518650">
                <a:tc>
                  <a:txBody>
                    <a:bodyPr/>
                    <a:lstStyle/>
                    <a:p>
                      <a:pPr algn="l" rtl="0" fontAlgn="ctr"/>
                      <a:r>
                        <a:rPr lang="sv-SE" sz="800" b="0" i="0" u="none" strike="noStrike">
                          <a:solidFill>
                            <a:srgbClr val="000000"/>
                          </a:solidFill>
                          <a:effectLst/>
                          <a:latin typeface="Futura Std Book" panose="020B0502020204020303" pitchFamily="34" charset="0"/>
                        </a:rPr>
                        <a:t>Östhammar</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33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a:t>
                      </a:r>
                    </a:p>
                  </a:txBody>
                  <a:tcPr marL="9525" marR="9525" marT="9525" marB="0" anchor="ctr"/>
                </a:tc>
                <a:tc>
                  <a:txBody>
                    <a:bodyPr/>
                    <a:lstStyle/>
                    <a:p>
                      <a:pPr algn="ctr" rtl="0" fontAlgn="ctr"/>
                      <a:r>
                        <a:rPr lang="sv-SE" sz="800" b="0" i="0" u="none" strike="noStrike" dirty="0">
                          <a:solidFill>
                            <a:srgbClr val="000000"/>
                          </a:solidFill>
                          <a:effectLst/>
                          <a:latin typeface="Futura Std Book" panose="020B0502020204020303"/>
                        </a:rPr>
                        <a:t>-50</a:t>
                      </a:r>
                    </a:p>
                  </a:txBody>
                  <a:tcPr marL="9525" marR="9525" marT="9525" marB="0" anchor="ctr"/>
                </a:tc>
                <a:extLst>
                  <a:ext uri="{0D108BD9-81ED-4DB2-BD59-A6C34878D82A}">
                    <a16:rowId xmlns:a16="http://schemas.microsoft.com/office/drawing/2014/main" val="1084239425"/>
                  </a:ext>
                </a:extLst>
              </a:tr>
            </a:tbl>
          </a:graphicData>
        </a:graphic>
      </p:graphicFrame>
      <p:sp>
        <p:nvSpPr>
          <p:cNvPr id="5" name="textruta 4">
            <a:extLst>
              <a:ext uri="{FF2B5EF4-FFF2-40B4-BE49-F238E27FC236}">
                <a16:creationId xmlns:a16="http://schemas.microsoft.com/office/drawing/2014/main" id="{72DCB36B-58AC-4779-9F36-3C63293350E2}"/>
              </a:ext>
            </a:extLst>
          </p:cNvPr>
          <p:cNvSpPr txBox="1"/>
          <p:nvPr/>
        </p:nvSpPr>
        <p:spPr>
          <a:xfrm>
            <a:off x="6096000" y="6630824"/>
            <a:ext cx="1156086" cy="246221"/>
          </a:xfrm>
          <a:prstGeom prst="rect">
            <a:avLst/>
          </a:prstGeom>
          <a:noFill/>
        </p:spPr>
        <p:txBody>
          <a:bodyPr wrap="none" rtlCol="0">
            <a:spAutoFit/>
          </a:bodyPr>
          <a:lstStyle/>
          <a:p>
            <a:r>
              <a:rPr lang="sv-SE" sz="800" dirty="0"/>
              <a:t>Källa: Bolagsverket</a:t>
            </a:r>
            <a:r>
              <a:rPr lang="sv-SE" sz="1000" dirty="0"/>
              <a:t> </a:t>
            </a:r>
          </a:p>
        </p:txBody>
      </p:sp>
      <p:sp>
        <p:nvSpPr>
          <p:cNvPr id="13" name="Rubrik 8">
            <a:extLst>
              <a:ext uri="{FF2B5EF4-FFF2-40B4-BE49-F238E27FC236}">
                <a16:creationId xmlns:a16="http://schemas.microsoft.com/office/drawing/2014/main" id="{9D3FD2DD-A64C-48E3-94AC-F5DD0CB1FD44}"/>
              </a:ext>
            </a:extLst>
          </p:cNvPr>
          <p:cNvSpPr txBox="1">
            <a:spLocks/>
          </p:cNvSpPr>
          <p:nvPr/>
        </p:nvSpPr>
        <p:spPr>
          <a:xfrm>
            <a:off x="730249" y="342899"/>
            <a:ext cx="4951380" cy="891049"/>
          </a:xfrm>
          <a:prstGeom prst="rect">
            <a:avLst/>
          </a:prstGeom>
        </p:spPr>
        <p:txBody>
          <a:bodyPr vert="horz" lIns="0" tIns="0" rIns="0" bIns="0" rtlCol="0" anchor="b" anchorCtr="0">
            <a:noAutofit/>
          </a:bodyPr>
          <a:lst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a:lstStyle>
          <a:p>
            <a:r>
              <a:rPr lang="sv-SE" dirty="0"/>
              <a:t>Företagande</a:t>
            </a:r>
            <a:br>
              <a:rPr lang="sv-SE" dirty="0"/>
            </a:br>
            <a:r>
              <a:rPr lang="sv-SE" sz="2400" b="0" dirty="0"/>
              <a:t>Kommunerna i Uppsala län</a:t>
            </a:r>
            <a:endParaRPr lang="sv-SE" b="0" dirty="0"/>
          </a:p>
        </p:txBody>
      </p:sp>
    </p:spTree>
    <p:extLst>
      <p:ext uri="{BB962C8B-B14F-4D97-AF65-F5344CB8AC3E}">
        <p14:creationId xmlns:p14="http://schemas.microsoft.com/office/powerpoint/2010/main" val="2894491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tshållare för bild 9" descr="En bild som visar byggnad, utomhus, himmel, hög&#10;&#10;Automatiskt genererad beskrivning">
            <a:extLst>
              <a:ext uri="{FF2B5EF4-FFF2-40B4-BE49-F238E27FC236}">
                <a16:creationId xmlns:a16="http://schemas.microsoft.com/office/drawing/2014/main" id="{BDAFF4F4-B214-4017-9B61-4F36E84ABF80}"/>
              </a:ext>
            </a:extLst>
          </p:cNvPr>
          <p:cNvPicPr>
            <a:picLocks noGrp="1" noChangeAspect="1"/>
          </p:cNvPicPr>
          <p:nvPr>
            <p:ph type="pic" sz="quarter" idx="13"/>
          </p:nvPr>
        </p:nvPicPr>
        <p:blipFill>
          <a:blip r:embed="rId2"/>
          <a:srcRect l="1585" r="1585"/>
          <a:stretch>
            <a:fillRect/>
          </a:stretch>
        </p:blipFill>
        <p:spPr/>
      </p:pic>
      <p:sp>
        <p:nvSpPr>
          <p:cNvPr id="4" name="Platshållare för text 3">
            <a:extLst>
              <a:ext uri="{FF2B5EF4-FFF2-40B4-BE49-F238E27FC236}">
                <a16:creationId xmlns:a16="http://schemas.microsoft.com/office/drawing/2014/main" id="{E9DD0867-1633-4F46-A8B2-F40674BD8C12}"/>
              </a:ext>
            </a:extLst>
          </p:cNvPr>
          <p:cNvSpPr>
            <a:spLocks noGrp="1"/>
          </p:cNvSpPr>
          <p:nvPr>
            <p:ph type="body" sz="quarter" idx="14"/>
          </p:nvPr>
        </p:nvSpPr>
        <p:spPr>
          <a:xfrm>
            <a:off x="337439" y="6152489"/>
            <a:ext cx="1544400" cy="379113"/>
          </a:xfrm>
        </p:spPr>
        <p:txBody>
          <a:bodyPr/>
          <a:lstStyle/>
          <a:p>
            <a:endParaRPr lang="sv-SE" dirty="0"/>
          </a:p>
        </p:txBody>
      </p:sp>
      <p:sp>
        <p:nvSpPr>
          <p:cNvPr id="5" name="Rubrik 8">
            <a:extLst>
              <a:ext uri="{FF2B5EF4-FFF2-40B4-BE49-F238E27FC236}">
                <a16:creationId xmlns:a16="http://schemas.microsoft.com/office/drawing/2014/main" id="{D450BD93-E911-4346-BCD8-882EA52463A6}"/>
              </a:ext>
            </a:extLst>
          </p:cNvPr>
          <p:cNvSpPr txBox="1">
            <a:spLocks/>
          </p:cNvSpPr>
          <p:nvPr/>
        </p:nvSpPr>
        <p:spPr>
          <a:xfrm>
            <a:off x="730249" y="342899"/>
            <a:ext cx="4951380" cy="891049"/>
          </a:xfrm>
          <a:prstGeom prst="rect">
            <a:avLst/>
          </a:prstGeom>
        </p:spPr>
        <p:txBody>
          <a:bodyPr vert="horz" lIns="0" tIns="0" rIns="0" bIns="0" rtlCol="0" anchor="b" anchorCtr="0">
            <a:noAutofit/>
          </a:bodyPr>
          <a:lst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a:lstStyle>
          <a:p>
            <a:r>
              <a:rPr lang="sv-SE" dirty="0"/>
              <a:t>Arbetsmarknad</a:t>
            </a:r>
            <a:br>
              <a:rPr lang="sv-SE" dirty="0"/>
            </a:br>
            <a:r>
              <a:rPr lang="sv-SE" sz="2400" b="0" dirty="0"/>
              <a:t>Kommunerna i Uppsala län</a:t>
            </a:r>
            <a:endParaRPr lang="sv-SE" b="0" dirty="0"/>
          </a:p>
        </p:txBody>
      </p:sp>
      <p:graphicFrame>
        <p:nvGraphicFramePr>
          <p:cNvPr id="8" name="Platshållare för innehåll 4">
            <a:extLst>
              <a:ext uri="{FF2B5EF4-FFF2-40B4-BE49-F238E27FC236}">
                <a16:creationId xmlns:a16="http://schemas.microsoft.com/office/drawing/2014/main" id="{61796D54-99B8-4B20-8E6B-0015D01EE6ED}"/>
              </a:ext>
            </a:extLst>
          </p:cNvPr>
          <p:cNvGraphicFramePr>
            <a:graphicFrameLocks/>
          </p:cNvGraphicFramePr>
          <p:nvPr>
            <p:extLst>
              <p:ext uri="{D42A27DB-BD31-4B8C-83A1-F6EECF244321}">
                <p14:modId xmlns:p14="http://schemas.microsoft.com/office/powerpoint/2010/main" val="4085815726"/>
              </p:ext>
            </p:extLst>
          </p:nvPr>
        </p:nvGraphicFramePr>
        <p:xfrm>
          <a:off x="6167438" y="106615"/>
          <a:ext cx="5689600" cy="6418008"/>
        </p:xfrm>
        <a:graphic>
          <a:graphicData uri="http://schemas.openxmlformats.org/drawingml/2006/table">
            <a:tbl>
              <a:tblPr firstRow="1" bandRow="1">
                <a:tableStyleId>{5C22544A-7EE6-4342-B048-85BDC9FD1C3A}</a:tableStyleId>
              </a:tblPr>
              <a:tblGrid>
                <a:gridCol w="1225858">
                  <a:extLst>
                    <a:ext uri="{9D8B030D-6E8A-4147-A177-3AD203B41FA5}">
                      <a16:colId xmlns:a16="http://schemas.microsoft.com/office/drawing/2014/main" val="452260278"/>
                    </a:ext>
                  </a:extLst>
                </a:gridCol>
                <a:gridCol w="962450">
                  <a:extLst>
                    <a:ext uri="{9D8B030D-6E8A-4147-A177-3AD203B41FA5}">
                      <a16:colId xmlns:a16="http://schemas.microsoft.com/office/drawing/2014/main" val="1889858293"/>
                    </a:ext>
                  </a:extLst>
                </a:gridCol>
                <a:gridCol w="1266915">
                  <a:extLst>
                    <a:ext uri="{9D8B030D-6E8A-4147-A177-3AD203B41FA5}">
                      <a16:colId xmlns:a16="http://schemas.microsoft.com/office/drawing/2014/main" val="1671515360"/>
                    </a:ext>
                  </a:extLst>
                </a:gridCol>
                <a:gridCol w="978979">
                  <a:extLst>
                    <a:ext uri="{9D8B030D-6E8A-4147-A177-3AD203B41FA5}">
                      <a16:colId xmlns:a16="http://schemas.microsoft.com/office/drawing/2014/main" val="2818758293"/>
                    </a:ext>
                  </a:extLst>
                </a:gridCol>
                <a:gridCol w="1255398">
                  <a:extLst>
                    <a:ext uri="{9D8B030D-6E8A-4147-A177-3AD203B41FA5}">
                      <a16:colId xmlns:a16="http://schemas.microsoft.com/office/drawing/2014/main" val="1452816917"/>
                    </a:ext>
                  </a:extLst>
                </a:gridCol>
              </a:tblGrid>
              <a:tr h="585499">
                <a:tc>
                  <a:txBody>
                    <a:bodyPr/>
                    <a:lstStyle/>
                    <a:p>
                      <a:pPr algn="ct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gridSpan="2">
                  <a:txBody>
                    <a:bodyPr/>
                    <a:lstStyle/>
                    <a:p>
                      <a:pPr algn="ctr"/>
                      <a:r>
                        <a:rPr lang="sv-SE" sz="1000" dirty="0"/>
                        <a:t>Nyanmälda platser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38100" cmpd="sng">
                      <a:noFill/>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00" dirty="0"/>
                        <a:t>Varslade personer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100129660"/>
                  </a:ext>
                </a:extLst>
              </a:tr>
              <a:tr h="585499">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Antal</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Förändring (%)</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gridSpan="2">
                  <a:txBody>
                    <a:bodyPr/>
                    <a:lstStyle/>
                    <a:p>
                      <a:pPr algn="r"/>
                      <a:r>
                        <a:rPr lang="sv-SE" sz="1000">
                          <a:solidFill>
                            <a:schemeClr val="bg1"/>
                          </a:solidFill>
                        </a:rPr>
                        <a:t>Antal*                 </a:t>
                      </a:r>
                      <a:r>
                        <a:rPr lang="sv-SE" sz="1000" dirty="0">
                          <a:solidFill>
                            <a:schemeClr val="bg1"/>
                          </a:solidFill>
                        </a:rPr>
                        <a:t>Förändring (%)</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hMerge="1">
                  <a:txBody>
                    <a:bodyPr/>
                    <a:lstStyle/>
                    <a:p>
                      <a:endParaRPr lang="sv-SE"/>
                    </a:p>
                  </a:txBody>
                  <a:tcPr/>
                </a:tc>
                <a:extLst>
                  <a:ext uri="{0D108BD9-81ED-4DB2-BD59-A6C34878D82A}">
                    <a16:rowId xmlns:a16="http://schemas.microsoft.com/office/drawing/2014/main" val="2696100177"/>
                  </a:ext>
                </a:extLst>
              </a:tr>
              <a:tr h="585499">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t"/>
                      <a:r>
                        <a:rPr lang="sv-SE" sz="1000" b="0" i="0" u="none" strike="noStrike" kern="1200" dirty="0">
                          <a:solidFill>
                            <a:srgbClr val="FFFFFF"/>
                          </a:solidFill>
                          <a:effectLst/>
                          <a:latin typeface="Futura Std Book" panose="020B0502020204020303" pitchFamily="34" charset="0"/>
                          <a:ea typeface="+mn-ea"/>
                          <a:cs typeface="+mn-cs"/>
                        </a:rPr>
                        <a:t>2022 kv1</a:t>
                      </a:r>
                    </a:p>
                  </a:txBody>
                  <a:tcPr marL="9525" marR="9525" marT="9525"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t"/>
                      <a:r>
                        <a:rPr lang="sv-SE" sz="1000" b="0" i="0" u="none" strike="noStrike" kern="1200" dirty="0">
                          <a:solidFill>
                            <a:srgbClr val="FFFFFF"/>
                          </a:solidFill>
                          <a:effectLst/>
                          <a:latin typeface="Futura Std Book" panose="020B0502020204020303" pitchFamily="34" charset="0"/>
                          <a:ea typeface="+mn-ea"/>
                          <a:cs typeface="+mn-cs"/>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t"/>
                      <a:r>
                        <a:rPr lang="sv-SE" sz="1000" b="0" i="0" u="none" strike="noStrike" kern="1200" dirty="0">
                          <a:solidFill>
                            <a:srgbClr val="FFFFFF"/>
                          </a:solidFill>
                          <a:effectLst/>
                          <a:latin typeface="Futura Std Book" panose="020B0502020204020303" pitchFamily="34" charset="0"/>
                          <a:ea typeface="+mn-ea"/>
                          <a:cs typeface="+mn-cs"/>
                        </a:rPr>
                        <a:t>2022 kv1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t"/>
                      <a:r>
                        <a:rPr lang="sv-SE" sz="1000" b="0" i="0" u="none" strike="noStrike" kern="1200" dirty="0">
                          <a:solidFill>
                            <a:srgbClr val="FFFFFF"/>
                          </a:solidFill>
                          <a:effectLst/>
                          <a:latin typeface="Futura Std Book" panose="020B0502020204020303" pitchFamily="34" charset="0"/>
                          <a:ea typeface="+mn-ea"/>
                          <a:cs typeface="+mn-cs"/>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3081617630"/>
                  </a:ext>
                </a:extLst>
              </a:tr>
              <a:tr h="512311">
                <a:tc>
                  <a:txBody>
                    <a:bodyPr/>
                    <a:lstStyle/>
                    <a:p>
                      <a:pPr marL="72000" algn="l" defTabSz="914400" rtl="0" eaLnBrk="1" fontAlgn="b" latinLnBrk="0" hangingPunct="1"/>
                      <a:r>
                        <a:rPr lang="sv-SE" sz="800" b="1" i="0" u="none" strike="noStrike" kern="1200" dirty="0">
                          <a:solidFill>
                            <a:srgbClr val="000000"/>
                          </a:solidFill>
                          <a:effectLst/>
                          <a:latin typeface="Futura Std Book" panose="020B0502020204020303" pitchFamily="34" charset="0"/>
                          <a:ea typeface="+mn-ea"/>
                          <a:cs typeface="+mn-cs"/>
                        </a:rPr>
                        <a:t>Uppsala län</a:t>
                      </a:r>
                    </a:p>
                  </a:txBody>
                  <a:tcPr marL="9525" marR="9525" marT="9525" marB="0" anchor="ct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16 574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60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68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-61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3745687708"/>
                  </a:ext>
                </a:extLst>
              </a:tr>
              <a:tr h="518650">
                <a:tc>
                  <a:txBody>
                    <a:bodyPr/>
                    <a:lstStyle/>
                    <a:p>
                      <a:pPr marL="72000" algn="l" fontAlgn="b"/>
                      <a:r>
                        <a:rPr lang="sv-SE" sz="800" b="0" i="0" u="none" strike="noStrike" kern="1200" dirty="0">
                          <a:solidFill>
                            <a:srgbClr val="000000"/>
                          </a:solidFill>
                          <a:effectLst/>
                          <a:latin typeface="Futura Std Book" panose="020B0502020204020303" pitchFamily="34" charset="0"/>
                          <a:ea typeface="+mn-ea"/>
                          <a:cs typeface="+mn-cs"/>
                        </a:rPr>
                        <a:t>Håbo</a:t>
                      </a:r>
                    </a:p>
                  </a:txBody>
                  <a:tcPr marL="9525"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846</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156</a:t>
                      </a:r>
                    </a:p>
                  </a:txBody>
                  <a:tcPr marL="9525" marR="9525" marT="9525" marB="0" anchor="ctr"/>
                </a:tc>
                <a:tc>
                  <a:txBody>
                    <a:bodyPr/>
                    <a:lstStyle/>
                    <a:p>
                      <a:pPr algn="ctr" rtl="0" fontAlgn="ctr"/>
                      <a:r>
                        <a:rPr lang="sv-SE" sz="800" b="0" i="0" u="none" strike="noStrike" dirty="0">
                          <a:solidFill>
                            <a:srgbClr val="000000"/>
                          </a:solidFill>
                          <a:effectLst/>
                          <a:latin typeface="Futura Std Book" panose="020B0502020204020303"/>
                        </a:rPr>
                        <a:t>0</a:t>
                      </a:r>
                    </a:p>
                  </a:txBody>
                  <a:tcPr marL="9525" marR="9525" marT="9525" marB="0" anchor="ctr"/>
                </a:tc>
                <a:tc>
                  <a:txBody>
                    <a:bodyPr/>
                    <a:lstStyle/>
                    <a:p>
                      <a:pPr algn="ctr" rtl="0"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293360832"/>
                  </a:ext>
                </a:extLst>
              </a:tr>
              <a:tr h="518650">
                <a:tc>
                  <a:txBody>
                    <a:bodyPr/>
                    <a:lstStyle/>
                    <a:p>
                      <a:pPr marL="72000" algn="l" fontAlgn="b"/>
                      <a:r>
                        <a:rPr lang="sv-SE" sz="800" b="0" i="0" u="none" strike="noStrike" kern="1200" dirty="0">
                          <a:solidFill>
                            <a:srgbClr val="000000"/>
                          </a:solidFill>
                          <a:effectLst/>
                          <a:latin typeface="Futura Std Book" panose="020B0502020204020303" pitchFamily="34" charset="0"/>
                          <a:ea typeface="+mn-ea"/>
                          <a:cs typeface="+mn-cs"/>
                        </a:rPr>
                        <a:t>Älvkarleby</a:t>
                      </a:r>
                    </a:p>
                  </a:txBody>
                  <a:tcPr marL="9525"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365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137</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rtl="0"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1559525621"/>
                  </a:ext>
                </a:extLst>
              </a:tr>
              <a:tr h="518650">
                <a:tc>
                  <a:txBody>
                    <a:bodyPr/>
                    <a:lstStyle/>
                    <a:p>
                      <a:pPr marL="72000" algn="l" fontAlgn="b"/>
                      <a:r>
                        <a:rPr lang="sv-SE" sz="800" b="0" i="0" u="none" strike="noStrike" kern="1200" dirty="0">
                          <a:solidFill>
                            <a:srgbClr val="000000"/>
                          </a:solidFill>
                          <a:effectLst/>
                          <a:latin typeface="Futura Std Book" panose="020B0502020204020303" pitchFamily="34" charset="0"/>
                          <a:ea typeface="+mn-ea"/>
                          <a:cs typeface="+mn-cs"/>
                        </a:rPr>
                        <a:t>Knivsta</a:t>
                      </a:r>
                    </a:p>
                  </a:txBody>
                  <a:tcPr marL="9525"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801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248</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rtl="0"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1947986397"/>
                  </a:ext>
                </a:extLst>
              </a:tr>
              <a:tr h="518650">
                <a:tc>
                  <a:txBody>
                    <a:bodyPr/>
                    <a:lstStyle/>
                    <a:p>
                      <a:pPr marL="72000" algn="l" fontAlgn="b"/>
                      <a:r>
                        <a:rPr lang="sv-SE" sz="800" b="0" i="0" u="none" strike="noStrike" kern="1200" dirty="0">
                          <a:solidFill>
                            <a:srgbClr val="000000"/>
                          </a:solidFill>
                          <a:effectLst/>
                          <a:latin typeface="Futura Std Book" panose="020B0502020204020303" pitchFamily="34" charset="0"/>
                          <a:ea typeface="+mn-ea"/>
                          <a:cs typeface="+mn-cs"/>
                        </a:rPr>
                        <a:t>Heby</a:t>
                      </a:r>
                    </a:p>
                  </a:txBody>
                  <a:tcPr marL="9525"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564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130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rtl="0"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2325918200"/>
                  </a:ext>
                </a:extLst>
              </a:tr>
              <a:tr h="518650">
                <a:tc>
                  <a:txBody>
                    <a:bodyPr/>
                    <a:lstStyle/>
                    <a:p>
                      <a:pPr marL="72000" algn="l" fontAlgn="b"/>
                      <a:r>
                        <a:rPr lang="sv-SE" sz="800" b="0" i="0" u="none" strike="noStrike" kern="1200" dirty="0">
                          <a:solidFill>
                            <a:srgbClr val="000000"/>
                          </a:solidFill>
                          <a:effectLst/>
                          <a:latin typeface="Futura Std Book" panose="020B0502020204020303" pitchFamily="34" charset="0"/>
                          <a:ea typeface="+mn-ea"/>
                          <a:cs typeface="+mn-cs"/>
                        </a:rPr>
                        <a:t>Tierp</a:t>
                      </a:r>
                    </a:p>
                  </a:txBody>
                  <a:tcPr marL="9525"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779</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157</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rtl="0"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3944598109"/>
                  </a:ext>
                </a:extLst>
              </a:tr>
              <a:tr h="518650">
                <a:tc>
                  <a:txBody>
                    <a:bodyPr/>
                    <a:lstStyle/>
                    <a:p>
                      <a:pPr marL="72000" algn="l" fontAlgn="b"/>
                      <a:r>
                        <a:rPr lang="sv-SE" sz="800" b="0" i="0" u="none" strike="noStrike" kern="1200" dirty="0">
                          <a:solidFill>
                            <a:srgbClr val="000000"/>
                          </a:solidFill>
                          <a:effectLst/>
                          <a:latin typeface="Futura Std Book" panose="020B0502020204020303" pitchFamily="34" charset="0"/>
                          <a:ea typeface="+mn-ea"/>
                          <a:cs typeface="+mn-cs"/>
                        </a:rPr>
                        <a:t>Uppsala</a:t>
                      </a:r>
                    </a:p>
                  </a:txBody>
                  <a:tcPr marL="9525" marR="9525" marT="9525" marB="0" anchor="ctr">
                    <a:lnL w="12700" cmpd="sng">
                      <a:noFill/>
                    </a:lnL>
                  </a:tcPr>
                </a:tc>
                <a:tc>
                  <a:txBody>
                    <a:bodyPr/>
                    <a:lstStyle/>
                    <a:p>
                      <a:pPr algn="ctr" fontAlgn="ctr"/>
                      <a:r>
                        <a:rPr lang="sv-SE" sz="800" b="0" i="0" u="none" strike="noStrike" dirty="0">
                          <a:solidFill>
                            <a:srgbClr val="000000"/>
                          </a:solidFill>
                          <a:effectLst/>
                          <a:latin typeface="Futura Std Book" panose="020B0502020204020303"/>
                        </a:rPr>
                        <a:t>10 305</a:t>
                      </a:r>
                    </a:p>
                  </a:txBody>
                  <a:tcPr marL="0" marR="0" marT="0" marB="0" anchor="ctr"/>
                </a:tc>
                <a:tc>
                  <a:txBody>
                    <a:bodyPr/>
                    <a:lstStyle/>
                    <a:p>
                      <a:pPr algn="ctr" fontAlgn="ctr"/>
                      <a:r>
                        <a:rPr lang="sv-SE" sz="800" b="0" i="0" u="none" strike="noStrike" dirty="0">
                          <a:solidFill>
                            <a:srgbClr val="000000"/>
                          </a:solidFill>
                          <a:effectLst/>
                          <a:latin typeface="Futura Std Book" panose="020B0502020204020303"/>
                        </a:rPr>
                        <a:t>41</a:t>
                      </a:r>
                    </a:p>
                  </a:txBody>
                  <a:tcPr marL="0" marR="0" marT="0" marB="0" anchor="ctr"/>
                </a:tc>
                <a:tc>
                  <a:txBody>
                    <a:bodyPr/>
                    <a:lstStyle/>
                    <a:p>
                      <a:pPr algn="ctr" rtl="0" fontAlgn="ctr"/>
                      <a:r>
                        <a:rPr lang="sv-SE" sz="800" b="0" i="0" u="none" strike="noStrike">
                          <a:solidFill>
                            <a:srgbClr val="000000"/>
                          </a:solidFill>
                          <a:effectLst/>
                          <a:latin typeface="Futura Std Book" panose="020B0502020204020303"/>
                        </a:rPr>
                        <a:t>62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-61</a:t>
                      </a:r>
                    </a:p>
                  </a:txBody>
                  <a:tcPr marL="9525" marR="9525" marT="9525" marB="0" anchor="ctr"/>
                </a:tc>
                <a:extLst>
                  <a:ext uri="{0D108BD9-81ED-4DB2-BD59-A6C34878D82A}">
                    <a16:rowId xmlns:a16="http://schemas.microsoft.com/office/drawing/2014/main" val="3208508909"/>
                  </a:ext>
                </a:extLst>
              </a:tr>
              <a:tr h="518650">
                <a:tc>
                  <a:txBody>
                    <a:bodyPr/>
                    <a:lstStyle/>
                    <a:p>
                      <a:pPr marL="72000" algn="l" fontAlgn="b"/>
                      <a:r>
                        <a:rPr lang="sv-SE" sz="800" b="0" i="0" u="none" strike="noStrike" kern="1200" dirty="0">
                          <a:solidFill>
                            <a:srgbClr val="000000"/>
                          </a:solidFill>
                          <a:effectLst/>
                          <a:latin typeface="Futura Std Book" panose="020B0502020204020303" pitchFamily="34" charset="0"/>
                          <a:ea typeface="+mn-ea"/>
                          <a:cs typeface="+mn-cs"/>
                        </a:rPr>
                        <a:t>Enköping</a:t>
                      </a:r>
                    </a:p>
                  </a:txBody>
                  <a:tcPr marL="9525"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2 685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113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6</a:t>
                      </a:r>
                    </a:p>
                  </a:txBody>
                  <a:tcPr marL="9525" marR="9525" marT="9525" marB="0" anchor="ctr"/>
                </a:tc>
                <a:tc>
                  <a:txBody>
                    <a:bodyPr/>
                    <a:lstStyle/>
                    <a:p>
                      <a:pPr algn="ctr" rtl="0"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1121273573"/>
                  </a:ext>
                </a:extLst>
              </a:tr>
              <a:tr h="518650">
                <a:tc>
                  <a:txBody>
                    <a:bodyPr/>
                    <a:lstStyle/>
                    <a:p>
                      <a:pPr marL="72000" algn="l" fontAlgn="b"/>
                      <a:r>
                        <a:rPr lang="sv-SE" sz="800" b="0" i="0" u="none" strike="noStrike" kern="1200" dirty="0">
                          <a:solidFill>
                            <a:srgbClr val="000000"/>
                          </a:solidFill>
                          <a:effectLst/>
                          <a:latin typeface="Futura Std Book" panose="020B0502020204020303" pitchFamily="34" charset="0"/>
                          <a:ea typeface="+mn-ea"/>
                          <a:cs typeface="+mn-cs"/>
                        </a:rPr>
                        <a:t>Östhammar</a:t>
                      </a:r>
                    </a:p>
                  </a:txBody>
                  <a:tcPr marL="9525"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906</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74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rtl="0"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1084239425"/>
                  </a:ext>
                </a:extLst>
              </a:tr>
            </a:tbl>
          </a:graphicData>
        </a:graphic>
      </p:graphicFrame>
      <p:sp>
        <p:nvSpPr>
          <p:cNvPr id="7" name="textruta 6">
            <a:extLst>
              <a:ext uri="{FF2B5EF4-FFF2-40B4-BE49-F238E27FC236}">
                <a16:creationId xmlns:a16="http://schemas.microsoft.com/office/drawing/2014/main" id="{537BBE5D-4DDC-4066-B845-66DE14E29644}"/>
              </a:ext>
            </a:extLst>
          </p:cNvPr>
          <p:cNvSpPr txBox="1"/>
          <p:nvPr/>
        </p:nvSpPr>
        <p:spPr>
          <a:xfrm>
            <a:off x="6096000" y="6642556"/>
            <a:ext cx="1500732" cy="215444"/>
          </a:xfrm>
          <a:prstGeom prst="rect">
            <a:avLst/>
          </a:prstGeom>
          <a:noFill/>
        </p:spPr>
        <p:txBody>
          <a:bodyPr wrap="none" rtlCol="0">
            <a:spAutoFit/>
          </a:bodyPr>
          <a:lstStyle/>
          <a:p>
            <a:r>
              <a:rPr lang="sv-SE" sz="800" dirty="0"/>
              <a:t>Källa: Arbetsförmedlingen </a:t>
            </a:r>
          </a:p>
        </p:txBody>
      </p:sp>
      <p:sp>
        <p:nvSpPr>
          <p:cNvPr id="11" name="textruta 10">
            <a:extLst>
              <a:ext uri="{FF2B5EF4-FFF2-40B4-BE49-F238E27FC236}">
                <a16:creationId xmlns:a16="http://schemas.microsoft.com/office/drawing/2014/main" id="{5EF2F2E0-92CB-4136-954E-2C070D9A22D8}"/>
              </a:ext>
            </a:extLst>
          </p:cNvPr>
          <p:cNvSpPr txBox="1"/>
          <p:nvPr/>
        </p:nvSpPr>
        <p:spPr>
          <a:xfrm>
            <a:off x="0" y="6561545"/>
            <a:ext cx="5830442"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600" dirty="0">
                <a:solidFill>
                  <a:schemeClr val="bg1"/>
                </a:solidFill>
              </a:rPr>
              <a:t>*Varsel ska anmälas till arbetsförmedlingen om du inom ett län avser att säga upp eller minska arbetstiden för minst fem anställda eller fler. Som arbets-</a:t>
            </a:r>
          </a:p>
          <a:p>
            <a:r>
              <a:rPr lang="sv-SE" sz="600" dirty="0">
                <a:solidFill>
                  <a:schemeClr val="bg1"/>
                </a:solidFill>
              </a:rPr>
              <a:t>givare är man inte skyldig att specificera vilken kommun ett varsel gäller. Därför summerar kommunernas siffror inte alltid till länet. </a:t>
            </a:r>
            <a:endParaRPr lang="sv-SE" sz="800" dirty="0">
              <a:solidFill>
                <a:schemeClr val="bg1"/>
              </a:solidFill>
            </a:endParaRPr>
          </a:p>
        </p:txBody>
      </p:sp>
    </p:spTree>
    <p:extLst>
      <p:ext uri="{BB962C8B-B14F-4D97-AF65-F5344CB8AC3E}">
        <p14:creationId xmlns:p14="http://schemas.microsoft.com/office/powerpoint/2010/main" val="3586989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5" descr="En bild som visar himmel, utomhus, byggnad&#10;&#10;Automatiskt genererad beskrivning">
            <a:extLst>
              <a:ext uri="{FF2B5EF4-FFF2-40B4-BE49-F238E27FC236}">
                <a16:creationId xmlns:a16="http://schemas.microsoft.com/office/drawing/2014/main" id="{B0583737-C664-4945-B440-0DD36D71B755}"/>
              </a:ext>
            </a:extLst>
          </p:cNvPr>
          <p:cNvPicPr>
            <a:picLocks noGrp="1" noChangeAspect="1"/>
          </p:cNvPicPr>
          <p:nvPr>
            <p:ph type="pic" sz="quarter" idx="13"/>
          </p:nvPr>
        </p:nvPicPr>
        <p:blipFill>
          <a:blip r:embed="rId3"/>
          <a:srcRect t="2468" b="2468"/>
          <a:stretch>
            <a:fillRect/>
          </a:stretch>
        </p:blipFill>
        <p:spPr/>
      </p:pic>
      <p:sp>
        <p:nvSpPr>
          <p:cNvPr id="9" name="Platshållare för innehåll 8">
            <a:extLst>
              <a:ext uri="{FF2B5EF4-FFF2-40B4-BE49-F238E27FC236}">
                <a16:creationId xmlns:a16="http://schemas.microsoft.com/office/drawing/2014/main" id="{F1F827C4-3106-42A7-B524-F8FC580C0E36}"/>
              </a:ext>
            </a:extLst>
          </p:cNvPr>
          <p:cNvSpPr>
            <a:spLocks noGrp="1"/>
          </p:cNvSpPr>
          <p:nvPr>
            <p:ph sz="half" idx="1"/>
          </p:nvPr>
        </p:nvSpPr>
        <p:spPr>
          <a:xfrm>
            <a:off x="6515133" y="1495425"/>
            <a:ext cx="4951381" cy="5029200"/>
          </a:xfrm>
        </p:spPr>
        <p:txBody>
          <a:bodyPr/>
          <a:lstStyle/>
          <a:p>
            <a:r>
              <a:rPr lang="sv-SE" sz="1100" dirty="0"/>
              <a:t>Rapporten är utgiven av Stockholm Business Region och publiceras fyra gånger per år. Rapporten omfattar Uppsala län och Uppsala kommun. </a:t>
            </a:r>
          </a:p>
          <a:p>
            <a:r>
              <a:rPr lang="sv-SE" sz="1100" dirty="0"/>
              <a:t>Statistiken bygger på uppgifter från Statistiska centralbyrån, Arbetsförmedlingen och Bolagsverket. </a:t>
            </a:r>
          </a:p>
          <a:p>
            <a:r>
              <a:rPr lang="sv-SE" sz="1100" dirty="0"/>
              <a:t>I rapporten jämförs främst utvecklingen med samma kvartal föregående år, exempelvis kvartal 1 jämförs med kvartal 1 tidigare år osv. För vissa indikatorer presenteras även totala rullande 12-värden där de fyra senaste kvartalen summeras för att få mer stabilitet i trenden. Dessa jämförs då med föregående fyra kvartal. Diagrammen som visar absoluta värden är säsongsrensade för att visa trenden. Övriga diagram har indexerade värden som visar procentuella förändringen från startåret med värde 100, motsvarande kvartal för 10 år sedan.</a:t>
            </a:r>
          </a:p>
          <a:p>
            <a:r>
              <a:rPr lang="sv-SE" sz="1100" dirty="0"/>
              <a:t>Stockholmsregionen omfattar Stockholms län, Uppsala län, Södermanlands län, Östergötlands län, Örebro län, Västmanlands län, Gävleborgs län och Dalarnas län.</a:t>
            </a:r>
          </a:p>
          <a:p>
            <a:r>
              <a:rPr lang="sv-SE" sz="1100" dirty="0"/>
              <a:t>Läs samtliga konjunkturrapporter som tas fram inom ramen för partnerskapet Stockholm Business Alliance här: </a:t>
            </a:r>
            <a:r>
              <a:rPr lang="sv-SE" sz="1100" u="sng" dirty="0">
                <a:hlinkClick r:id="rId4">
                  <a:extLst>
                    <a:ext uri="{A12FA001-AC4F-418D-AE19-62706E023703}">
                      <ahyp:hlinkClr xmlns:ahyp="http://schemas.microsoft.com/office/drawing/2018/hyperlinkcolor" xmlns="" val="tx"/>
                    </a:ext>
                  </a:extLst>
                </a:hlinkClick>
              </a:rPr>
              <a:t>https://stockholmbusinessalliance.se/material/?cat=konjunkturrapporter</a:t>
            </a:r>
            <a:endParaRPr lang="sv-SE" sz="1100" u="sng" dirty="0"/>
          </a:p>
          <a:p>
            <a:r>
              <a:rPr lang="sv-SE" sz="1100" dirty="0"/>
              <a:t/>
            </a:r>
            <a:br>
              <a:rPr lang="sv-SE" sz="1100" dirty="0"/>
            </a:br>
            <a:r>
              <a:rPr lang="sv-SE" sz="1100" dirty="0"/>
              <a:t>Frågor kan ställas till </a:t>
            </a:r>
            <a:r>
              <a:rPr lang="sv-SE" sz="1100" dirty="0" smtClean="0"/>
              <a:t>Viktor Gustafsson på </a:t>
            </a:r>
            <a:r>
              <a:rPr lang="sv-SE" sz="1100" dirty="0" err="1"/>
              <a:t>Invest</a:t>
            </a:r>
            <a:r>
              <a:rPr lang="sv-SE" sz="1100" dirty="0"/>
              <a:t> Stockholm. </a:t>
            </a:r>
            <a:br>
              <a:rPr lang="sv-SE" sz="1100" dirty="0"/>
            </a:br>
            <a:r>
              <a:rPr lang="sv-SE" sz="1100" dirty="0"/>
              <a:t>Ansvarig utgivare: Staffan Ingvarsson, VD Stockholm Business Region.</a:t>
            </a:r>
            <a:endParaRPr lang="en-US" sz="1100" dirty="0"/>
          </a:p>
        </p:txBody>
      </p:sp>
      <p:sp>
        <p:nvSpPr>
          <p:cNvPr id="8" name="Rubrik 7">
            <a:extLst>
              <a:ext uri="{FF2B5EF4-FFF2-40B4-BE49-F238E27FC236}">
                <a16:creationId xmlns:a16="http://schemas.microsoft.com/office/drawing/2014/main" id="{D0BB0A45-356C-4EF6-B3CF-1A12EF48F661}"/>
              </a:ext>
            </a:extLst>
          </p:cNvPr>
          <p:cNvSpPr>
            <a:spLocks noGrp="1"/>
          </p:cNvSpPr>
          <p:nvPr>
            <p:ph type="title"/>
          </p:nvPr>
        </p:nvSpPr>
        <p:spPr/>
        <p:txBody>
          <a:bodyPr/>
          <a:lstStyle/>
          <a:p>
            <a:r>
              <a:rPr lang="en-US"/>
              <a:t>Om rapporten</a:t>
            </a:r>
            <a:endParaRPr lang="en-US" dirty="0"/>
          </a:p>
        </p:txBody>
      </p:sp>
      <p:sp>
        <p:nvSpPr>
          <p:cNvPr id="10" name="Platshållare för text 9">
            <a:extLst>
              <a:ext uri="{FF2B5EF4-FFF2-40B4-BE49-F238E27FC236}">
                <a16:creationId xmlns:a16="http://schemas.microsoft.com/office/drawing/2014/main" id="{7A6F38D0-3263-46C2-98E7-6AB776B804B5}"/>
              </a:ext>
            </a:extLst>
          </p:cNvPr>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2927075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7" descr="En bild som visar byggnad, utomhus, himmel, hög&#10;&#10;Automatiskt genererad beskrivning">
            <a:extLst>
              <a:ext uri="{FF2B5EF4-FFF2-40B4-BE49-F238E27FC236}">
                <a16:creationId xmlns:a16="http://schemas.microsoft.com/office/drawing/2014/main" id="{331698A9-B7F7-40FF-B9C5-ADA85EDB414E}"/>
              </a:ext>
            </a:extLst>
          </p:cNvPr>
          <p:cNvPicPr>
            <a:picLocks noGrp="1" noChangeAspect="1"/>
          </p:cNvPicPr>
          <p:nvPr>
            <p:ph type="pic" sz="quarter" idx="13"/>
          </p:nvPr>
        </p:nvPicPr>
        <p:blipFill>
          <a:blip r:embed="rId2"/>
          <a:srcRect l="1585" r="1585"/>
          <a:stretch>
            <a:fillRect/>
          </a:stretch>
        </p:blipFill>
        <p:spPr/>
      </p:pic>
      <p:sp>
        <p:nvSpPr>
          <p:cNvPr id="4" name="Platshållare för text 3">
            <a:extLst>
              <a:ext uri="{FF2B5EF4-FFF2-40B4-BE49-F238E27FC236}">
                <a16:creationId xmlns:a16="http://schemas.microsoft.com/office/drawing/2014/main" id="{BD446C52-400F-4208-AD5B-8E206EA69663}"/>
              </a:ext>
            </a:extLst>
          </p:cNvPr>
          <p:cNvSpPr>
            <a:spLocks noGrp="1"/>
          </p:cNvSpPr>
          <p:nvPr>
            <p:ph type="body" sz="quarter" idx="14"/>
          </p:nvPr>
        </p:nvSpPr>
        <p:spPr/>
        <p:txBody>
          <a:bodyPr/>
          <a:lstStyle/>
          <a:p>
            <a:endParaRPr lang="sv-SE" dirty="0"/>
          </a:p>
        </p:txBody>
      </p:sp>
      <p:sp>
        <p:nvSpPr>
          <p:cNvPr id="9" name="Rubrik 8">
            <a:extLst>
              <a:ext uri="{FF2B5EF4-FFF2-40B4-BE49-F238E27FC236}">
                <a16:creationId xmlns:a16="http://schemas.microsoft.com/office/drawing/2014/main" id="{901CB539-C89D-45AE-9145-41E42A8AEAD8}"/>
              </a:ext>
            </a:extLst>
          </p:cNvPr>
          <p:cNvSpPr txBox="1">
            <a:spLocks/>
          </p:cNvSpPr>
          <p:nvPr/>
        </p:nvSpPr>
        <p:spPr>
          <a:xfrm>
            <a:off x="730249" y="342899"/>
            <a:ext cx="4951380" cy="891049"/>
          </a:xfrm>
          <a:prstGeom prst="rect">
            <a:avLst/>
          </a:prstGeom>
        </p:spPr>
        <p:txBody>
          <a:bodyPr vert="horz" lIns="0" tIns="0" rIns="0" bIns="0" rtlCol="0" anchor="b" anchorCtr="0">
            <a:noAutofit/>
          </a:bodyPr>
          <a:lst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a:lstStyle>
          <a:p>
            <a:r>
              <a:rPr lang="sv-SE" dirty="0"/>
              <a:t>Arbetsmarknad</a:t>
            </a:r>
            <a:br>
              <a:rPr lang="sv-SE" dirty="0"/>
            </a:br>
            <a:r>
              <a:rPr lang="sv-SE" sz="2400" b="0" dirty="0"/>
              <a:t>Kommunerna i Uppsala län</a:t>
            </a:r>
            <a:endParaRPr lang="sv-SE" b="0" dirty="0"/>
          </a:p>
        </p:txBody>
      </p:sp>
      <p:graphicFrame>
        <p:nvGraphicFramePr>
          <p:cNvPr id="10" name="Platshållare för innehåll 4">
            <a:extLst>
              <a:ext uri="{FF2B5EF4-FFF2-40B4-BE49-F238E27FC236}">
                <a16:creationId xmlns:a16="http://schemas.microsoft.com/office/drawing/2014/main" id="{3FF0EF34-0A0A-4912-A643-0D03FA3C8370}"/>
              </a:ext>
            </a:extLst>
          </p:cNvPr>
          <p:cNvGraphicFramePr>
            <a:graphicFrameLocks/>
          </p:cNvGraphicFramePr>
          <p:nvPr>
            <p:extLst>
              <p:ext uri="{D42A27DB-BD31-4B8C-83A1-F6EECF244321}">
                <p14:modId xmlns:p14="http://schemas.microsoft.com/office/powerpoint/2010/main" val="3692698025"/>
              </p:ext>
            </p:extLst>
          </p:nvPr>
        </p:nvGraphicFramePr>
        <p:xfrm>
          <a:off x="6167440" y="106614"/>
          <a:ext cx="5702807" cy="6424985"/>
        </p:xfrm>
        <a:graphic>
          <a:graphicData uri="http://schemas.openxmlformats.org/drawingml/2006/table">
            <a:tbl>
              <a:tblPr firstRow="1" bandRow="1">
                <a:tableStyleId>{5C22544A-7EE6-4342-B048-85BDC9FD1C3A}</a:tableStyleId>
              </a:tblPr>
              <a:tblGrid>
                <a:gridCol w="1225323">
                  <a:extLst>
                    <a:ext uri="{9D8B030D-6E8A-4147-A177-3AD203B41FA5}">
                      <a16:colId xmlns:a16="http://schemas.microsoft.com/office/drawing/2014/main" val="452260278"/>
                    </a:ext>
                  </a:extLst>
                </a:gridCol>
                <a:gridCol w="962031">
                  <a:extLst>
                    <a:ext uri="{9D8B030D-6E8A-4147-A177-3AD203B41FA5}">
                      <a16:colId xmlns:a16="http://schemas.microsoft.com/office/drawing/2014/main" val="1889858293"/>
                    </a:ext>
                  </a:extLst>
                </a:gridCol>
                <a:gridCol w="1192377">
                  <a:extLst>
                    <a:ext uri="{9D8B030D-6E8A-4147-A177-3AD203B41FA5}">
                      <a16:colId xmlns:a16="http://schemas.microsoft.com/office/drawing/2014/main" val="1671515360"/>
                    </a:ext>
                  </a:extLst>
                </a:gridCol>
                <a:gridCol w="1155663">
                  <a:extLst>
                    <a:ext uri="{9D8B030D-6E8A-4147-A177-3AD203B41FA5}">
                      <a16:colId xmlns:a16="http://schemas.microsoft.com/office/drawing/2014/main" val="2818758293"/>
                    </a:ext>
                  </a:extLst>
                </a:gridCol>
                <a:gridCol w="1167413">
                  <a:extLst>
                    <a:ext uri="{9D8B030D-6E8A-4147-A177-3AD203B41FA5}">
                      <a16:colId xmlns:a16="http://schemas.microsoft.com/office/drawing/2014/main" val="1452816917"/>
                    </a:ext>
                  </a:extLst>
                </a:gridCol>
              </a:tblGrid>
              <a:tr h="586135">
                <a:tc>
                  <a:txBody>
                    <a:bodyPr/>
                    <a:lstStyle/>
                    <a:p>
                      <a:pPr algn="ct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gridSpan="2">
                  <a:txBody>
                    <a:bodyPr/>
                    <a:lstStyle/>
                    <a:p>
                      <a:pPr algn="ctr"/>
                      <a:r>
                        <a:rPr lang="sv-SE" sz="1000" dirty="0"/>
                        <a:t>Arbetslöshet (antal pers.)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38100" cmpd="sng">
                      <a:noFill/>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00" dirty="0"/>
                        <a:t>Arbetslöshet </a:t>
                      </a:r>
                      <a:br>
                        <a:rPr lang="sv-SE" sz="1000" dirty="0"/>
                      </a:br>
                      <a:r>
                        <a:rPr lang="sv-SE" sz="1000" dirty="0"/>
                        <a:t>(andel av </a:t>
                      </a:r>
                      <a:r>
                        <a:rPr lang="sv-SE" sz="1000" dirty="0" err="1"/>
                        <a:t>bef</a:t>
                      </a:r>
                      <a:r>
                        <a:rPr lang="sv-SE" sz="1000" dirty="0"/>
                        <a:t>. 15-74 år)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100129660"/>
                  </a:ext>
                </a:extLst>
              </a:tr>
              <a:tr h="586135">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Antal</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Förändring (%)</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 av </a:t>
                      </a:r>
                      <a:r>
                        <a:rPr lang="sv-SE" sz="1000" dirty="0" err="1">
                          <a:solidFill>
                            <a:schemeClr val="bg1"/>
                          </a:solidFill>
                        </a:rPr>
                        <a:t>bef</a:t>
                      </a:r>
                      <a:r>
                        <a:rPr lang="sv-SE" sz="1000">
                          <a:solidFill>
                            <a:schemeClr val="bg1"/>
                          </a:solidFill>
                        </a:rPr>
                        <a:t>.           </a:t>
                      </a: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r>
                        <a:rPr lang="sv-SE" sz="1000">
                          <a:solidFill>
                            <a:schemeClr val="bg1"/>
                          </a:solidFill>
                        </a:rPr>
                        <a:t>Förändring (p.e.)</a:t>
                      </a:r>
                      <a:endParaRPr lang="sv-SE"/>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2696100177"/>
                  </a:ext>
                </a:extLst>
              </a:tr>
              <a:tr h="586135">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dirty="0">
                          <a:solidFill>
                            <a:srgbClr val="FFFFFF"/>
                          </a:solidFill>
                          <a:effectLst/>
                          <a:latin typeface="Futura Std Book" panose="020B0502020204020303" pitchFamily="34" charset="0"/>
                        </a:rPr>
                        <a:t>2022 kv1</a:t>
                      </a:r>
                    </a:p>
                  </a:txBody>
                  <a:tcPr marL="9525" marR="9525" marT="9525"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dirty="0">
                          <a:solidFill>
                            <a:srgbClr val="FFFFFF"/>
                          </a:solidFill>
                          <a:effectLst/>
                          <a:latin typeface="Futura Std Book" panose="020B0502020204020303" pitchFamily="34" charset="0"/>
                        </a:rPr>
                        <a:t>2022 kv1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dirty="0">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3081617630"/>
                  </a:ext>
                </a:extLst>
              </a:tr>
              <a:tr h="512868">
                <a:tc>
                  <a:txBody>
                    <a:bodyPr/>
                    <a:lstStyle/>
                    <a:p>
                      <a:pPr marL="72000" algn="l" defTabSz="914400" rtl="0" eaLnBrk="1" fontAlgn="b" latinLnBrk="0" hangingPunct="1"/>
                      <a:r>
                        <a:rPr lang="sv-SE" sz="800" b="1" i="0" u="none" strike="noStrike" kern="1200" dirty="0">
                          <a:solidFill>
                            <a:srgbClr val="000000"/>
                          </a:solidFill>
                          <a:effectLst/>
                          <a:latin typeface="Futura Std Book" panose="020B0502020204020303" pitchFamily="34" charset="0"/>
                          <a:ea typeface="+mn-ea"/>
                          <a:cs typeface="+mn-cs"/>
                        </a:rPr>
                        <a:t>Uppsala län</a:t>
                      </a:r>
                    </a:p>
                  </a:txBody>
                  <a:tcPr marL="9525" marR="9525" marT="9525" marB="0" anchor="ct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12 554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-14,5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4,3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-0,8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3745687708"/>
                  </a:ext>
                </a:extLst>
              </a:tr>
              <a:tr h="519214">
                <a:tc>
                  <a:txBody>
                    <a:bodyPr/>
                    <a:lstStyle/>
                    <a:p>
                      <a:pPr marL="72000" algn="l" defTabSz="914400" rtl="0" eaLnBrk="1" fontAlgn="b" latinLnBrk="0" hangingPunct="1"/>
                      <a:r>
                        <a:rPr lang="sv-SE" sz="800" b="0" i="0" u="none" strike="noStrike" kern="1200" dirty="0">
                          <a:solidFill>
                            <a:srgbClr val="000000"/>
                          </a:solidFill>
                          <a:effectLst/>
                          <a:latin typeface="Futura Std Book" panose="020B0502020204020303" pitchFamily="34" charset="0"/>
                          <a:ea typeface="+mn-ea"/>
                          <a:cs typeface="+mn-cs"/>
                        </a:rPr>
                        <a:t>Håbo</a:t>
                      </a:r>
                    </a:p>
                  </a:txBody>
                  <a:tcPr marL="9525"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531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-21,9</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-1,0</a:t>
                      </a:r>
                    </a:p>
                  </a:txBody>
                  <a:tcPr marL="9525" marR="9525" marT="9525" marB="0" anchor="ctr"/>
                </a:tc>
                <a:extLst>
                  <a:ext uri="{0D108BD9-81ED-4DB2-BD59-A6C34878D82A}">
                    <a16:rowId xmlns:a16="http://schemas.microsoft.com/office/drawing/2014/main" val="293360832"/>
                  </a:ext>
                </a:extLst>
              </a:tr>
              <a:tr h="519214">
                <a:tc>
                  <a:txBody>
                    <a:bodyPr/>
                    <a:lstStyle/>
                    <a:p>
                      <a:pPr marL="72000" algn="l" defTabSz="914400" rtl="0" eaLnBrk="1" fontAlgn="b" latinLnBrk="0" hangingPunct="1"/>
                      <a:r>
                        <a:rPr lang="sv-SE" sz="800" b="0" i="0" u="none" strike="noStrike" kern="1200" dirty="0">
                          <a:solidFill>
                            <a:srgbClr val="000000"/>
                          </a:solidFill>
                          <a:effectLst/>
                          <a:latin typeface="Futura Std Book" panose="020B0502020204020303" pitchFamily="34" charset="0"/>
                          <a:ea typeface="+mn-ea"/>
                          <a:cs typeface="+mn-cs"/>
                        </a:rPr>
                        <a:t>Älvkarleby</a:t>
                      </a:r>
                    </a:p>
                  </a:txBody>
                  <a:tcPr marL="9525"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383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5,7</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-0,7</a:t>
                      </a:r>
                    </a:p>
                  </a:txBody>
                  <a:tcPr marL="9525" marR="9525" marT="9525" marB="0" anchor="ctr"/>
                </a:tc>
                <a:extLst>
                  <a:ext uri="{0D108BD9-81ED-4DB2-BD59-A6C34878D82A}">
                    <a16:rowId xmlns:a16="http://schemas.microsoft.com/office/drawing/2014/main" val="1559525621"/>
                  </a:ext>
                </a:extLst>
              </a:tr>
              <a:tr h="519214">
                <a:tc>
                  <a:txBody>
                    <a:bodyPr/>
                    <a:lstStyle/>
                    <a:p>
                      <a:pPr marL="72000" algn="l" defTabSz="914400" rtl="0" eaLnBrk="1" fontAlgn="b" latinLnBrk="0" hangingPunct="1"/>
                      <a:r>
                        <a:rPr lang="sv-SE" sz="800" b="0" i="0" u="none" strike="noStrike" kern="1200" dirty="0">
                          <a:solidFill>
                            <a:srgbClr val="000000"/>
                          </a:solidFill>
                          <a:effectLst/>
                          <a:latin typeface="Futura Std Book" panose="020B0502020204020303" pitchFamily="34" charset="0"/>
                          <a:ea typeface="+mn-ea"/>
                          <a:cs typeface="+mn-cs"/>
                        </a:rPr>
                        <a:t>Knivsta</a:t>
                      </a:r>
                    </a:p>
                  </a:txBody>
                  <a:tcPr marL="9525"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434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-0,9</a:t>
                      </a:r>
                    </a:p>
                  </a:txBody>
                  <a:tcPr marL="9525" marR="9525" marT="9525" marB="0" anchor="ctr"/>
                </a:tc>
                <a:extLst>
                  <a:ext uri="{0D108BD9-81ED-4DB2-BD59-A6C34878D82A}">
                    <a16:rowId xmlns:a16="http://schemas.microsoft.com/office/drawing/2014/main" val="1947986397"/>
                  </a:ext>
                </a:extLst>
              </a:tr>
              <a:tr h="519214">
                <a:tc>
                  <a:txBody>
                    <a:bodyPr/>
                    <a:lstStyle/>
                    <a:p>
                      <a:pPr marL="72000" algn="l" defTabSz="914400" rtl="0" eaLnBrk="1" fontAlgn="b" latinLnBrk="0" hangingPunct="1"/>
                      <a:r>
                        <a:rPr lang="sv-SE" sz="800" b="0" i="0" u="none" strike="noStrike" kern="1200" dirty="0">
                          <a:solidFill>
                            <a:srgbClr val="000000"/>
                          </a:solidFill>
                          <a:effectLst/>
                          <a:latin typeface="Futura Std Book" panose="020B0502020204020303" pitchFamily="34" charset="0"/>
                          <a:ea typeface="+mn-ea"/>
                          <a:cs typeface="+mn-cs"/>
                        </a:rPr>
                        <a:t>Heby</a:t>
                      </a:r>
                    </a:p>
                  </a:txBody>
                  <a:tcPr marL="9525"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482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4,7</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-0,2</a:t>
                      </a:r>
                    </a:p>
                  </a:txBody>
                  <a:tcPr marL="9525" marR="9525" marT="9525" marB="0" anchor="ctr"/>
                </a:tc>
                <a:extLst>
                  <a:ext uri="{0D108BD9-81ED-4DB2-BD59-A6C34878D82A}">
                    <a16:rowId xmlns:a16="http://schemas.microsoft.com/office/drawing/2014/main" val="2325918200"/>
                  </a:ext>
                </a:extLst>
              </a:tr>
              <a:tr h="519214">
                <a:tc>
                  <a:txBody>
                    <a:bodyPr/>
                    <a:lstStyle/>
                    <a:p>
                      <a:pPr marL="72000" algn="l" defTabSz="914400" rtl="0" eaLnBrk="1" fontAlgn="b" latinLnBrk="0" hangingPunct="1"/>
                      <a:r>
                        <a:rPr lang="sv-SE" sz="800" b="0" i="0" u="none" strike="noStrike" kern="1200" dirty="0">
                          <a:solidFill>
                            <a:srgbClr val="000000"/>
                          </a:solidFill>
                          <a:effectLst/>
                          <a:latin typeface="Futura Std Book" panose="020B0502020204020303" pitchFamily="34" charset="0"/>
                          <a:ea typeface="+mn-ea"/>
                          <a:cs typeface="+mn-cs"/>
                        </a:rPr>
                        <a:t>Tierp</a:t>
                      </a:r>
                    </a:p>
                  </a:txBody>
                  <a:tcPr marL="9525"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792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-17,8</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5,3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-1,1</a:t>
                      </a:r>
                    </a:p>
                  </a:txBody>
                  <a:tcPr marL="9525" marR="9525" marT="9525" marB="0" anchor="ctr"/>
                </a:tc>
                <a:extLst>
                  <a:ext uri="{0D108BD9-81ED-4DB2-BD59-A6C34878D82A}">
                    <a16:rowId xmlns:a16="http://schemas.microsoft.com/office/drawing/2014/main" val="3944598109"/>
                  </a:ext>
                </a:extLst>
              </a:tr>
              <a:tr h="519214">
                <a:tc>
                  <a:txBody>
                    <a:bodyPr/>
                    <a:lstStyle/>
                    <a:p>
                      <a:pPr marL="72000" algn="l" defTabSz="914400" rtl="0" eaLnBrk="1" fontAlgn="b" latinLnBrk="0" hangingPunct="1"/>
                      <a:r>
                        <a:rPr lang="sv-SE" sz="800" b="0" i="0" u="none" strike="noStrike" kern="1200" dirty="0">
                          <a:solidFill>
                            <a:srgbClr val="000000"/>
                          </a:solidFill>
                          <a:effectLst/>
                          <a:latin typeface="Futura Std Book" panose="020B0502020204020303" pitchFamily="34" charset="0"/>
                          <a:ea typeface="+mn-ea"/>
                          <a:cs typeface="+mn-cs"/>
                        </a:rPr>
                        <a:t>Uppsala</a:t>
                      </a:r>
                    </a:p>
                  </a:txBody>
                  <a:tcPr marL="9525"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7 861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-15,4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4,4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-0,9</a:t>
                      </a:r>
                    </a:p>
                  </a:txBody>
                  <a:tcPr marL="9525" marR="9525" marT="9525" marB="0" anchor="ctr"/>
                </a:tc>
                <a:extLst>
                  <a:ext uri="{0D108BD9-81ED-4DB2-BD59-A6C34878D82A}">
                    <a16:rowId xmlns:a16="http://schemas.microsoft.com/office/drawing/2014/main" val="3208508909"/>
                  </a:ext>
                </a:extLst>
              </a:tr>
              <a:tr h="519214">
                <a:tc>
                  <a:txBody>
                    <a:bodyPr/>
                    <a:lstStyle/>
                    <a:p>
                      <a:pPr marL="72000" algn="l" defTabSz="914400" rtl="0" eaLnBrk="1" fontAlgn="b" latinLnBrk="0" hangingPunct="1"/>
                      <a:r>
                        <a:rPr lang="sv-SE" sz="800" b="0" i="0" u="none" strike="noStrike" kern="1200" dirty="0">
                          <a:solidFill>
                            <a:srgbClr val="000000"/>
                          </a:solidFill>
                          <a:effectLst/>
                          <a:latin typeface="Futura Std Book" panose="020B0502020204020303" pitchFamily="34" charset="0"/>
                          <a:ea typeface="+mn-ea"/>
                          <a:cs typeface="+mn-cs"/>
                        </a:rPr>
                        <a:t>Enköping</a:t>
                      </a:r>
                    </a:p>
                  </a:txBody>
                  <a:tcPr marL="9525"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1 623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-8,6</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4,8</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-0,5</a:t>
                      </a:r>
                    </a:p>
                  </a:txBody>
                  <a:tcPr marL="9525" marR="9525" marT="9525" marB="0" anchor="ctr"/>
                </a:tc>
                <a:extLst>
                  <a:ext uri="{0D108BD9-81ED-4DB2-BD59-A6C34878D82A}">
                    <a16:rowId xmlns:a16="http://schemas.microsoft.com/office/drawing/2014/main" val="1121273573"/>
                  </a:ext>
                </a:extLst>
              </a:tr>
              <a:tr h="519214">
                <a:tc>
                  <a:txBody>
                    <a:bodyPr/>
                    <a:lstStyle/>
                    <a:p>
                      <a:pPr marL="72000" algn="l" defTabSz="914400" rtl="0" eaLnBrk="1" fontAlgn="b" latinLnBrk="0" hangingPunct="1"/>
                      <a:r>
                        <a:rPr lang="sv-SE" sz="800" b="0" i="0" u="none" strike="noStrike" kern="1200" dirty="0">
                          <a:solidFill>
                            <a:srgbClr val="000000"/>
                          </a:solidFill>
                          <a:effectLst/>
                          <a:latin typeface="Futura Std Book" panose="020B0502020204020303" pitchFamily="34" charset="0"/>
                          <a:ea typeface="+mn-ea"/>
                          <a:cs typeface="+mn-cs"/>
                        </a:rPr>
                        <a:t>Östhammar</a:t>
                      </a:r>
                    </a:p>
                  </a:txBody>
                  <a:tcPr marL="9525"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448</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-9,8</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2,9</a:t>
                      </a:r>
                    </a:p>
                  </a:txBody>
                  <a:tcPr marL="9525" marR="9525" marT="9525" marB="0" anchor="ctr"/>
                </a:tc>
                <a:tc>
                  <a:txBody>
                    <a:bodyPr/>
                    <a:lstStyle/>
                    <a:p>
                      <a:pPr algn="ctr" rtl="0" fontAlgn="ctr"/>
                      <a:r>
                        <a:rPr lang="sv-SE" sz="800" b="0" i="0" u="none" strike="noStrike" dirty="0">
                          <a:solidFill>
                            <a:srgbClr val="000000"/>
                          </a:solidFill>
                          <a:effectLst/>
                          <a:latin typeface="Futura Std Book" panose="020B0502020204020303"/>
                        </a:rPr>
                        <a:t>-0,3</a:t>
                      </a:r>
                    </a:p>
                  </a:txBody>
                  <a:tcPr marL="9525" marR="9525" marT="9525" marB="0" anchor="ctr"/>
                </a:tc>
                <a:extLst>
                  <a:ext uri="{0D108BD9-81ED-4DB2-BD59-A6C34878D82A}">
                    <a16:rowId xmlns:a16="http://schemas.microsoft.com/office/drawing/2014/main" val="1084239425"/>
                  </a:ext>
                </a:extLst>
              </a:tr>
            </a:tbl>
          </a:graphicData>
        </a:graphic>
      </p:graphicFrame>
      <p:sp>
        <p:nvSpPr>
          <p:cNvPr id="5" name="textruta 4">
            <a:extLst>
              <a:ext uri="{FF2B5EF4-FFF2-40B4-BE49-F238E27FC236}">
                <a16:creationId xmlns:a16="http://schemas.microsoft.com/office/drawing/2014/main" id="{49C105DA-9636-49E9-8733-604D6E6D0587}"/>
              </a:ext>
            </a:extLst>
          </p:cNvPr>
          <p:cNvSpPr txBox="1"/>
          <p:nvPr/>
        </p:nvSpPr>
        <p:spPr>
          <a:xfrm>
            <a:off x="6096000" y="6643663"/>
            <a:ext cx="2866490" cy="215444"/>
          </a:xfrm>
          <a:prstGeom prst="rect">
            <a:avLst/>
          </a:prstGeom>
          <a:noFill/>
        </p:spPr>
        <p:txBody>
          <a:bodyPr wrap="none" rtlCol="0">
            <a:spAutoFit/>
          </a:bodyPr>
          <a:lstStyle/>
          <a:p>
            <a:r>
              <a:rPr lang="sv-SE" sz="800" dirty="0"/>
              <a:t>Källa: Arbetsförmedlingen och Statistiska centralbyrån</a:t>
            </a:r>
          </a:p>
        </p:txBody>
      </p:sp>
    </p:spTree>
    <p:extLst>
      <p:ext uri="{BB962C8B-B14F-4D97-AF65-F5344CB8AC3E}">
        <p14:creationId xmlns:p14="http://schemas.microsoft.com/office/powerpoint/2010/main" val="7207937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bild 8" descr="En bild som visar byggnad, utomhus, himmel, hög&#10;&#10;Automatiskt genererad beskrivning">
            <a:extLst>
              <a:ext uri="{FF2B5EF4-FFF2-40B4-BE49-F238E27FC236}">
                <a16:creationId xmlns:a16="http://schemas.microsoft.com/office/drawing/2014/main" id="{34185575-BCF8-4CD6-B3AC-D9BCC173060C}"/>
              </a:ext>
            </a:extLst>
          </p:cNvPr>
          <p:cNvPicPr>
            <a:picLocks noGrp="1" noChangeAspect="1"/>
          </p:cNvPicPr>
          <p:nvPr>
            <p:ph type="pic" sz="quarter" idx="13"/>
          </p:nvPr>
        </p:nvPicPr>
        <p:blipFill>
          <a:blip r:embed="rId2"/>
          <a:srcRect l="1585" r="1585"/>
          <a:stretch>
            <a:fillRect/>
          </a:stretch>
        </p:blipFill>
        <p:spPr/>
      </p:pic>
      <p:sp>
        <p:nvSpPr>
          <p:cNvPr id="10" name="Platshållare för text 9">
            <a:extLst>
              <a:ext uri="{FF2B5EF4-FFF2-40B4-BE49-F238E27FC236}">
                <a16:creationId xmlns:a16="http://schemas.microsoft.com/office/drawing/2014/main" id="{C4DD2E13-FA8B-45D0-9497-371A255666B3}"/>
              </a:ext>
            </a:extLst>
          </p:cNvPr>
          <p:cNvSpPr>
            <a:spLocks noGrp="1"/>
          </p:cNvSpPr>
          <p:nvPr>
            <p:ph type="body" sz="quarter" idx="14"/>
          </p:nvPr>
        </p:nvSpPr>
        <p:spPr/>
        <p:txBody>
          <a:bodyPr/>
          <a:lstStyle/>
          <a:p>
            <a:endParaRPr lang="sv-SE"/>
          </a:p>
        </p:txBody>
      </p:sp>
      <p:sp>
        <p:nvSpPr>
          <p:cNvPr id="5" name="Rubrik 8">
            <a:extLst>
              <a:ext uri="{FF2B5EF4-FFF2-40B4-BE49-F238E27FC236}">
                <a16:creationId xmlns:a16="http://schemas.microsoft.com/office/drawing/2014/main" id="{9155F4FF-4953-4CFA-A3CF-68D90135B0E4}"/>
              </a:ext>
            </a:extLst>
          </p:cNvPr>
          <p:cNvSpPr txBox="1">
            <a:spLocks/>
          </p:cNvSpPr>
          <p:nvPr/>
        </p:nvSpPr>
        <p:spPr>
          <a:xfrm>
            <a:off x="644524" y="476249"/>
            <a:ext cx="4951380" cy="891049"/>
          </a:xfrm>
          <a:prstGeom prst="rect">
            <a:avLst/>
          </a:prstGeom>
        </p:spPr>
        <p:txBody>
          <a:bodyPr vert="horz" lIns="0" tIns="0" rIns="0" bIns="0" rtlCol="0" anchor="b" anchorCtr="0">
            <a:noAutofit/>
          </a:bodyPr>
          <a:lst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a:lstStyle>
          <a:p>
            <a:r>
              <a:rPr lang="sv-SE" dirty="0"/>
              <a:t>Befolkning och bostäder</a:t>
            </a:r>
            <a:br>
              <a:rPr lang="sv-SE" dirty="0"/>
            </a:br>
            <a:r>
              <a:rPr lang="sv-SE" sz="2400" b="0" dirty="0"/>
              <a:t>Kommunerna i Uppsala län</a:t>
            </a:r>
            <a:endParaRPr lang="sv-SE" b="0" dirty="0"/>
          </a:p>
        </p:txBody>
      </p:sp>
      <p:graphicFrame>
        <p:nvGraphicFramePr>
          <p:cNvPr id="8" name="Platshållare för innehåll 4">
            <a:extLst>
              <a:ext uri="{FF2B5EF4-FFF2-40B4-BE49-F238E27FC236}">
                <a16:creationId xmlns:a16="http://schemas.microsoft.com/office/drawing/2014/main" id="{D714A523-5846-4288-941A-8E7B3052097F}"/>
              </a:ext>
            </a:extLst>
          </p:cNvPr>
          <p:cNvGraphicFramePr>
            <a:graphicFrameLocks/>
          </p:cNvGraphicFramePr>
          <p:nvPr>
            <p:extLst>
              <p:ext uri="{D42A27DB-BD31-4B8C-83A1-F6EECF244321}">
                <p14:modId xmlns:p14="http://schemas.microsoft.com/office/powerpoint/2010/main" val="2515923015"/>
              </p:ext>
            </p:extLst>
          </p:nvPr>
        </p:nvGraphicFramePr>
        <p:xfrm>
          <a:off x="6167439" y="106615"/>
          <a:ext cx="5687122" cy="6418008"/>
        </p:xfrm>
        <a:graphic>
          <a:graphicData uri="http://schemas.openxmlformats.org/drawingml/2006/table">
            <a:tbl>
              <a:tblPr firstRow="1" bandRow="1">
                <a:tableStyleId>{5C22544A-7EE6-4342-B048-85BDC9FD1C3A}</a:tableStyleId>
              </a:tblPr>
              <a:tblGrid>
                <a:gridCol w="1256356">
                  <a:extLst>
                    <a:ext uri="{9D8B030D-6E8A-4147-A177-3AD203B41FA5}">
                      <a16:colId xmlns:a16="http://schemas.microsoft.com/office/drawing/2014/main" val="452260278"/>
                    </a:ext>
                  </a:extLst>
                </a:gridCol>
                <a:gridCol w="986395">
                  <a:extLst>
                    <a:ext uri="{9D8B030D-6E8A-4147-A177-3AD203B41FA5}">
                      <a16:colId xmlns:a16="http://schemas.microsoft.com/office/drawing/2014/main" val="1889858293"/>
                    </a:ext>
                  </a:extLst>
                </a:gridCol>
                <a:gridCol w="1222576">
                  <a:extLst>
                    <a:ext uri="{9D8B030D-6E8A-4147-A177-3AD203B41FA5}">
                      <a16:colId xmlns:a16="http://schemas.microsoft.com/office/drawing/2014/main" val="1671515360"/>
                    </a:ext>
                  </a:extLst>
                </a:gridCol>
                <a:gridCol w="1079196">
                  <a:extLst>
                    <a:ext uri="{9D8B030D-6E8A-4147-A177-3AD203B41FA5}">
                      <a16:colId xmlns:a16="http://schemas.microsoft.com/office/drawing/2014/main" val="2818758293"/>
                    </a:ext>
                  </a:extLst>
                </a:gridCol>
                <a:gridCol w="1142599">
                  <a:extLst>
                    <a:ext uri="{9D8B030D-6E8A-4147-A177-3AD203B41FA5}">
                      <a16:colId xmlns:a16="http://schemas.microsoft.com/office/drawing/2014/main" val="1452816917"/>
                    </a:ext>
                  </a:extLst>
                </a:gridCol>
              </a:tblGrid>
              <a:tr h="585499">
                <a:tc>
                  <a:txBody>
                    <a:bodyPr/>
                    <a:lstStyle/>
                    <a:p>
                      <a:pPr algn="ct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gridSpan="2">
                  <a:txBody>
                    <a:bodyPr/>
                    <a:lstStyle/>
                    <a:p>
                      <a:pPr algn="ctr"/>
                      <a:r>
                        <a:rPr lang="sv-SE" sz="1000" dirty="0"/>
                        <a:t>Befolkning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38100" cmpd="sng">
                      <a:noFill/>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00" dirty="0"/>
                        <a:t>Påbörjade lägenheter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100129660"/>
                  </a:ext>
                </a:extLst>
              </a:tr>
              <a:tr h="585499">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Antal</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Förändring (%)</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Antal      </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r>
                        <a:rPr lang="sv-SE" sz="1000">
                          <a:solidFill>
                            <a:schemeClr val="bg1"/>
                          </a:solidFill>
                        </a:rPr>
                        <a:t>Förändring (%)</a:t>
                      </a:r>
                      <a:endParaRPr lang="sv-SE"/>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2696100177"/>
                  </a:ext>
                </a:extLst>
              </a:tr>
              <a:tr h="585499">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dirty="0">
                          <a:solidFill>
                            <a:srgbClr val="FFFFFF"/>
                          </a:solidFill>
                          <a:effectLst/>
                          <a:latin typeface="Futura Std Book" panose="020B0502020204020303" pitchFamily="34" charset="0"/>
                        </a:rPr>
                        <a:t>2022 kv1</a:t>
                      </a:r>
                    </a:p>
                  </a:txBody>
                  <a:tcPr marL="9525" marR="9525" marT="9525"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dirty="0">
                          <a:solidFill>
                            <a:srgbClr val="FFFFFF"/>
                          </a:solidFill>
                          <a:effectLst/>
                          <a:latin typeface="Futura Std Book" panose="020B0502020204020303" pitchFamily="34" charset="0"/>
                        </a:rPr>
                        <a:t>2022 kv1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dirty="0">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3081617630"/>
                  </a:ext>
                </a:extLst>
              </a:tr>
              <a:tr h="512311">
                <a:tc>
                  <a:txBody>
                    <a:bodyPr/>
                    <a:lstStyle/>
                    <a:p>
                      <a:pPr marL="72000" algn="l" fontAlgn="b"/>
                      <a:r>
                        <a:rPr lang="sv-SE" sz="800" b="1" i="0" u="none" strike="noStrike" kern="1200" dirty="0">
                          <a:solidFill>
                            <a:srgbClr val="000000"/>
                          </a:solidFill>
                          <a:effectLst/>
                          <a:latin typeface="Futura Std Book" panose="020B0502020204020303" pitchFamily="34" charset="0"/>
                          <a:ea typeface="+mn-ea"/>
                          <a:cs typeface="+mn-cs"/>
                        </a:rPr>
                        <a:t>Uppsala län</a:t>
                      </a:r>
                    </a:p>
                  </a:txBody>
                  <a:tcPr marL="9525" marR="9525" marT="9525" marB="0" anchor="ct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396 262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1,7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803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3745687708"/>
                  </a:ext>
                </a:extLst>
              </a:tr>
              <a:tr h="518650">
                <a:tc>
                  <a:txBody>
                    <a:bodyPr/>
                    <a:lstStyle/>
                    <a:p>
                      <a:pPr algn="l" rtl="0" fontAlgn="ctr"/>
                      <a:r>
                        <a:rPr lang="sv-SE" sz="800" b="0" i="0" u="none" strike="noStrike" kern="1200" dirty="0">
                          <a:solidFill>
                            <a:srgbClr val="000000"/>
                          </a:solidFill>
                          <a:effectLst/>
                          <a:latin typeface="Futura Std Book" panose="020B0502020204020303" pitchFamily="34" charset="0"/>
                          <a:ea typeface="+mn-ea"/>
                          <a:cs typeface="+mn-cs"/>
                        </a:rPr>
                        <a:t>Enköping                                          </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47 621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85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85</a:t>
                      </a:r>
                    </a:p>
                  </a:txBody>
                  <a:tcPr marL="9525" marR="9525" marT="9525" marB="0" anchor="ctr"/>
                </a:tc>
                <a:extLst>
                  <a:ext uri="{0D108BD9-81ED-4DB2-BD59-A6C34878D82A}">
                    <a16:rowId xmlns:a16="http://schemas.microsoft.com/office/drawing/2014/main" val="293360832"/>
                  </a:ext>
                </a:extLst>
              </a:tr>
              <a:tr h="518650">
                <a:tc>
                  <a:txBody>
                    <a:bodyPr/>
                    <a:lstStyle/>
                    <a:p>
                      <a:pPr algn="l" rtl="0" fontAlgn="ctr"/>
                      <a:r>
                        <a:rPr lang="sv-SE" sz="800" b="0" i="0" u="none" strike="noStrike" kern="1200" dirty="0">
                          <a:solidFill>
                            <a:srgbClr val="000000"/>
                          </a:solidFill>
                          <a:effectLst/>
                          <a:latin typeface="Futura Std Book" panose="020B0502020204020303" pitchFamily="34" charset="0"/>
                          <a:ea typeface="+mn-ea"/>
                          <a:cs typeface="+mn-cs"/>
                        </a:rPr>
                        <a:t>Heby                                              </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14 339</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-95</a:t>
                      </a:r>
                    </a:p>
                  </a:txBody>
                  <a:tcPr marL="9525" marR="9525" marT="9525" marB="0" anchor="ctr"/>
                </a:tc>
                <a:extLst>
                  <a:ext uri="{0D108BD9-81ED-4DB2-BD59-A6C34878D82A}">
                    <a16:rowId xmlns:a16="http://schemas.microsoft.com/office/drawing/2014/main" val="1559525621"/>
                  </a:ext>
                </a:extLst>
              </a:tr>
              <a:tr h="518650">
                <a:tc>
                  <a:txBody>
                    <a:bodyPr/>
                    <a:lstStyle/>
                    <a:p>
                      <a:pPr algn="l" rtl="0" fontAlgn="ctr"/>
                      <a:r>
                        <a:rPr lang="sv-SE" sz="800" b="0" i="0" u="none" strike="noStrike" kern="1200" dirty="0">
                          <a:solidFill>
                            <a:srgbClr val="000000"/>
                          </a:solidFill>
                          <a:effectLst/>
                          <a:latin typeface="Futura Std Book" panose="020B0502020204020303" pitchFamily="34" charset="0"/>
                          <a:ea typeface="+mn-ea"/>
                          <a:cs typeface="+mn-cs"/>
                        </a:rPr>
                        <a:t>Håbo                                              </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22 474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1,9</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-94</a:t>
                      </a:r>
                    </a:p>
                  </a:txBody>
                  <a:tcPr marL="9525" marR="9525" marT="9525" marB="0" anchor="ctr"/>
                </a:tc>
                <a:extLst>
                  <a:ext uri="{0D108BD9-81ED-4DB2-BD59-A6C34878D82A}">
                    <a16:rowId xmlns:a16="http://schemas.microsoft.com/office/drawing/2014/main" val="1947986397"/>
                  </a:ext>
                </a:extLst>
              </a:tr>
              <a:tr h="518650">
                <a:tc>
                  <a:txBody>
                    <a:bodyPr/>
                    <a:lstStyle/>
                    <a:p>
                      <a:pPr algn="l" rtl="0" fontAlgn="ctr"/>
                      <a:r>
                        <a:rPr lang="sv-SE" sz="800" b="0" i="0" u="none" strike="noStrike" kern="1200" dirty="0">
                          <a:solidFill>
                            <a:srgbClr val="000000"/>
                          </a:solidFill>
                          <a:effectLst/>
                          <a:latin typeface="Futura Std Book" panose="020B0502020204020303" pitchFamily="34" charset="0"/>
                          <a:ea typeface="+mn-ea"/>
                          <a:cs typeface="+mn-cs"/>
                        </a:rPr>
                        <a:t>Knivsta                                           </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19 827</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317</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5 183</a:t>
                      </a:r>
                    </a:p>
                  </a:txBody>
                  <a:tcPr marL="9525" marR="9525" marT="9525" marB="0" anchor="ctr"/>
                </a:tc>
                <a:extLst>
                  <a:ext uri="{0D108BD9-81ED-4DB2-BD59-A6C34878D82A}">
                    <a16:rowId xmlns:a16="http://schemas.microsoft.com/office/drawing/2014/main" val="2325918200"/>
                  </a:ext>
                </a:extLst>
              </a:tr>
              <a:tr h="518650">
                <a:tc>
                  <a:txBody>
                    <a:bodyPr/>
                    <a:lstStyle/>
                    <a:p>
                      <a:pPr algn="l" rtl="0" fontAlgn="ctr"/>
                      <a:r>
                        <a:rPr lang="sv-SE" sz="800" b="0" i="0" u="none" strike="noStrike" kern="1200" dirty="0">
                          <a:solidFill>
                            <a:srgbClr val="000000"/>
                          </a:solidFill>
                          <a:effectLst/>
                          <a:latin typeface="Futura Std Book" panose="020B0502020204020303" pitchFamily="34" charset="0"/>
                          <a:ea typeface="+mn-ea"/>
                          <a:cs typeface="+mn-cs"/>
                        </a:rPr>
                        <a:t>Tierp                                             </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21 454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16</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33</a:t>
                      </a:r>
                    </a:p>
                  </a:txBody>
                  <a:tcPr marL="9525" marR="9525" marT="9525" marB="0" anchor="ctr"/>
                </a:tc>
                <a:extLst>
                  <a:ext uri="{0D108BD9-81ED-4DB2-BD59-A6C34878D82A}">
                    <a16:rowId xmlns:a16="http://schemas.microsoft.com/office/drawing/2014/main" val="3944598109"/>
                  </a:ext>
                </a:extLst>
              </a:tr>
              <a:tr h="518650">
                <a:tc>
                  <a:txBody>
                    <a:bodyPr/>
                    <a:lstStyle/>
                    <a:p>
                      <a:pPr algn="l" rtl="0" fontAlgn="ctr"/>
                      <a:r>
                        <a:rPr lang="sv-SE" sz="800" b="0" i="0" u="none" strike="noStrike" kern="1200" dirty="0">
                          <a:solidFill>
                            <a:srgbClr val="000000"/>
                          </a:solidFill>
                          <a:effectLst/>
                          <a:latin typeface="Futura Std Book" panose="020B0502020204020303" pitchFamily="34" charset="0"/>
                          <a:ea typeface="+mn-ea"/>
                          <a:cs typeface="+mn-cs"/>
                        </a:rPr>
                        <a:t>Uppsala                                           </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238 569</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1,8</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362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-32</a:t>
                      </a:r>
                    </a:p>
                  </a:txBody>
                  <a:tcPr marL="9525" marR="9525" marT="9525" marB="0" anchor="ctr"/>
                </a:tc>
                <a:extLst>
                  <a:ext uri="{0D108BD9-81ED-4DB2-BD59-A6C34878D82A}">
                    <a16:rowId xmlns:a16="http://schemas.microsoft.com/office/drawing/2014/main" val="3208508909"/>
                  </a:ext>
                </a:extLst>
              </a:tr>
              <a:tr h="518650">
                <a:tc>
                  <a:txBody>
                    <a:bodyPr/>
                    <a:lstStyle/>
                    <a:p>
                      <a:pPr algn="l" rtl="0" fontAlgn="ctr"/>
                      <a:r>
                        <a:rPr lang="sv-SE" sz="800" b="0" i="0" u="none" strike="noStrike" kern="1200" dirty="0">
                          <a:solidFill>
                            <a:srgbClr val="000000"/>
                          </a:solidFill>
                          <a:effectLst/>
                          <a:latin typeface="Futura Std Book" panose="020B0502020204020303" pitchFamily="34" charset="0"/>
                          <a:ea typeface="+mn-ea"/>
                          <a:cs typeface="+mn-cs"/>
                        </a:rPr>
                        <a:t>Älvkarleby                                        </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9 620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0,6</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5</a:t>
                      </a:r>
                    </a:p>
                  </a:txBody>
                  <a:tcPr marL="9525" marR="9525" marT="9525" marB="0" anchor="ctr"/>
                </a:tc>
                <a:tc>
                  <a:txBody>
                    <a:bodyPr/>
                    <a:lstStyle/>
                    <a:p>
                      <a:pPr algn="ctr" rtl="0"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1121273573"/>
                  </a:ext>
                </a:extLst>
              </a:tr>
              <a:tr h="518650">
                <a:tc>
                  <a:txBody>
                    <a:bodyPr/>
                    <a:lstStyle/>
                    <a:p>
                      <a:pPr algn="l" rtl="0" fontAlgn="ctr"/>
                      <a:r>
                        <a:rPr lang="sv-SE" sz="800" b="0" i="0" u="none" strike="noStrike" kern="1200" dirty="0">
                          <a:solidFill>
                            <a:srgbClr val="000000"/>
                          </a:solidFill>
                          <a:effectLst/>
                          <a:latin typeface="Futura Std Book" panose="020B0502020204020303" pitchFamily="34" charset="0"/>
                          <a:ea typeface="+mn-ea"/>
                          <a:cs typeface="+mn-cs"/>
                        </a:rPr>
                        <a:t>Östhammar                                         </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22 358</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8</a:t>
                      </a:r>
                    </a:p>
                  </a:txBody>
                  <a:tcPr marL="9525" marR="9525" marT="9525" marB="0" anchor="ctr"/>
                </a:tc>
                <a:tc>
                  <a:txBody>
                    <a:bodyPr/>
                    <a:lstStyle/>
                    <a:p>
                      <a:pPr algn="ctr" rtl="0" fontAlgn="ctr"/>
                      <a:r>
                        <a:rPr lang="sv-SE" sz="800" b="0" i="0" u="none" strike="noStrike" dirty="0">
                          <a:solidFill>
                            <a:srgbClr val="000000"/>
                          </a:solidFill>
                          <a:effectLst/>
                          <a:latin typeface="Futura Std Book" panose="020B0502020204020303"/>
                        </a:rPr>
                        <a:t>-73</a:t>
                      </a:r>
                    </a:p>
                  </a:txBody>
                  <a:tcPr marL="9525" marR="9525" marT="9525" marB="0" anchor="ctr"/>
                </a:tc>
                <a:extLst>
                  <a:ext uri="{0D108BD9-81ED-4DB2-BD59-A6C34878D82A}">
                    <a16:rowId xmlns:a16="http://schemas.microsoft.com/office/drawing/2014/main" val="1084239425"/>
                  </a:ext>
                </a:extLst>
              </a:tr>
            </a:tbl>
          </a:graphicData>
        </a:graphic>
      </p:graphicFrame>
      <p:sp>
        <p:nvSpPr>
          <p:cNvPr id="7" name="textruta 6">
            <a:extLst>
              <a:ext uri="{FF2B5EF4-FFF2-40B4-BE49-F238E27FC236}">
                <a16:creationId xmlns:a16="http://schemas.microsoft.com/office/drawing/2014/main" id="{4AE73C6C-E84B-42C9-AED4-E97CA95C0444}"/>
              </a:ext>
            </a:extLst>
          </p:cNvPr>
          <p:cNvSpPr txBox="1"/>
          <p:nvPr/>
        </p:nvSpPr>
        <p:spPr>
          <a:xfrm>
            <a:off x="6096000" y="6628274"/>
            <a:ext cx="1662635" cy="246221"/>
          </a:xfrm>
          <a:prstGeom prst="rect">
            <a:avLst/>
          </a:prstGeom>
          <a:noFill/>
        </p:spPr>
        <p:txBody>
          <a:bodyPr wrap="none" rtlCol="0">
            <a:spAutoFit/>
          </a:bodyPr>
          <a:lstStyle/>
          <a:p>
            <a:r>
              <a:rPr lang="sv-SE" sz="800" dirty="0"/>
              <a:t>Källa: Statistiska centralbyrån</a:t>
            </a:r>
            <a:r>
              <a:rPr lang="sv-SE" sz="1000" dirty="0"/>
              <a:t> </a:t>
            </a:r>
          </a:p>
        </p:txBody>
      </p:sp>
    </p:spTree>
    <p:extLst>
      <p:ext uri="{BB962C8B-B14F-4D97-AF65-F5344CB8AC3E}">
        <p14:creationId xmlns:p14="http://schemas.microsoft.com/office/powerpoint/2010/main" val="41908941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bild 10" descr="En bild som visar byggnad, utomhus, himmel, hög&#10;&#10;Automatiskt genererad beskrivning">
            <a:extLst>
              <a:ext uri="{FF2B5EF4-FFF2-40B4-BE49-F238E27FC236}">
                <a16:creationId xmlns:a16="http://schemas.microsoft.com/office/drawing/2014/main" id="{C82841F1-D815-435F-83A1-B321E692B0CF}"/>
              </a:ext>
            </a:extLst>
          </p:cNvPr>
          <p:cNvPicPr>
            <a:picLocks noGrp="1" noChangeAspect="1"/>
          </p:cNvPicPr>
          <p:nvPr>
            <p:ph type="pic" sz="quarter" idx="13"/>
          </p:nvPr>
        </p:nvPicPr>
        <p:blipFill>
          <a:blip r:embed="rId2"/>
          <a:srcRect l="1585" r="1585"/>
          <a:stretch>
            <a:fillRect/>
          </a:stretch>
        </p:blipFill>
        <p:spPr/>
      </p:pic>
      <p:sp>
        <p:nvSpPr>
          <p:cNvPr id="4" name="Platshållare för text 3">
            <a:extLst>
              <a:ext uri="{FF2B5EF4-FFF2-40B4-BE49-F238E27FC236}">
                <a16:creationId xmlns:a16="http://schemas.microsoft.com/office/drawing/2014/main" id="{1E2DFA14-54D8-4D2C-BBEF-7572474206F4}"/>
              </a:ext>
            </a:extLst>
          </p:cNvPr>
          <p:cNvSpPr>
            <a:spLocks noGrp="1"/>
          </p:cNvSpPr>
          <p:nvPr>
            <p:ph type="body" sz="quarter" idx="14"/>
          </p:nvPr>
        </p:nvSpPr>
        <p:spPr/>
        <p:txBody>
          <a:bodyPr/>
          <a:lstStyle/>
          <a:p>
            <a:endParaRPr lang="sv-SE"/>
          </a:p>
        </p:txBody>
      </p:sp>
      <p:sp>
        <p:nvSpPr>
          <p:cNvPr id="5" name="Rubrik 8">
            <a:extLst>
              <a:ext uri="{FF2B5EF4-FFF2-40B4-BE49-F238E27FC236}">
                <a16:creationId xmlns:a16="http://schemas.microsoft.com/office/drawing/2014/main" id="{6D64DD26-04DE-4492-9013-7058AA79B808}"/>
              </a:ext>
            </a:extLst>
          </p:cNvPr>
          <p:cNvSpPr txBox="1">
            <a:spLocks/>
          </p:cNvSpPr>
          <p:nvPr/>
        </p:nvSpPr>
        <p:spPr>
          <a:xfrm>
            <a:off x="263523" y="438149"/>
            <a:ext cx="5670552" cy="891049"/>
          </a:xfrm>
          <a:prstGeom prst="rect">
            <a:avLst/>
          </a:prstGeom>
        </p:spPr>
        <p:txBody>
          <a:bodyPr vert="horz" lIns="0" tIns="0" rIns="0" bIns="0" rtlCol="0" anchor="b" anchorCtr="0">
            <a:noAutofit/>
          </a:bodyPr>
          <a:lst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a:lstStyle>
          <a:p>
            <a:r>
              <a:rPr lang="sv-SE" dirty="0"/>
              <a:t>Kommersiella övernattningar</a:t>
            </a:r>
            <a:br>
              <a:rPr lang="sv-SE" dirty="0"/>
            </a:br>
            <a:r>
              <a:rPr lang="sv-SE" sz="2400" b="0" dirty="0"/>
              <a:t>Kommunerna i Uppsala län</a:t>
            </a:r>
            <a:endParaRPr lang="sv-SE" b="0" dirty="0"/>
          </a:p>
        </p:txBody>
      </p:sp>
      <p:graphicFrame>
        <p:nvGraphicFramePr>
          <p:cNvPr id="8" name="Platshållare för innehåll 4">
            <a:extLst>
              <a:ext uri="{FF2B5EF4-FFF2-40B4-BE49-F238E27FC236}">
                <a16:creationId xmlns:a16="http://schemas.microsoft.com/office/drawing/2014/main" id="{BC017272-C698-44A9-A515-30519324C35D}"/>
              </a:ext>
            </a:extLst>
          </p:cNvPr>
          <p:cNvGraphicFramePr>
            <a:graphicFrameLocks/>
          </p:cNvGraphicFramePr>
          <p:nvPr>
            <p:extLst>
              <p:ext uri="{D42A27DB-BD31-4B8C-83A1-F6EECF244321}">
                <p14:modId xmlns:p14="http://schemas.microsoft.com/office/powerpoint/2010/main" val="845695887"/>
              </p:ext>
            </p:extLst>
          </p:nvPr>
        </p:nvGraphicFramePr>
        <p:xfrm>
          <a:off x="6164962" y="106615"/>
          <a:ext cx="4871338" cy="6418008"/>
        </p:xfrm>
        <a:graphic>
          <a:graphicData uri="http://schemas.openxmlformats.org/drawingml/2006/table">
            <a:tbl>
              <a:tblPr firstRow="1" bandRow="1">
                <a:tableStyleId>{5C22544A-7EE6-4342-B048-85BDC9FD1C3A}</a:tableStyleId>
              </a:tblPr>
              <a:tblGrid>
                <a:gridCol w="1724975">
                  <a:extLst>
                    <a:ext uri="{9D8B030D-6E8A-4147-A177-3AD203B41FA5}">
                      <a16:colId xmlns:a16="http://schemas.microsoft.com/office/drawing/2014/main" val="452260278"/>
                    </a:ext>
                  </a:extLst>
                </a:gridCol>
                <a:gridCol w="1492188">
                  <a:extLst>
                    <a:ext uri="{9D8B030D-6E8A-4147-A177-3AD203B41FA5}">
                      <a16:colId xmlns:a16="http://schemas.microsoft.com/office/drawing/2014/main" val="1889858293"/>
                    </a:ext>
                  </a:extLst>
                </a:gridCol>
                <a:gridCol w="1654175">
                  <a:extLst>
                    <a:ext uri="{9D8B030D-6E8A-4147-A177-3AD203B41FA5}">
                      <a16:colId xmlns:a16="http://schemas.microsoft.com/office/drawing/2014/main" val="1671515360"/>
                    </a:ext>
                  </a:extLst>
                </a:gridCol>
              </a:tblGrid>
              <a:tr h="585499">
                <a:tc gridSpan="3">
                  <a:txBody>
                    <a:bodyPr/>
                    <a:lstStyle/>
                    <a:p>
                      <a:pPr algn="ctr"/>
                      <a:r>
                        <a:rPr lang="sv-SE" sz="1000" dirty="0"/>
                        <a:t>                                               Kommersiella övernattningar*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38100" cmpd="sng">
                      <a:noFill/>
                    </a:lnB>
                  </a:tcPr>
                </a:tc>
                <a:extLst>
                  <a:ext uri="{0D108BD9-81ED-4DB2-BD59-A6C34878D82A}">
                    <a16:rowId xmlns:a16="http://schemas.microsoft.com/office/drawing/2014/main" val="3100129660"/>
                  </a:ext>
                </a:extLst>
              </a:tr>
              <a:tr h="585499">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Tusental</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Förändring %</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2696100177"/>
                  </a:ext>
                </a:extLst>
              </a:tr>
              <a:tr h="585499">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dirty="0">
                          <a:solidFill>
                            <a:srgbClr val="FFFFFF"/>
                          </a:solidFill>
                          <a:effectLst/>
                          <a:latin typeface="Futura Std Book" panose="020B0502020204020303" pitchFamily="34" charset="0"/>
                        </a:rPr>
                        <a:t>2022 kv1</a:t>
                      </a:r>
                    </a:p>
                  </a:txBody>
                  <a:tcPr marL="9525" marR="9525" marT="9525"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3081617630"/>
                  </a:ext>
                </a:extLst>
              </a:tr>
              <a:tr h="512311">
                <a:tc>
                  <a:txBody>
                    <a:bodyPr/>
                    <a:lstStyle/>
                    <a:p>
                      <a:pPr algn="l" rtl="0" fontAlgn="ctr"/>
                      <a:r>
                        <a:rPr lang="sv-SE" sz="800" b="1" i="0" u="none" strike="noStrike" dirty="0">
                          <a:solidFill>
                            <a:srgbClr val="000000"/>
                          </a:solidFill>
                          <a:effectLst/>
                          <a:latin typeface="Futura Std Book" panose="020B0502020204020303" pitchFamily="34" charset="0"/>
                        </a:rPr>
                        <a:t>Uppsala län</a:t>
                      </a:r>
                    </a:p>
                  </a:txBody>
                  <a:tcPr marL="180000" marR="9525" marT="9525" marB="0" anchor="ct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145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82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3745687708"/>
                  </a:ext>
                </a:extLst>
              </a:tr>
              <a:tr h="518650">
                <a:tc>
                  <a:txBody>
                    <a:bodyPr/>
                    <a:lstStyle/>
                    <a:p>
                      <a:pPr algn="l" rtl="0" fontAlgn="ctr"/>
                      <a:r>
                        <a:rPr lang="sv-SE" sz="800" b="0" i="0" u="none" strike="noStrike" dirty="0">
                          <a:solidFill>
                            <a:srgbClr val="000000"/>
                          </a:solidFill>
                          <a:effectLst/>
                          <a:latin typeface="Futura Std Book" panose="020B0502020204020303" pitchFamily="34" charset="0"/>
                        </a:rPr>
                        <a:t>Enköping</a:t>
                      </a:r>
                    </a:p>
                  </a:txBody>
                  <a:tcPr marL="180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-92</a:t>
                      </a:r>
                    </a:p>
                  </a:txBody>
                  <a:tcPr marL="9525" marR="9525" marT="9525" marB="0" anchor="ctr"/>
                </a:tc>
                <a:extLst>
                  <a:ext uri="{0D108BD9-81ED-4DB2-BD59-A6C34878D82A}">
                    <a16:rowId xmlns:a16="http://schemas.microsoft.com/office/drawing/2014/main" val="293360832"/>
                  </a:ext>
                </a:extLst>
              </a:tr>
              <a:tr h="518650">
                <a:tc>
                  <a:txBody>
                    <a:bodyPr/>
                    <a:lstStyle/>
                    <a:p>
                      <a:pPr algn="l" rtl="0" fontAlgn="ctr"/>
                      <a:r>
                        <a:rPr lang="sv-SE" sz="800" b="0" i="0" u="none" strike="noStrike">
                          <a:solidFill>
                            <a:srgbClr val="000000"/>
                          </a:solidFill>
                          <a:effectLst/>
                          <a:latin typeface="Futura Std Book" panose="020B0502020204020303" pitchFamily="34" charset="0"/>
                        </a:rPr>
                        <a:t>Heby</a:t>
                      </a:r>
                    </a:p>
                  </a:txBody>
                  <a:tcPr marL="180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i.u.</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extLst>
                  <a:ext uri="{0D108BD9-81ED-4DB2-BD59-A6C34878D82A}">
                    <a16:rowId xmlns:a16="http://schemas.microsoft.com/office/drawing/2014/main" val="1559525621"/>
                  </a:ext>
                </a:extLst>
              </a:tr>
              <a:tr h="518650">
                <a:tc>
                  <a:txBody>
                    <a:bodyPr/>
                    <a:lstStyle/>
                    <a:p>
                      <a:pPr algn="l" rtl="0" fontAlgn="ctr"/>
                      <a:r>
                        <a:rPr lang="sv-SE" sz="800" b="0" i="0" u="none" strike="noStrike">
                          <a:solidFill>
                            <a:srgbClr val="000000"/>
                          </a:solidFill>
                          <a:effectLst/>
                          <a:latin typeface="Futura Std Book" panose="020B0502020204020303" pitchFamily="34" charset="0"/>
                        </a:rPr>
                        <a:t>Håbo</a:t>
                      </a:r>
                    </a:p>
                  </a:txBody>
                  <a:tcPr marL="180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i.u.</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extLst>
                  <a:ext uri="{0D108BD9-81ED-4DB2-BD59-A6C34878D82A}">
                    <a16:rowId xmlns:a16="http://schemas.microsoft.com/office/drawing/2014/main" val="1947986397"/>
                  </a:ext>
                </a:extLst>
              </a:tr>
              <a:tr h="518650">
                <a:tc>
                  <a:txBody>
                    <a:bodyPr/>
                    <a:lstStyle/>
                    <a:p>
                      <a:pPr algn="l" rtl="0" fontAlgn="ctr"/>
                      <a:r>
                        <a:rPr lang="sv-SE" sz="800" b="0" i="0" u="none" strike="noStrike">
                          <a:solidFill>
                            <a:srgbClr val="000000"/>
                          </a:solidFill>
                          <a:effectLst/>
                          <a:latin typeface="Futura Std Book" panose="020B0502020204020303" pitchFamily="34" charset="0"/>
                        </a:rPr>
                        <a:t>Knivsta</a:t>
                      </a:r>
                    </a:p>
                  </a:txBody>
                  <a:tcPr marL="180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i.u.</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extLst>
                  <a:ext uri="{0D108BD9-81ED-4DB2-BD59-A6C34878D82A}">
                    <a16:rowId xmlns:a16="http://schemas.microsoft.com/office/drawing/2014/main" val="2325918200"/>
                  </a:ext>
                </a:extLst>
              </a:tr>
              <a:tr h="518650">
                <a:tc>
                  <a:txBody>
                    <a:bodyPr/>
                    <a:lstStyle/>
                    <a:p>
                      <a:pPr algn="l" rtl="0" fontAlgn="ctr"/>
                      <a:r>
                        <a:rPr lang="sv-SE" sz="800" b="0" i="0" u="none" strike="noStrike">
                          <a:solidFill>
                            <a:srgbClr val="000000"/>
                          </a:solidFill>
                          <a:effectLst/>
                          <a:latin typeface="Futura Std Book" panose="020B0502020204020303" pitchFamily="34" charset="0"/>
                        </a:rPr>
                        <a:t>Tierp</a:t>
                      </a:r>
                    </a:p>
                  </a:txBody>
                  <a:tcPr marL="180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i.u.</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extLst>
                  <a:ext uri="{0D108BD9-81ED-4DB2-BD59-A6C34878D82A}">
                    <a16:rowId xmlns:a16="http://schemas.microsoft.com/office/drawing/2014/main" val="3944598109"/>
                  </a:ext>
                </a:extLst>
              </a:tr>
              <a:tr h="518650">
                <a:tc>
                  <a:txBody>
                    <a:bodyPr/>
                    <a:lstStyle/>
                    <a:p>
                      <a:pPr algn="l" rtl="0" fontAlgn="ctr"/>
                      <a:r>
                        <a:rPr lang="sv-SE" sz="800" b="0" i="0" u="none" strike="noStrike">
                          <a:solidFill>
                            <a:srgbClr val="000000"/>
                          </a:solidFill>
                          <a:effectLst/>
                          <a:latin typeface="Futura Std Book" panose="020B0502020204020303" pitchFamily="34" charset="0"/>
                        </a:rPr>
                        <a:t>Uppsala</a:t>
                      </a:r>
                    </a:p>
                  </a:txBody>
                  <a:tcPr marL="180000" marR="9525" marT="9525" marB="0" anchor="ctr">
                    <a:lnL w="12700" cmpd="sng">
                      <a:noFill/>
                    </a:lnL>
                  </a:tcPr>
                </a:tc>
                <a:tc>
                  <a:txBody>
                    <a:bodyPr/>
                    <a:lstStyle/>
                    <a:p>
                      <a:pPr algn="ctr" fontAlgn="ctr"/>
                      <a:r>
                        <a:rPr lang="sv-SE" sz="800" b="0" i="0" u="none" strike="noStrike" dirty="0">
                          <a:solidFill>
                            <a:srgbClr val="000000"/>
                          </a:solidFill>
                          <a:effectLst/>
                          <a:latin typeface="Futura Std Book" panose="020B0502020204020303"/>
                        </a:rPr>
                        <a:t>116</a:t>
                      </a:r>
                    </a:p>
                  </a:txBody>
                  <a:tcPr marL="0" marR="0" marT="0" marB="0" anchor="ctr"/>
                </a:tc>
                <a:tc>
                  <a:txBody>
                    <a:bodyPr/>
                    <a:lstStyle/>
                    <a:p>
                      <a:pPr algn="ctr" fontAlgn="ctr"/>
                      <a:r>
                        <a:rPr lang="sv-SE" sz="800" b="0" i="0" u="none" strike="noStrike" dirty="0">
                          <a:solidFill>
                            <a:srgbClr val="000000"/>
                          </a:solidFill>
                          <a:effectLst/>
                          <a:latin typeface="Futura Std Book" panose="020B0502020204020303"/>
                        </a:rPr>
                        <a:t>78</a:t>
                      </a:r>
                    </a:p>
                  </a:txBody>
                  <a:tcPr marL="0" marR="0" marT="0" marB="0" anchor="ctr"/>
                </a:tc>
                <a:extLst>
                  <a:ext uri="{0D108BD9-81ED-4DB2-BD59-A6C34878D82A}">
                    <a16:rowId xmlns:a16="http://schemas.microsoft.com/office/drawing/2014/main" val="3208508909"/>
                  </a:ext>
                </a:extLst>
              </a:tr>
              <a:tr h="518650">
                <a:tc>
                  <a:txBody>
                    <a:bodyPr/>
                    <a:lstStyle/>
                    <a:p>
                      <a:pPr algn="l" rtl="0" fontAlgn="ctr"/>
                      <a:r>
                        <a:rPr lang="sv-SE" sz="800" b="0" i="0" u="none" strike="noStrike">
                          <a:solidFill>
                            <a:srgbClr val="000000"/>
                          </a:solidFill>
                          <a:effectLst/>
                          <a:latin typeface="Futura Std Book" panose="020B0502020204020303" pitchFamily="34" charset="0"/>
                        </a:rPr>
                        <a:t>Älvkarleby</a:t>
                      </a:r>
                    </a:p>
                  </a:txBody>
                  <a:tcPr marL="180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i.u.</a:t>
                      </a:r>
                    </a:p>
                  </a:txBody>
                  <a:tcPr marL="9525" marR="9525" marT="9525" marB="0" anchor="ctr"/>
                </a:tc>
                <a:tc>
                  <a:txBody>
                    <a:bodyPr/>
                    <a:lstStyle/>
                    <a:p>
                      <a:pPr algn="ctr" rtl="0" fontAlgn="ctr"/>
                      <a:r>
                        <a:rPr lang="sv-SE" sz="800" b="0" i="0" u="none" strike="noStrike" dirty="0" err="1">
                          <a:solidFill>
                            <a:srgbClr val="000000"/>
                          </a:solidFill>
                          <a:effectLst/>
                          <a:latin typeface="+mn-lt"/>
                        </a:rPr>
                        <a:t>i.u</a:t>
                      </a:r>
                      <a:r>
                        <a:rPr lang="sv-SE" sz="800" b="0" i="0" u="none" strike="noStrike" dirty="0">
                          <a:solidFill>
                            <a:srgbClr val="000000"/>
                          </a:solidFill>
                          <a:effectLst/>
                          <a:latin typeface="+mn-lt"/>
                        </a:rPr>
                        <a:t>.</a:t>
                      </a:r>
                    </a:p>
                  </a:txBody>
                  <a:tcPr marL="9525" marR="9525" marT="9525" marB="0" anchor="ctr"/>
                </a:tc>
                <a:extLst>
                  <a:ext uri="{0D108BD9-81ED-4DB2-BD59-A6C34878D82A}">
                    <a16:rowId xmlns:a16="http://schemas.microsoft.com/office/drawing/2014/main" val="1121273573"/>
                  </a:ext>
                </a:extLst>
              </a:tr>
              <a:tr h="518650">
                <a:tc>
                  <a:txBody>
                    <a:bodyPr/>
                    <a:lstStyle/>
                    <a:p>
                      <a:pPr algn="l" rtl="0" fontAlgn="ctr"/>
                      <a:r>
                        <a:rPr lang="sv-SE" sz="800" b="0" i="0" u="none" strike="noStrike">
                          <a:solidFill>
                            <a:srgbClr val="000000"/>
                          </a:solidFill>
                          <a:effectLst/>
                          <a:latin typeface="Futura Std Book" panose="020B0502020204020303" pitchFamily="34" charset="0"/>
                        </a:rPr>
                        <a:t>Östhammar</a:t>
                      </a:r>
                    </a:p>
                  </a:txBody>
                  <a:tcPr marL="180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3</a:t>
                      </a:r>
                    </a:p>
                  </a:txBody>
                  <a:tcPr marL="9525" marR="9525" marT="9525" marB="0" anchor="ctr"/>
                </a:tc>
                <a:tc>
                  <a:txBody>
                    <a:bodyPr/>
                    <a:lstStyle/>
                    <a:p>
                      <a:pPr algn="ctr" rtl="0" fontAlgn="ctr"/>
                      <a:r>
                        <a:rPr lang="sv-SE" sz="800" b="0" i="0" u="none" strike="noStrike" dirty="0">
                          <a:solidFill>
                            <a:srgbClr val="000000"/>
                          </a:solidFill>
                          <a:effectLst/>
                          <a:latin typeface="Futura Std Book" panose="020B0502020204020303"/>
                        </a:rPr>
                        <a:t>-93</a:t>
                      </a:r>
                    </a:p>
                  </a:txBody>
                  <a:tcPr marL="9525" marR="9525" marT="9525" marB="0" anchor="ctr"/>
                </a:tc>
                <a:extLst>
                  <a:ext uri="{0D108BD9-81ED-4DB2-BD59-A6C34878D82A}">
                    <a16:rowId xmlns:a16="http://schemas.microsoft.com/office/drawing/2014/main" val="1084239425"/>
                  </a:ext>
                </a:extLst>
              </a:tr>
            </a:tbl>
          </a:graphicData>
        </a:graphic>
      </p:graphicFrame>
      <p:sp>
        <p:nvSpPr>
          <p:cNvPr id="9" name="textruta 8">
            <a:extLst>
              <a:ext uri="{FF2B5EF4-FFF2-40B4-BE49-F238E27FC236}">
                <a16:creationId xmlns:a16="http://schemas.microsoft.com/office/drawing/2014/main" id="{B6D9CC99-528E-4DEE-A377-F3B497CEF445}"/>
              </a:ext>
            </a:extLst>
          </p:cNvPr>
          <p:cNvSpPr txBox="1"/>
          <p:nvPr/>
        </p:nvSpPr>
        <p:spPr>
          <a:xfrm>
            <a:off x="11036300" y="5580727"/>
            <a:ext cx="1069975" cy="1061829"/>
          </a:xfrm>
          <a:prstGeom prst="rect">
            <a:avLst/>
          </a:prstGeom>
          <a:noFill/>
        </p:spPr>
        <p:txBody>
          <a:bodyPr wrap="square" rtlCol="0">
            <a:spAutoFit/>
          </a:bodyPr>
          <a:lstStyle/>
          <a:p>
            <a:r>
              <a:rPr lang="sv-SE" sz="700" dirty="0"/>
              <a:t>* Länstotal inkl. camping.</a:t>
            </a:r>
            <a:br>
              <a:rPr lang="sv-SE" sz="700" dirty="0"/>
            </a:br>
            <a:r>
              <a:rPr lang="sv-SE" sz="700" dirty="0"/>
              <a:t>Kommunvärden exkl. camping.</a:t>
            </a:r>
            <a:br>
              <a:rPr lang="sv-SE" sz="700" dirty="0"/>
            </a:br>
            <a:r>
              <a:rPr lang="sv-SE" sz="700" dirty="0" err="1"/>
              <a:t>i.u</a:t>
            </a:r>
            <a:r>
              <a:rPr lang="sv-SE" sz="700" dirty="0"/>
              <a:t>. = av SCB censurerat värde till följd av färre än fem öppna anläggningar.</a:t>
            </a:r>
          </a:p>
        </p:txBody>
      </p:sp>
      <p:sp>
        <p:nvSpPr>
          <p:cNvPr id="7" name="textruta 6">
            <a:extLst>
              <a:ext uri="{FF2B5EF4-FFF2-40B4-BE49-F238E27FC236}">
                <a16:creationId xmlns:a16="http://schemas.microsoft.com/office/drawing/2014/main" id="{B1806581-1973-4DE5-AA2D-5EF57FEBD6E6}"/>
              </a:ext>
            </a:extLst>
          </p:cNvPr>
          <p:cNvSpPr txBox="1"/>
          <p:nvPr/>
        </p:nvSpPr>
        <p:spPr>
          <a:xfrm>
            <a:off x="6096000" y="6642556"/>
            <a:ext cx="2534668" cy="215444"/>
          </a:xfrm>
          <a:prstGeom prst="rect">
            <a:avLst/>
          </a:prstGeom>
          <a:noFill/>
        </p:spPr>
        <p:txBody>
          <a:bodyPr wrap="none" rtlCol="0">
            <a:spAutoFit/>
          </a:bodyPr>
          <a:lstStyle/>
          <a:p>
            <a:r>
              <a:rPr lang="sv-SE" sz="800" dirty="0"/>
              <a:t>Källa: Statistiska centralbyrån och Tillväxtverket </a:t>
            </a:r>
          </a:p>
        </p:txBody>
      </p:sp>
    </p:spTree>
    <p:extLst>
      <p:ext uri="{BB962C8B-B14F-4D97-AF65-F5344CB8AC3E}">
        <p14:creationId xmlns:p14="http://schemas.microsoft.com/office/powerpoint/2010/main" val="17700212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5" name="Platshållare för bild 5">
            <a:extLst>
              <a:ext uri="{FF2B5EF4-FFF2-40B4-BE49-F238E27FC236}">
                <a16:creationId xmlns:a16="http://schemas.microsoft.com/office/drawing/2014/main" id="{718F961F-E8E9-47E0-82DD-7ABF22E1A3FE}"/>
              </a:ext>
            </a:extLst>
          </p:cNvPr>
          <p:cNvPicPr>
            <a:picLocks noGrp="1" noChangeAspect="1"/>
          </p:cNvPicPr>
          <p:nvPr>
            <p:ph type="pic" sz="quarter" idx="13"/>
          </p:nvPr>
        </p:nvPicPr>
        <p:blipFill rotWithShape="1">
          <a:blip r:embed="rId2"/>
          <a:srcRect l="7951" r="10"/>
          <a:stretch/>
        </p:blipFill>
        <p:spPr>
          <a:xfrm>
            <a:off x="6453963" y="0"/>
            <a:ext cx="5748669" cy="6883216"/>
          </a:xfrm>
        </p:spPr>
      </p:pic>
      <p:sp>
        <p:nvSpPr>
          <p:cNvPr id="3" name="Platshållare för innehåll 2">
            <a:extLst>
              <a:ext uri="{FF2B5EF4-FFF2-40B4-BE49-F238E27FC236}">
                <a16:creationId xmlns:a16="http://schemas.microsoft.com/office/drawing/2014/main" id="{522BD689-D5E0-4A99-9B6E-D1E8D5674AAD}"/>
              </a:ext>
            </a:extLst>
          </p:cNvPr>
          <p:cNvSpPr>
            <a:spLocks noGrp="1"/>
          </p:cNvSpPr>
          <p:nvPr>
            <p:ph sz="half" idx="1"/>
          </p:nvPr>
        </p:nvSpPr>
        <p:spPr>
          <a:xfrm>
            <a:off x="461554" y="1628775"/>
            <a:ext cx="5310596" cy="3995277"/>
          </a:xfrm>
        </p:spPr>
        <p:txBody>
          <a:bodyPr/>
          <a:lstStyle/>
          <a:p>
            <a:pPr lvl="0"/>
            <a:r>
              <a:rPr lang="sv-SE" sz="1200" dirty="0">
                <a:solidFill>
                  <a:schemeClr val="bg1"/>
                </a:solidFill>
              </a:rPr>
              <a:t>Stockholm Business Region är Stockholms stads näringslivsbolag med ansvar för strategisk utveckling och internationell marknadsföring av Stockholm, under varumärket Stockholm - The </a:t>
            </a:r>
            <a:r>
              <a:rPr lang="sv-SE" sz="1200" dirty="0" err="1">
                <a:solidFill>
                  <a:schemeClr val="bg1"/>
                </a:solidFill>
              </a:rPr>
              <a:t>Capital</a:t>
            </a:r>
            <a:r>
              <a:rPr lang="sv-SE" sz="1200" dirty="0">
                <a:solidFill>
                  <a:schemeClr val="bg1"/>
                </a:solidFill>
              </a:rPr>
              <a:t> </a:t>
            </a:r>
            <a:r>
              <a:rPr lang="sv-SE" sz="1200" dirty="0" err="1">
                <a:solidFill>
                  <a:schemeClr val="bg1"/>
                </a:solidFill>
              </a:rPr>
              <a:t>of</a:t>
            </a:r>
            <a:r>
              <a:rPr lang="sv-SE" sz="1200" dirty="0">
                <a:solidFill>
                  <a:schemeClr val="bg1"/>
                </a:solidFill>
              </a:rPr>
              <a:t> Scandinavia.</a:t>
            </a:r>
          </a:p>
          <a:p>
            <a:r>
              <a:rPr lang="sv-SE" sz="1200" dirty="0">
                <a:solidFill>
                  <a:schemeClr val="bg1"/>
                </a:solidFill>
              </a:rPr>
              <a:t>Bolaget ägs av Stockholms stad och har två dotterbolag, </a:t>
            </a:r>
            <a:br>
              <a:rPr lang="sv-SE" sz="1200" dirty="0">
                <a:solidFill>
                  <a:schemeClr val="bg1"/>
                </a:solidFill>
              </a:rPr>
            </a:br>
            <a:r>
              <a:rPr lang="sv-SE" sz="1200" dirty="0" err="1">
                <a:solidFill>
                  <a:schemeClr val="bg1"/>
                </a:solidFill>
              </a:rPr>
              <a:t>Invest</a:t>
            </a:r>
            <a:r>
              <a:rPr lang="sv-SE" sz="1200" dirty="0">
                <a:solidFill>
                  <a:schemeClr val="bg1"/>
                </a:solidFill>
              </a:rPr>
              <a:t> Stockholm och Visit Stockholm.</a:t>
            </a:r>
          </a:p>
          <a:p>
            <a:r>
              <a:rPr lang="sv-SE" sz="1200" dirty="0">
                <a:solidFill>
                  <a:schemeClr val="bg1"/>
                </a:solidFill>
              </a:rPr>
              <a:t>Samtliga rapporter finns tillgängliga på </a:t>
            </a:r>
            <a:r>
              <a:rPr lang="sv-SE" sz="1200" u="sng" dirty="0">
                <a:solidFill>
                  <a:schemeClr val="bg1"/>
                </a:solidFill>
                <a:hlinkClick r:id="rId3">
                  <a:extLst>
                    <a:ext uri="{A12FA001-AC4F-418D-AE19-62706E023703}">
                      <ahyp:hlinkClr xmlns:ahyp="http://schemas.microsoft.com/office/drawing/2018/hyperlinkcolor" xmlns="" val="tx"/>
                    </a:ext>
                  </a:extLst>
                </a:hlinkClick>
              </a:rPr>
              <a:t>https://stockholmbusinessalliance.se/material/?cat=konjunkturrapporter</a:t>
            </a:r>
            <a:endParaRPr lang="sv-SE" sz="1200" u="sng" dirty="0">
              <a:solidFill>
                <a:schemeClr val="bg1"/>
              </a:solidFill>
            </a:endParaRPr>
          </a:p>
          <a:p>
            <a:r>
              <a:rPr lang="sv-SE" sz="1200" dirty="0">
                <a:solidFill>
                  <a:schemeClr val="bg1"/>
                </a:solidFill>
              </a:rPr>
              <a:t>Frågor kan ställas till </a:t>
            </a:r>
            <a:r>
              <a:rPr lang="sv-SE" sz="1200" smtClean="0">
                <a:solidFill>
                  <a:schemeClr val="bg1"/>
                </a:solidFill>
              </a:rPr>
              <a:t>Viktor Gustafsson </a:t>
            </a:r>
            <a:r>
              <a:rPr lang="sv-SE" sz="1200" dirty="0">
                <a:solidFill>
                  <a:schemeClr val="bg1"/>
                </a:solidFill>
              </a:rPr>
              <a:t>på </a:t>
            </a:r>
            <a:r>
              <a:rPr lang="sv-SE" sz="1200" dirty="0" err="1">
                <a:solidFill>
                  <a:schemeClr val="bg1"/>
                </a:solidFill>
              </a:rPr>
              <a:t>Invest</a:t>
            </a:r>
            <a:r>
              <a:rPr lang="sv-SE" sz="1200" dirty="0">
                <a:solidFill>
                  <a:schemeClr val="bg1"/>
                </a:solidFill>
              </a:rPr>
              <a:t> Stockholm. </a:t>
            </a:r>
          </a:p>
          <a:p>
            <a:r>
              <a:rPr lang="sv-SE" sz="1200" dirty="0">
                <a:solidFill>
                  <a:schemeClr val="bg1"/>
                </a:solidFill>
              </a:rPr>
              <a:t>Ansvarig utgivare: Staffan Ingvarsson, VD Stockholm Business Region</a:t>
            </a:r>
          </a:p>
          <a:p>
            <a:r>
              <a:rPr lang="sv-SE" sz="1200" dirty="0">
                <a:solidFill>
                  <a:schemeClr val="bg1"/>
                </a:solidFill>
              </a:rPr>
              <a:t>Stockholm Business Region </a:t>
            </a:r>
            <a:br>
              <a:rPr lang="sv-SE" sz="1200" dirty="0">
                <a:solidFill>
                  <a:schemeClr val="bg1"/>
                </a:solidFill>
              </a:rPr>
            </a:br>
            <a:r>
              <a:rPr lang="sv-SE" sz="1200" dirty="0">
                <a:solidFill>
                  <a:schemeClr val="bg1"/>
                </a:solidFill>
              </a:rPr>
              <a:t>P.O. Box 16282 </a:t>
            </a:r>
            <a:br>
              <a:rPr lang="sv-SE" sz="1200" dirty="0">
                <a:solidFill>
                  <a:schemeClr val="bg1"/>
                </a:solidFill>
              </a:rPr>
            </a:br>
            <a:r>
              <a:rPr lang="sv-SE" sz="1200" dirty="0">
                <a:solidFill>
                  <a:schemeClr val="bg1"/>
                </a:solidFill>
              </a:rPr>
              <a:t>SE-103 25 Stockholm, Sweden </a:t>
            </a:r>
            <a:br>
              <a:rPr lang="sv-SE" sz="1200" dirty="0">
                <a:solidFill>
                  <a:schemeClr val="bg1"/>
                </a:solidFill>
              </a:rPr>
            </a:br>
            <a:r>
              <a:rPr lang="sv-SE" sz="1200" dirty="0">
                <a:solidFill>
                  <a:schemeClr val="bg1"/>
                </a:solidFill>
              </a:rPr>
              <a:t>Telefon + 46 8 508 280 00 </a:t>
            </a:r>
            <a:br>
              <a:rPr lang="sv-SE" sz="1200" dirty="0">
                <a:solidFill>
                  <a:schemeClr val="bg1"/>
                </a:solidFill>
              </a:rPr>
            </a:br>
            <a:r>
              <a:rPr lang="sv-SE" sz="1200" dirty="0">
                <a:solidFill>
                  <a:schemeClr val="bg1"/>
                </a:solidFill>
              </a:rPr>
              <a:t>www.visitstockholm.com </a:t>
            </a:r>
            <a:br>
              <a:rPr lang="sv-SE" sz="1200" dirty="0">
                <a:solidFill>
                  <a:schemeClr val="bg1"/>
                </a:solidFill>
              </a:rPr>
            </a:br>
            <a:r>
              <a:rPr lang="sv-SE" sz="1200" dirty="0">
                <a:solidFill>
                  <a:schemeClr val="bg1"/>
                </a:solidFill>
              </a:rPr>
              <a:t>www.investstockholm.com </a:t>
            </a:r>
            <a:br>
              <a:rPr lang="sv-SE" sz="1200" dirty="0">
                <a:solidFill>
                  <a:schemeClr val="bg1"/>
                </a:solidFill>
              </a:rPr>
            </a:br>
            <a:r>
              <a:rPr lang="sv-SE" sz="1200" dirty="0">
                <a:solidFill>
                  <a:schemeClr val="bg1"/>
                </a:solidFill>
              </a:rPr>
              <a:t>www.stockholmbusinessregion.se </a:t>
            </a:r>
          </a:p>
        </p:txBody>
      </p:sp>
      <p:sp>
        <p:nvSpPr>
          <p:cNvPr id="4" name="Rubrik 3">
            <a:extLst>
              <a:ext uri="{FF2B5EF4-FFF2-40B4-BE49-F238E27FC236}">
                <a16:creationId xmlns:a16="http://schemas.microsoft.com/office/drawing/2014/main" id="{62BF7A97-3214-47AD-BB39-30A1CB8B5129}"/>
              </a:ext>
            </a:extLst>
          </p:cNvPr>
          <p:cNvSpPr>
            <a:spLocks noGrp="1"/>
          </p:cNvSpPr>
          <p:nvPr>
            <p:ph type="title"/>
          </p:nvPr>
        </p:nvSpPr>
        <p:spPr>
          <a:xfrm>
            <a:off x="461554" y="342899"/>
            <a:ext cx="5565487" cy="1113955"/>
          </a:xfrm>
        </p:spPr>
        <p:txBody>
          <a:bodyPr/>
          <a:lstStyle/>
          <a:p>
            <a:r>
              <a:rPr lang="sv-SE" dirty="0">
                <a:solidFill>
                  <a:schemeClr val="bg1"/>
                </a:solidFill>
              </a:rPr>
              <a:t>Stockholm Business Region</a:t>
            </a:r>
          </a:p>
        </p:txBody>
      </p:sp>
      <p:pic>
        <p:nvPicPr>
          <p:cNvPr id="9" name="Bildobjekt 8">
            <a:extLst>
              <a:ext uri="{FF2B5EF4-FFF2-40B4-BE49-F238E27FC236}">
                <a16:creationId xmlns:a16="http://schemas.microsoft.com/office/drawing/2014/main" id="{A14EF21B-B8D3-4355-8DC4-91F4F5847D72}"/>
              </a:ext>
            </a:extLst>
          </p:cNvPr>
          <p:cNvPicPr>
            <a:picLocks noChangeAspect="1"/>
          </p:cNvPicPr>
          <p:nvPr/>
        </p:nvPicPr>
        <p:blipFill>
          <a:blip r:embed="rId4"/>
          <a:stretch>
            <a:fillRect/>
          </a:stretch>
        </p:blipFill>
        <p:spPr>
          <a:xfrm>
            <a:off x="6750305" y="0"/>
            <a:ext cx="6109559" cy="6858000"/>
          </a:xfrm>
          <a:prstGeom prst="rect">
            <a:avLst/>
          </a:prstGeom>
        </p:spPr>
      </p:pic>
    </p:spTree>
    <p:extLst>
      <p:ext uri="{BB962C8B-B14F-4D97-AF65-F5344CB8AC3E}">
        <p14:creationId xmlns:p14="http://schemas.microsoft.com/office/powerpoint/2010/main" val="235255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7" descr="En bild som visar himmel, utomhus, byggnad&#10;&#10;Automatiskt genererad beskrivning">
            <a:extLst>
              <a:ext uri="{FF2B5EF4-FFF2-40B4-BE49-F238E27FC236}">
                <a16:creationId xmlns:a16="http://schemas.microsoft.com/office/drawing/2014/main" id="{6594C673-9A22-47B8-A1AF-D80441D2CEEF}"/>
              </a:ext>
            </a:extLst>
          </p:cNvPr>
          <p:cNvPicPr>
            <a:picLocks noGrp="1" noChangeAspect="1"/>
          </p:cNvPicPr>
          <p:nvPr>
            <p:ph type="pic" sz="quarter" idx="13"/>
          </p:nvPr>
        </p:nvPicPr>
        <p:blipFill>
          <a:blip r:embed="rId2"/>
          <a:srcRect t="2468" b="2468"/>
          <a:stretch>
            <a:fillRect/>
          </a:stretch>
        </p:blipFill>
        <p:spPr/>
      </p:pic>
      <p:sp>
        <p:nvSpPr>
          <p:cNvPr id="2" name="Platshållare för innehåll 1">
            <a:extLst>
              <a:ext uri="{FF2B5EF4-FFF2-40B4-BE49-F238E27FC236}">
                <a16:creationId xmlns:a16="http://schemas.microsoft.com/office/drawing/2014/main" id="{D1F8F9E8-EABC-4D65-941B-F81F9B6A1FCA}"/>
              </a:ext>
            </a:extLst>
          </p:cNvPr>
          <p:cNvSpPr>
            <a:spLocks noGrp="1"/>
          </p:cNvSpPr>
          <p:nvPr>
            <p:ph sz="half" idx="1"/>
          </p:nvPr>
        </p:nvSpPr>
        <p:spPr>
          <a:xfrm>
            <a:off x="6515131" y="976271"/>
            <a:ext cx="5341906" cy="4502031"/>
          </a:xfrm>
        </p:spPr>
        <p:txBody>
          <a:bodyPr/>
          <a:lstStyle/>
          <a:p>
            <a:pPr>
              <a:lnSpc>
                <a:spcPct val="107000"/>
              </a:lnSpc>
              <a:spcAft>
                <a:spcPts val="800"/>
              </a:spcAft>
            </a:pPr>
            <a:r>
              <a:rPr lang="sv-SE" sz="1100" b="1" dirty="0">
                <a:effectLst/>
                <a:ea typeface="Minion Pro" panose="02040503050201020203" pitchFamily="18" charset="0"/>
                <a:cs typeface="Times New Roman" panose="02020603050405020304" pitchFamily="18" charset="0"/>
              </a:rPr>
              <a:t>Återhämtningen sedan Covid-19 pandemin har under det första kvartalet 2022 varit stark. Förutom nyföretagandet pekar nu alla konjunkturindikatorer åt rätt håll under första kvartalet i Uppsala län. Lönesumman ökar och arbetslösheten sjunker och mycket tyder på att denna utveckling kommer att förstärkas. </a:t>
            </a:r>
            <a:r>
              <a:rPr lang="sv-SE" sz="1100" b="1" dirty="0">
                <a:ea typeface="Minion Pro" panose="02040503050201020203" pitchFamily="18" charset="0"/>
                <a:cs typeface="Times New Roman" panose="02020603050405020304" pitchFamily="18" charset="0"/>
              </a:rPr>
              <a:t>Det återstår däremot att se hur inflationen och stigande räntor kommer att påverka utvecklingen framgent.</a:t>
            </a:r>
            <a:endParaRPr lang="sv-SE" sz="1100" b="1" dirty="0">
              <a:effectLst/>
              <a:ea typeface="Minion Pro" panose="02040503050201020203" pitchFamily="18" charset="0"/>
              <a:cs typeface="Times New Roman" panose="02020603050405020304" pitchFamily="18" charset="0"/>
            </a:endParaRPr>
          </a:p>
          <a:p>
            <a:pPr>
              <a:lnSpc>
                <a:spcPct val="107000"/>
              </a:lnSpc>
              <a:spcAft>
                <a:spcPts val="800"/>
              </a:spcAft>
            </a:pPr>
            <a:r>
              <a:rPr lang="sv-SE" sz="1100" dirty="0">
                <a:effectLst/>
                <a:ea typeface="Minion Pro" panose="02040503050201020203" pitchFamily="18" charset="0"/>
                <a:cs typeface="Times New Roman" panose="02020603050405020304" pitchFamily="18" charset="0"/>
              </a:rPr>
              <a:t>För Uppsala län ökar lönesumman i privat sektor med 5,8 procent jämfört med 2021. Lönesumman ökar även totalt med 7 procent vilket är en starkare ökning än landet som helhet. Samtidigt minskar företagskonkurserna tydligt med 15 procent och hotell- och besöksverksamhet kan glädjas åt att de kommersiella övernattningarna fortsätter att stiga från sina låga pandeminivåer. Den enda negativa utvecklingen under kvartalet är att nyföretagande minskar med 15 procent. Trots detta skapas det 14 nya företag under kvartalet per konkurs och länet har med andra ord ett nettotillskott av företag.</a:t>
            </a:r>
          </a:p>
          <a:p>
            <a:pPr>
              <a:lnSpc>
                <a:spcPct val="107000"/>
              </a:lnSpc>
              <a:spcAft>
                <a:spcPts val="800"/>
              </a:spcAft>
            </a:pPr>
            <a:r>
              <a:rPr lang="sv-SE" sz="1100" dirty="0">
                <a:effectLst/>
                <a:ea typeface="Minion Pro" panose="02040503050201020203" pitchFamily="18" charset="0"/>
                <a:cs typeface="Times New Roman" panose="02020603050405020304" pitchFamily="18" charset="0"/>
              </a:rPr>
              <a:t>I likhet med stora delar av Stockholmsregionen syns det en tydlig återhämtning på arbetsmarknaden under kvartalet. Arbetslösheten sjunker med 0,8 procentenheter eller 2 100 personer samtidigt som varslen minskar och antalet lediga jobb ökar. Den här utvecklingen ger även ett litet avtryck i sysselsättningen som ökar med 0,8 procent. </a:t>
            </a:r>
          </a:p>
          <a:p>
            <a:pPr>
              <a:lnSpc>
                <a:spcPct val="107000"/>
              </a:lnSpc>
              <a:spcAft>
                <a:spcPts val="800"/>
              </a:spcAft>
            </a:pPr>
            <a:r>
              <a:rPr lang="sv-SE" sz="1100" dirty="0">
                <a:effectLst/>
                <a:ea typeface="Minion Pro" panose="02040503050201020203" pitchFamily="18" charset="0"/>
                <a:cs typeface="Times New Roman" panose="02020603050405020304" pitchFamily="18" charset="0"/>
              </a:rPr>
              <a:t>Uppsala län och kommun visar en positiv befolkningsutveckling under kvartalet. Antal invånare ökar med 1,7 procent vilket är en snabbare takt än både Stockholmsregionen och Sverige som helhet. Nu återstår det </a:t>
            </a:r>
            <a:r>
              <a:rPr lang="sv-SE" sz="1100">
                <a:effectLst/>
                <a:ea typeface="Minion Pro" panose="02040503050201020203" pitchFamily="18" charset="0"/>
                <a:cs typeface="Times New Roman" panose="02020603050405020304" pitchFamily="18" charset="0"/>
              </a:rPr>
              <a:t>knappt </a:t>
            </a:r>
            <a:br>
              <a:rPr lang="sv-SE" sz="1100">
                <a:effectLst/>
                <a:ea typeface="Minion Pro" panose="02040503050201020203" pitchFamily="18" charset="0"/>
                <a:cs typeface="Times New Roman" panose="02020603050405020304" pitchFamily="18" charset="0"/>
              </a:rPr>
            </a:br>
            <a:r>
              <a:rPr lang="sv-SE" sz="1100">
                <a:effectLst/>
                <a:ea typeface="Minion Pro" panose="02040503050201020203" pitchFamily="18" charset="0"/>
                <a:cs typeface="Times New Roman" panose="02020603050405020304" pitchFamily="18" charset="0"/>
              </a:rPr>
              <a:t>4 </a:t>
            </a:r>
            <a:r>
              <a:rPr lang="sv-SE" sz="1100" dirty="0">
                <a:effectLst/>
                <a:ea typeface="Minion Pro" panose="02040503050201020203" pitchFamily="18" charset="0"/>
                <a:cs typeface="Times New Roman" panose="02020603050405020304" pitchFamily="18" charset="0"/>
              </a:rPr>
              <a:t>000 personer innan Uppsala län når 400 000 invånare, vilket kan ske under 2022!</a:t>
            </a:r>
          </a:p>
          <a:p>
            <a:r>
              <a:rPr lang="sv-SE" sz="1100" dirty="0"/>
              <a:t>Staffan Ingvarsson</a:t>
            </a:r>
            <a:br>
              <a:rPr lang="sv-SE" sz="1100" dirty="0"/>
            </a:br>
            <a:r>
              <a:rPr lang="sv-SE" sz="1100" dirty="0"/>
              <a:t>VD Stockholm Business Region</a:t>
            </a:r>
          </a:p>
          <a:p>
            <a:endParaRPr lang="sv-SE" dirty="0"/>
          </a:p>
        </p:txBody>
      </p:sp>
      <p:sp>
        <p:nvSpPr>
          <p:cNvPr id="4" name="Rubrik 3">
            <a:extLst>
              <a:ext uri="{FF2B5EF4-FFF2-40B4-BE49-F238E27FC236}">
                <a16:creationId xmlns:a16="http://schemas.microsoft.com/office/drawing/2014/main" id="{93EB36B5-4A72-4230-BF50-BF5AF08FBDCB}"/>
              </a:ext>
            </a:extLst>
          </p:cNvPr>
          <p:cNvSpPr>
            <a:spLocks noGrp="1"/>
          </p:cNvSpPr>
          <p:nvPr>
            <p:ph type="title"/>
          </p:nvPr>
        </p:nvSpPr>
        <p:spPr>
          <a:xfrm>
            <a:off x="6515131" y="165979"/>
            <a:ext cx="4951381" cy="782656"/>
          </a:xfrm>
        </p:spPr>
        <p:txBody>
          <a:bodyPr/>
          <a:lstStyle/>
          <a:p>
            <a:r>
              <a:rPr lang="sv-SE" sz="2800" dirty="0"/>
              <a:t>Stabilt läge för Uppsala</a:t>
            </a:r>
          </a:p>
        </p:txBody>
      </p:sp>
      <p:sp>
        <p:nvSpPr>
          <p:cNvPr id="13" name="Platshållare för text 12">
            <a:extLst>
              <a:ext uri="{FF2B5EF4-FFF2-40B4-BE49-F238E27FC236}">
                <a16:creationId xmlns:a16="http://schemas.microsoft.com/office/drawing/2014/main" id="{08C2CC2A-24E6-4A09-93DC-BB09A5E1AF0C}"/>
              </a:ext>
            </a:extLst>
          </p:cNvPr>
          <p:cNvSpPr>
            <a:spLocks noGrp="1"/>
          </p:cNvSpPr>
          <p:nvPr>
            <p:ph type="body" sz="quarter" idx="14"/>
          </p:nvPr>
        </p:nvSpPr>
        <p:spPr/>
        <p:txBody>
          <a:bodyPr/>
          <a:lstStyle/>
          <a:p>
            <a:endParaRPr lang="sv-SE"/>
          </a:p>
        </p:txBody>
      </p:sp>
      <p:sp>
        <p:nvSpPr>
          <p:cNvPr id="3" name="textruta 2">
            <a:extLst>
              <a:ext uri="{FF2B5EF4-FFF2-40B4-BE49-F238E27FC236}">
                <a16:creationId xmlns:a16="http://schemas.microsoft.com/office/drawing/2014/main" id="{8FDA5FA1-75C1-4499-A907-6FA66F947740}"/>
              </a:ext>
            </a:extLst>
          </p:cNvPr>
          <p:cNvSpPr txBox="1"/>
          <p:nvPr/>
        </p:nvSpPr>
        <p:spPr>
          <a:xfrm>
            <a:off x="334963" y="1095375"/>
            <a:ext cx="5390537" cy="4730716"/>
          </a:xfrm>
          <a:prstGeom prst="rect">
            <a:avLst/>
          </a:prstGeom>
          <a:solidFill>
            <a:srgbClr val="FFFFFF">
              <a:alpha val="69804"/>
            </a:srgbClr>
          </a:solidFill>
        </p:spPr>
        <p:txBody>
          <a:bodyPr wrap="square" lIns="216000" tIns="216000" rtlCol="0">
            <a:noAutofit/>
          </a:bodyPr>
          <a:lstStyle/>
          <a:p>
            <a:r>
              <a:rPr lang="sv-SE" sz="2000" b="1" dirty="0">
                <a:latin typeface="+mj-lt"/>
                <a:ea typeface="+mj-ea"/>
                <a:cs typeface="+mj-cs"/>
              </a:rPr>
              <a:t>Konjunkturläget i Uppsala, 2022 kv1</a:t>
            </a:r>
          </a:p>
        </p:txBody>
      </p:sp>
      <p:sp>
        <p:nvSpPr>
          <p:cNvPr id="20" name="textruta 19">
            <a:extLst>
              <a:ext uri="{FF2B5EF4-FFF2-40B4-BE49-F238E27FC236}">
                <a16:creationId xmlns:a16="http://schemas.microsoft.com/office/drawing/2014/main" id="{7639E258-AF04-43C4-8A3B-454C3E512DD0}"/>
              </a:ext>
            </a:extLst>
          </p:cNvPr>
          <p:cNvSpPr txBox="1"/>
          <p:nvPr/>
        </p:nvSpPr>
        <p:spPr>
          <a:xfrm>
            <a:off x="489896" y="5463131"/>
            <a:ext cx="3054041" cy="215444"/>
          </a:xfrm>
          <a:prstGeom prst="rect">
            <a:avLst/>
          </a:prstGeom>
          <a:noFill/>
        </p:spPr>
        <p:txBody>
          <a:bodyPr wrap="none" rtlCol="0">
            <a:spAutoFit/>
          </a:bodyPr>
          <a:lstStyle/>
          <a:p>
            <a:r>
              <a:rPr lang="sv-SE" sz="800" dirty="0">
                <a:latin typeface="+mj-lt"/>
                <a:cs typeface="Arial" panose="020B0604020202020204" pitchFamily="34" charset="0"/>
              </a:rPr>
              <a:t>* Förändring i arbetslösheten visas i procentenheter, ej i procent</a:t>
            </a:r>
          </a:p>
        </p:txBody>
      </p:sp>
      <p:graphicFrame>
        <p:nvGraphicFramePr>
          <p:cNvPr id="55" name="Tabell 54">
            <a:extLst>
              <a:ext uri="{FF2B5EF4-FFF2-40B4-BE49-F238E27FC236}">
                <a16:creationId xmlns:a16="http://schemas.microsoft.com/office/drawing/2014/main" id="{5F4C59C4-1941-4967-A8FA-E93C0AD9208A}"/>
              </a:ext>
            </a:extLst>
          </p:cNvPr>
          <p:cNvGraphicFramePr>
            <a:graphicFrameLocks noGrp="1"/>
          </p:cNvGraphicFramePr>
          <p:nvPr>
            <p:extLst>
              <p:ext uri="{D42A27DB-BD31-4B8C-83A1-F6EECF244321}">
                <p14:modId xmlns:p14="http://schemas.microsoft.com/office/powerpoint/2010/main" val="1121249707"/>
              </p:ext>
            </p:extLst>
          </p:nvPr>
        </p:nvGraphicFramePr>
        <p:xfrm>
          <a:off x="595236" y="1628775"/>
          <a:ext cx="4869990" cy="3792277"/>
        </p:xfrm>
        <a:graphic>
          <a:graphicData uri="http://schemas.openxmlformats.org/drawingml/2006/table">
            <a:tbl>
              <a:tblPr bandRow="1"/>
              <a:tblGrid>
                <a:gridCol w="1519190">
                  <a:extLst>
                    <a:ext uri="{9D8B030D-6E8A-4147-A177-3AD203B41FA5}">
                      <a16:colId xmlns:a16="http://schemas.microsoft.com/office/drawing/2014/main" val="3610426340"/>
                    </a:ext>
                  </a:extLst>
                </a:gridCol>
                <a:gridCol w="751172">
                  <a:extLst>
                    <a:ext uri="{9D8B030D-6E8A-4147-A177-3AD203B41FA5}">
                      <a16:colId xmlns:a16="http://schemas.microsoft.com/office/drawing/2014/main" val="1013583586"/>
                    </a:ext>
                  </a:extLst>
                </a:gridCol>
                <a:gridCol w="721696">
                  <a:extLst>
                    <a:ext uri="{9D8B030D-6E8A-4147-A177-3AD203B41FA5}">
                      <a16:colId xmlns:a16="http://schemas.microsoft.com/office/drawing/2014/main" val="1781218869"/>
                    </a:ext>
                  </a:extLst>
                </a:gridCol>
                <a:gridCol w="250392">
                  <a:extLst>
                    <a:ext uri="{9D8B030D-6E8A-4147-A177-3AD203B41FA5}">
                      <a16:colId xmlns:a16="http://schemas.microsoft.com/office/drawing/2014/main" val="3978909767"/>
                    </a:ext>
                  </a:extLst>
                </a:gridCol>
                <a:gridCol w="751172">
                  <a:extLst>
                    <a:ext uri="{9D8B030D-6E8A-4147-A177-3AD203B41FA5}">
                      <a16:colId xmlns:a16="http://schemas.microsoft.com/office/drawing/2014/main" val="2834698736"/>
                    </a:ext>
                  </a:extLst>
                </a:gridCol>
                <a:gridCol w="625976">
                  <a:extLst>
                    <a:ext uri="{9D8B030D-6E8A-4147-A177-3AD203B41FA5}">
                      <a16:colId xmlns:a16="http://schemas.microsoft.com/office/drawing/2014/main" val="3716900473"/>
                    </a:ext>
                  </a:extLst>
                </a:gridCol>
                <a:gridCol w="250392">
                  <a:extLst>
                    <a:ext uri="{9D8B030D-6E8A-4147-A177-3AD203B41FA5}">
                      <a16:colId xmlns:a16="http://schemas.microsoft.com/office/drawing/2014/main" val="2306815657"/>
                    </a:ext>
                  </a:extLst>
                </a:gridCol>
              </a:tblGrid>
              <a:tr h="227982">
                <a:tc>
                  <a:txBody>
                    <a:bodyPr/>
                    <a:lstStyle/>
                    <a:p>
                      <a:pPr algn="l" fontAlgn="b"/>
                      <a:r>
                        <a:rPr lang="sv-SE" sz="700" b="0" i="0" u="none" strike="noStrike" dirty="0">
                          <a:solidFill>
                            <a:srgbClr val="000000"/>
                          </a:solidFill>
                          <a:effectLst/>
                          <a:latin typeface="Arial" panose="020B0604020202020204" pitchFamily="34" charset="0"/>
                        </a:rPr>
                        <a:t> </a:t>
                      </a:r>
                    </a:p>
                  </a:txBody>
                  <a:tcPr marL="8764" marR="8764" marT="8764"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sv-SE" sz="800" b="1">
                          <a:latin typeface="+mj-lt"/>
                          <a:cs typeface="Arial" panose="020B0604020202020204" pitchFamily="34" charset="0"/>
                        </a:rPr>
                        <a:t>Uppsala län</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sv-SE"/>
                    </a:p>
                  </a:txBody>
                  <a:tcPr/>
                </a:tc>
                <a:tc hMerge="1">
                  <a:txBody>
                    <a:bodyPr/>
                    <a:lstStyle/>
                    <a:p>
                      <a:endParaRPr lang="sv-SE"/>
                    </a:p>
                  </a:txBody>
                  <a:tcPr/>
                </a:tc>
                <a:tc gridSpan="3">
                  <a:txBody>
                    <a:bodyPr/>
                    <a:lstStyle/>
                    <a:p>
                      <a:pPr algn="ctr"/>
                      <a:r>
                        <a:rPr lang="sv-SE" sz="800" b="1">
                          <a:latin typeface="+mj-lt"/>
                          <a:cs typeface="Arial" panose="020B0604020202020204" pitchFamily="34" charset="0"/>
                        </a:rPr>
                        <a:t>Uppsala kommun</a:t>
                      </a:r>
                    </a:p>
                  </a:txBody>
                  <a:tcPr marL="9525" marR="9525" marT="9525"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2540125105"/>
                  </a:ext>
                </a:extLst>
              </a:tr>
              <a:tr h="268623">
                <a:tc rowSpan="2">
                  <a:txBody>
                    <a:bodyPr/>
                    <a:lstStyle/>
                    <a:p>
                      <a:pPr algn="l" rtl="0" fontAlgn="b"/>
                      <a:r>
                        <a:rPr lang="sv-SE" sz="800" b="1" i="0" u="none" strike="noStrike" dirty="0">
                          <a:solidFill>
                            <a:srgbClr val="000000"/>
                          </a:solidFill>
                          <a:effectLst/>
                          <a:latin typeface="Futura Std Book" panose="020B0502020204020303" pitchFamily="34" charset="0"/>
                        </a:rPr>
                        <a:t>Nyckeltal</a:t>
                      </a:r>
                    </a:p>
                  </a:txBody>
                  <a:tcPr marL="8764" marR="8764" marT="8764"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sv-SE" sz="800" b="0" i="0" u="none" strike="noStrike" dirty="0">
                          <a:solidFill>
                            <a:srgbClr val="000000"/>
                          </a:solidFill>
                          <a:effectLst/>
                          <a:latin typeface="Futura Std Book" panose="020B0502020204020303" pitchFamily="34" charset="0"/>
                        </a:rPr>
                        <a:t>Värde 2022 kv1</a:t>
                      </a:r>
                    </a:p>
                    <a:p>
                      <a:pPr algn="ctr" rtl="0" fontAlgn="b"/>
                      <a:endParaRPr lang="sv-SE" sz="800" b="0" i="0" u="none" strike="noStrike" dirty="0">
                        <a:solidFill>
                          <a:srgbClr val="000000"/>
                        </a:solidFill>
                        <a:effectLst/>
                        <a:latin typeface="Futura Std Book" panose="020B0502020204020303"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rtl="0" fontAlgn="b"/>
                      <a:r>
                        <a:rPr lang="sv-SE" sz="800" b="0" i="0" u="none" strike="noStrike">
                          <a:solidFill>
                            <a:srgbClr val="000000"/>
                          </a:solidFill>
                          <a:effectLst/>
                          <a:latin typeface="Futura Std Book" panose="020B0502020204020303" pitchFamily="34" charset="0"/>
                        </a:rPr>
                        <a:t>Förändring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sv-SE"/>
                    </a:p>
                  </a:txBody>
                  <a:tcPr/>
                </a:tc>
                <a:tc row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sv-SE" sz="800" b="0" i="0" u="none" strike="noStrike" dirty="0">
                          <a:solidFill>
                            <a:srgbClr val="000000"/>
                          </a:solidFill>
                          <a:effectLst/>
                          <a:latin typeface="Futura Std Book" panose="020B0502020204020303" pitchFamily="34" charset="0"/>
                        </a:rPr>
                        <a:t>Värde 2022 kv1</a:t>
                      </a:r>
                    </a:p>
                    <a:p>
                      <a:pPr algn="ctr" rtl="0" fontAlgn="b"/>
                      <a:endParaRPr lang="sv-SE" sz="800" b="0" i="0" u="none" strike="noStrike" dirty="0">
                        <a:solidFill>
                          <a:srgbClr val="000000"/>
                        </a:solidFill>
                        <a:effectLst/>
                        <a:latin typeface="Futura Std Book" panose="020B0502020204020303"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rtl="0" fontAlgn="b"/>
                      <a:r>
                        <a:rPr lang="sv-SE" sz="800" b="0" i="0" u="none" strike="noStrike">
                          <a:solidFill>
                            <a:srgbClr val="000000"/>
                          </a:solidFill>
                          <a:effectLst/>
                          <a:latin typeface="Futura Std Book" panose="020B0502020204020303" pitchFamily="34" charset="0"/>
                        </a:rPr>
                        <a:t>Förändring (%)</a:t>
                      </a:r>
                    </a:p>
                  </a:txBody>
                  <a:tcPr marL="9525" marR="9525" marT="9525"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sv-SE"/>
                    </a:p>
                  </a:txBody>
                  <a:tcPr/>
                </a:tc>
                <a:extLst>
                  <a:ext uri="{0D108BD9-81ED-4DB2-BD59-A6C34878D82A}">
                    <a16:rowId xmlns:a16="http://schemas.microsoft.com/office/drawing/2014/main" val="2263608711"/>
                  </a:ext>
                </a:extLst>
              </a:tr>
              <a:tr h="227982">
                <a:tc vMerge="1">
                  <a:txBody>
                    <a:bodyPr/>
                    <a:lstStyle/>
                    <a:p>
                      <a:endParaRPr lang="sv-SE"/>
                    </a:p>
                  </a:txBody>
                  <a:tcPr/>
                </a:tc>
                <a:tc vMerge="1">
                  <a:txBody>
                    <a:bodyPr/>
                    <a:lstStyle/>
                    <a:p>
                      <a:endParaRPr lang="sv-SE"/>
                    </a:p>
                  </a:txBody>
                  <a:tcPr/>
                </a:tc>
                <a:tc gridSpan="2">
                  <a:txBody>
                    <a:bodyPr/>
                    <a:lstStyle/>
                    <a:p>
                      <a:pPr algn="ctr" rtl="0" fontAlgn="b"/>
                      <a:r>
                        <a:rPr lang="sv-SE" sz="800" b="0" i="0" u="none" strike="noStrike" dirty="0">
                          <a:solidFill>
                            <a:srgbClr val="000000"/>
                          </a:solidFill>
                          <a:effectLst/>
                          <a:latin typeface="Futura Std Book" panose="020B0502020204020303" pitchFamily="34" charset="0"/>
                        </a:rPr>
                        <a:t>-1 år</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sv-SE"/>
                    </a:p>
                  </a:txBody>
                  <a:tcPr/>
                </a:tc>
                <a:tc vMerge="1">
                  <a:txBody>
                    <a:bodyPr/>
                    <a:lstStyle/>
                    <a:p>
                      <a:endParaRPr lang="sv-SE"/>
                    </a:p>
                  </a:txBody>
                  <a:tcPr/>
                </a:tc>
                <a:tc gridSpan="2">
                  <a:txBody>
                    <a:bodyPr/>
                    <a:lstStyle/>
                    <a:p>
                      <a:pPr algn="ctr" rtl="0" fontAlgn="b"/>
                      <a:r>
                        <a:rPr lang="sv-SE" sz="800" b="0" i="0" u="none" strike="noStrike" dirty="0">
                          <a:solidFill>
                            <a:srgbClr val="000000"/>
                          </a:solidFill>
                          <a:effectLst/>
                          <a:latin typeface="Futura Std Book" panose="020B0502020204020303" pitchFamily="34" charset="0"/>
                        </a:rPr>
                        <a:t>-1 år</a:t>
                      </a:r>
                    </a:p>
                  </a:txBody>
                  <a:tcPr marL="9525" marR="9525" marT="9525"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sv-SE"/>
                    </a:p>
                  </a:txBody>
                  <a:tcPr/>
                </a:tc>
                <a:extLst>
                  <a:ext uri="{0D108BD9-81ED-4DB2-BD59-A6C34878D82A}">
                    <a16:rowId xmlns:a16="http://schemas.microsoft.com/office/drawing/2014/main" val="2843191210"/>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Lönesumma privat sektor (mdkr)</a:t>
                      </a:r>
                    </a:p>
                  </a:txBody>
                  <a:tcPr marL="8764" marR="8764" marT="876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10,0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5,8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sv-SE" sz="1100" b="0" i="0" u="none" strike="noStrike">
                          <a:solidFill>
                            <a:srgbClr val="000000"/>
                          </a:solidFill>
                          <a:effectLst/>
                          <a:latin typeface="Calibri" panose="020F0502020204030204" pitchFamily="34" charset="0"/>
                        </a:rPr>
                        <a:t> </a:t>
                      </a:r>
                    </a:p>
                  </a:txBody>
                  <a:tcPr marL="0" marR="0" marT="0"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90705908"/>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Nya företag</a:t>
                      </a:r>
                    </a:p>
                  </a:txBody>
                  <a:tcPr marL="8764" marR="8764" marT="876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642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396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sv-SE" sz="1100" b="0" i="0" u="none" strike="noStrike">
                          <a:solidFill>
                            <a:srgbClr val="000000"/>
                          </a:solidFill>
                          <a:effectLst/>
                          <a:latin typeface="Calibri" panose="020F0502020204030204" pitchFamily="34" charset="0"/>
                        </a:rPr>
                        <a:t> </a:t>
                      </a:r>
                    </a:p>
                  </a:txBody>
                  <a:tcPr marL="0" marR="0" marT="0"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91471799"/>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Företagskonkurser</a:t>
                      </a:r>
                    </a:p>
                  </a:txBody>
                  <a:tcPr marL="8764" marR="8764" marT="876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45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30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sv-SE" sz="1100" b="0" i="0" u="none" strike="noStrike">
                          <a:solidFill>
                            <a:srgbClr val="000000"/>
                          </a:solidFill>
                          <a:effectLst/>
                          <a:latin typeface="Calibri" panose="020F0502020204030204" pitchFamily="34" charset="0"/>
                        </a:rPr>
                        <a:t> </a:t>
                      </a:r>
                    </a:p>
                  </a:txBody>
                  <a:tcPr marL="0" marR="0" marT="0"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1849901"/>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Sysselsatta</a:t>
                      </a:r>
                    </a:p>
                  </a:txBody>
                  <a:tcPr marL="8764" marR="8764" marT="876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181 500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0,8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dirty="0">
                          <a:solidFill>
                            <a:srgbClr val="000000"/>
                          </a:solidFill>
                          <a:effectLst/>
                          <a:latin typeface="Futura Std Book" panose="020B0502020204020303"/>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sv-SE" sz="1100" b="0" i="0" u="none" strike="noStrike">
                          <a:solidFill>
                            <a:srgbClr val="000000"/>
                          </a:solidFill>
                          <a:effectLst/>
                          <a:latin typeface="Calibri" panose="020F0502020204030204" pitchFamily="34" charset="0"/>
                        </a:rPr>
                        <a:t> </a:t>
                      </a:r>
                    </a:p>
                  </a:txBody>
                  <a:tcPr marL="0" marR="0" marT="0"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57585936"/>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Nyanmälda platser</a:t>
                      </a:r>
                    </a:p>
                  </a:txBody>
                  <a:tcPr marL="8764" marR="8764" marT="876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16 574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60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dirty="0">
                          <a:solidFill>
                            <a:srgbClr val="000000"/>
                          </a:solidFill>
                          <a:effectLst/>
                          <a:latin typeface="Futura Std Book" panose="020B0502020204020303"/>
                        </a:rPr>
                        <a:t>10 305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dirty="0">
                          <a:solidFill>
                            <a:srgbClr val="000000"/>
                          </a:solidFill>
                          <a:effectLst/>
                          <a:latin typeface="Futura Std Book" panose="020B0502020204020303"/>
                        </a:rPr>
                        <a:t>41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sv-SE" sz="1100" b="0" i="0" u="none" strike="noStrike">
                          <a:solidFill>
                            <a:srgbClr val="000000"/>
                          </a:solidFill>
                          <a:effectLst/>
                          <a:latin typeface="Calibri" panose="020F0502020204030204" pitchFamily="34" charset="0"/>
                        </a:rPr>
                        <a:t> </a:t>
                      </a:r>
                    </a:p>
                  </a:txBody>
                  <a:tcPr marL="0" marR="0" marT="0"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52742132"/>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Varsel</a:t>
                      </a:r>
                    </a:p>
                  </a:txBody>
                  <a:tcPr marL="8764" marR="8764" marT="876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68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-61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62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-61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sv-SE" sz="1100" b="0" i="0" u="none" strike="noStrike">
                          <a:solidFill>
                            <a:srgbClr val="000000"/>
                          </a:solidFill>
                          <a:effectLst/>
                          <a:latin typeface="Calibri" panose="020F0502020204030204" pitchFamily="34" charset="0"/>
                        </a:rPr>
                        <a:t> </a:t>
                      </a:r>
                    </a:p>
                  </a:txBody>
                  <a:tcPr marL="0" marR="0" marT="0"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47772568"/>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Arbetslöshet (%)</a:t>
                      </a:r>
                    </a:p>
                  </a:txBody>
                  <a:tcPr marL="8764" marR="8764" marT="876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4,3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-0,8 p.e.*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4,4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-0,9 p.e.*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sv-SE" sz="1100" b="0" i="0" u="none" strike="noStrike">
                          <a:solidFill>
                            <a:srgbClr val="000000"/>
                          </a:solidFill>
                          <a:effectLst/>
                          <a:latin typeface="Calibri" panose="020F0502020204030204" pitchFamily="34" charset="0"/>
                        </a:rPr>
                        <a:t> </a:t>
                      </a:r>
                    </a:p>
                  </a:txBody>
                  <a:tcPr marL="0" marR="0" marT="0"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73836921"/>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Befolkning (tusental)</a:t>
                      </a:r>
                    </a:p>
                  </a:txBody>
                  <a:tcPr marL="8764" marR="8764" marT="876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396,3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238,6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sv-SE" sz="1100" b="0" i="0" u="none" strike="noStrike">
                          <a:solidFill>
                            <a:srgbClr val="000000"/>
                          </a:solidFill>
                          <a:effectLst/>
                          <a:latin typeface="Calibri" panose="020F0502020204030204" pitchFamily="34" charset="0"/>
                        </a:rPr>
                        <a:t> </a:t>
                      </a:r>
                    </a:p>
                  </a:txBody>
                  <a:tcPr marL="0" marR="0" marT="0"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4447011"/>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Påbörjade lägenheter</a:t>
                      </a:r>
                    </a:p>
                  </a:txBody>
                  <a:tcPr marL="8764" marR="8764" marT="876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803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dirty="0">
                          <a:solidFill>
                            <a:srgbClr val="000000"/>
                          </a:solidFill>
                          <a:effectLst/>
                          <a:latin typeface="Futura Std Book" panose="020B0502020204020303"/>
                        </a:rPr>
                        <a:t>362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-32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sv-SE" sz="1100" b="0" i="0" u="none" strike="noStrike">
                          <a:solidFill>
                            <a:srgbClr val="000000"/>
                          </a:solidFill>
                          <a:effectLst/>
                          <a:latin typeface="Calibri" panose="020F0502020204030204" pitchFamily="34" charset="0"/>
                        </a:rPr>
                        <a:t> </a:t>
                      </a:r>
                    </a:p>
                  </a:txBody>
                  <a:tcPr marL="0" marR="0" marT="0"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36979"/>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Kommersiella övernattningar (tusental)</a:t>
                      </a:r>
                    </a:p>
                  </a:txBody>
                  <a:tcPr marL="8764" marR="8764" marT="876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145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dirty="0">
                          <a:solidFill>
                            <a:srgbClr val="000000"/>
                          </a:solidFill>
                          <a:effectLst/>
                          <a:latin typeface="Futura Std Book" panose="020B0502020204020303"/>
                        </a:rPr>
                        <a:t>82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sv-SE" sz="800" b="0" i="0" u="none" strike="noStrike" dirty="0">
                          <a:solidFill>
                            <a:srgbClr val="000000"/>
                          </a:solidFill>
                          <a:effectLst/>
                          <a:latin typeface="Futura Std Book" panose="020B0502020204020303"/>
                        </a:rPr>
                        <a:t>116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dirty="0">
                          <a:solidFill>
                            <a:srgbClr val="000000"/>
                          </a:solidFill>
                          <a:effectLst/>
                          <a:latin typeface="Futura Std Book" panose="020B0502020204020303"/>
                        </a:rPr>
                        <a:t>78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sv-SE" sz="1100" b="0" i="0" u="none" strike="noStrike" dirty="0">
                          <a:solidFill>
                            <a:srgbClr val="000000"/>
                          </a:solidFill>
                          <a:effectLst/>
                          <a:latin typeface="Calibri" panose="020F0502020204030204" pitchFamily="34" charset="0"/>
                        </a:rPr>
                        <a:t> </a:t>
                      </a:r>
                    </a:p>
                  </a:txBody>
                  <a:tcPr marL="0" marR="0" marT="0"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4222382660"/>
                  </a:ext>
                </a:extLst>
              </a:tr>
            </a:tbl>
          </a:graphicData>
        </a:graphic>
      </p:graphicFrame>
      <p:pic>
        <p:nvPicPr>
          <p:cNvPr id="9" name="Bild 8" descr="Spela upp">
            <a:extLst>
              <a:ext uri="{FF2B5EF4-FFF2-40B4-BE49-F238E27FC236}">
                <a16:creationId xmlns:a16="http://schemas.microsoft.com/office/drawing/2014/main" id="{8D46B22D-66E1-4BBD-AEB9-CE99A8B85A0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16200000">
            <a:off x="3619824" y="2436223"/>
            <a:ext cx="180000" cy="180000"/>
          </a:xfrm>
          <a:prstGeom prst="rect">
            <a:avLst/>
          </a:prstGeom>
        </p:spPr>
      </p:pic>
      <p:pic>
        <p:nvPicPr>
          <p:cNvPr id="14" name="Bild 13" descr="Spela upp">
            <a:extLst>
              <a:ext uri="{FF2B5EF4-FFF2-40B4-BE49-F238E27FC236}">
                <a16:creationId xmlns:a16="http://schemas.microsoft.com/office/drawing/2014/main" id="{094E0F5C-7FDE-4705-AF3C-AAF8529D08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5400000">
            <a:off x="3619823" y="3047287"/>
            <a:ext cx="180000" cy="180000"/>
          </a:xfrm>
          <a:prstGeom prst="rect">
            <a:avLst/>
          </a:prstGeom>
        </p:spPr>
      </p:pic>
      <p:pic>
        <p:nvPicPr>
          <p:cNvPr id="16" name="Bild 15" descr="Spela upp">
            <a:extLst>
              <a:ext uri="{FF2B5EF4-FFF2-40B4-BE49-F238E27FC236}">
                <a16:creationId xmlns:a16="http://schemas.microsoft.com/office/drawing/2014/main" id="{2E9E9075-A3F9-4294-B7C1-D4B12C2129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16200000" flipV="1">
            <a:off x="3619823" y="3658351"/>
            <a:ext cx="180000" cy="180000"/>
          </a:xfrm>
          <a:prstGeom prst="rect">
            <a:avLst/>
          </a:prstGeom>
        </p:spPr>
      </p:pic>
      <p:pic>
        <p:nvPicPr>
          <p:cNvPr id="17" name="Bild 16" descr="Spela upp">
            <a:extLst>
              <a:ext uri="{FF2B5EF4-FFF2-40B4-BE49-F238E27FC236}">
                <a16:creationId xmlns:a16="http://schemas.microsoft.com/office/drawing/2014/main" id="{253792F4-590B-49FB-A3EC-AA6CF0B2FE0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5400000" flipV="1">
            <a:off x="3619823" y="3963883"/>
            <a:ext cx="180000" cy="180000"/>
          </a:xfrm>
          <a:prstGeom prst="rect">
            <a:avLst/>
          </a:prstGeom>
        </p:spPr>
      </p:pic>
      <p:pic>
        <p:nvPicPr>
          <p:cNvPr id="19" name="Bild 18" descr="Spela upp">
            <a:extLst>
              <a:ext uri="{FF2B5EF4-FFF2-40B4-BE49-F238E27FC236}">
                <a16:creationId xmlns:a16="http://schemas.microsoft.com/office/drawing/2014/main" id="{161BCAD5-F71B-4F99-BAEC-B0000E30E5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16200000">
            <a:off x="3619823" y="4574947"/>
            <a:ext cx="180000" cy="180000"/>
          </a:xfrm>
          <a:prstGeom prst="rect">
            <a:avLst/>
          </a:prstGeom>
        </p:spPr>
      </p:pic>
      <p:pic>
        <p:nvPicPr>
          <p:cNvPr id="22" name="Bild 21" descr="Spela upp">
            <a:extLst>
              <a:ext uri="{FF2B5EF4-FFF2-40B4-BE49-F238E27FC236}">
                <a16:creationId xmlns:a16="http://schemas.microsoft.com/office/drawing/2014/main" id="{44BAC389-811B-4C91-B44A-C4B9F2007DD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16200000">
            <a:off x="3619823" y="5186012"/>
            <a:ext cx="180000" cy="180000"/>
          </a:xfrm>
          <a:prstGeom prst="rect">
            <a:avLst/>
          </a:prstGeom>
        </p:spPr>
      </p:pic>
      <p:pic>
        <p:nvPicPr>
          <p:cNvPr id="27" name="Bild 26" descr="Spela upp">
            <a:extLst>
              <a:ext uri="{FF2B5EF4-FFF2-40B4-BE49-F238E27FC236}">
                <a16:creationId xmlns:a16="http://schemas.microsoft.com/office/drawing/2014/main" id="{4081F431-F485-486F-AAAC-ADC2C632D4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16200000" flipV="1">
            <a:off x="5273584" y="3658351"/>
            <a:ext cx="180000" cy="180000"/>
          </a:xfrm>
          <a:prstGeom prst="rect">
            <a:avLst/>
          </a:prstGeom>
        </p:spPr>
      </p:pic>
      <p:pic>
        <p:nvPicPr>
          <p:cNvPr id="30" name="Bild 29" descr="Spela upp">
            <a:extLst>
              <a:ext uri="{FF2B5EF4-FFF2-40B4-BE49-F238E27FC236}">
                <a16:creationId xmlns:a16="http://schemas.microsoft.com/office/drawing/2014/main" id="{CC5DD7B9-D0E9-4819-98E8-B3078D3C39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16200000">
            <a:off x="5273584" y="4574947"/>
            <a:ext cx="180000" cy="180000"/>
          </a:xfrm>
          <a:prstGeom prst="rect">
            <a:avLst/>
          </a:prstGeom>
        </p:spPr>
      </p:pic>
      <p:pic>
        <p:nvPicPr>
          <p:cNvPr id="32" name="Bild 31" descr="Spela upp">
            <a:extLst>
              <a:ext uri="{FF2B5EF4-FFF2-40B4-BE49-F238E27FC236}">
                <a16:creationId xmlns:a16="http://schemas.microsoft.com/office/drawing/2014/main" id="{C1BFF403-150C-4C5E-96D4-366ECB02CF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16200000">
            <a:off x="5273584" y="5186012"/>
            <a:ext cx="180000" cy="180000"/>
          </a:xfrm>
          <a:prstGeom prst="rect">
            <a:avLst/>
          </a:prstGeom>
        </p:spPr>
      </p:pic>
      <p:pic>
        <p:nvPicPr>
          <p:cNvPr id="33" name="Bild 32" descr="Spela upp">
            <a:extLst>
              <a:ext uri="{FF2B5EF4-FFF2-40B4-BE49-F238E27FC236}">
                <a16:creationId xmlns:a16="http://schemas.microsoft.com/office/drawing/2014/main" id="{9ED26D02-201D-4CE2-A330-0E6C64CF00E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5400000" flipV="1">
            <a:off x="5273584" y="3943016"/>
            <a:ext cx="180000" cy="180000"/>
          </a:xfrm>
          <a:prstGeom prst="rect">
            <a:avLst/>
          </a:prstGeom>
        </p:spPr>
      </p:pic>
      <p:pic>
        <p:nvPicPr>
          <p:cNvPr id="34" name="Bild 33" descr="Spela upp">
            <a:extLst>
              <a:ext uri="{FF2B5EF4-FFF2-40B4-BE49-F238E27FC236}">
                <a16:creationId xmlns:a16="http://schemas.microsoft.com/office/drawing/2014/main" id="{7B52CFEF-F802-41C0-8A03-7EAD41D4CEF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16200000" flipV="1">
            <a:off x="3619823" y="4892815"/>
            <a:ext cx="180000" cy="180000"/>
          </a:xfrm>
          <a:prstGeom prst="rect">
            <a:avLst/>
          </a:prstGeom>
        </p:spPr>
      </p:pic>
      <p:pic>
        <p:nvPicPr>
          <p:cNvPr id="31" name="Bild 30" descr="Spela upp">
            <a:extLst>
              <a:ext uri="{FF2B5EF4-FFF2-40B4-BE49-F238E27FC236}">
                <a16:creationId xmlns:a16="http://schemas.microsoft.com/office/drawing/2014/main" id="{04877C9C-B904-4380-BA17-8F8C4A424F4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5400000" flipV="1">
            <a:off x="3626944" y="4270110"/>
            <a:ext cx="180000" cy="180000"/>
          </a:xfrm>
          <a:prstGeom prst="rect">
            <a:avLst/>
          </a:prstGeom>
        </p:spPr>
      </p:pic>
      <p:pic>
        <p:nvPicPr>
          <p:cNvPr id="36" name="Bild 35" descr="Spela upp">
            <a:extLst>
              <a:ext uri="{FF2B5EF4-FFF2-40B4-BE49-F238E27FC236}">
                <a16:creationId xmlns:a16="http://schemas.microsoft.com/office/drawing/2014/main" id="{B8537FE0-A8CE-4810-9548-51C29055EC2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5400000">
            <a:off x="5267739" y="2731784"/>
            <a:ext cx="180000" cy="180000"/>
          </a:xfrm>
          <a:prstGeom prst="rect">
            <a:avLst/>
          </a:prstGeom>
        </p:spPr>
      </p:pic>
      <p:pic>
        <p:nvPicPr>
          <p:cNvPr id="37" name="Bild 36" descr="Spela upp">
            <a:extLst>
              <a:ext uri="{FF2B5EF4-FFF2-40B4-BE49-F238E27FC236}">
                <a16:creationId xmlns:a16="http://schemas.microsoft.com/office/drawing/2014/main" id="{DBFB25EE-67D9-4057-861B-2D4E5BADC5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5400000">
            <a:off x="5267738" y="3003134"/>
            <a:ext cx="180000" cy="180000"/>
          </a:xfrm>
          <a:prstGeom prst="rect">
            <a:avLst/>
          </a:prstGeom>
        </p:spPr>
      </p:pic>
      <p:pic>
        <p:nvPicPr>
          <p:cNvPr id="38" name="Bild 37" descr="Spela upp">
            <a:extLst>
              <a:ext uri="{FF2B5EF4-FFF2-40B4-BE49-F238E27FC236}">
                <a16:creationId xmlns:a16="http://schemas.microsoft.com/office/drawing/2014/main" id="{928DAABE-7772-407F-8451-015A0E2CB3A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5400000" flipV="1">
            <a:off x="5272159" y="4232151"/>
            <a:ext cx="180000" cy="180000"/>
          </a:xfrm>
          <a:prstGeom prst="rect">
            <a:avLst/>
          </a:prstGeom>
        </p:spPr>
      </p:pic>
      <p:pic>
        <p:nvPicPr>
          <p:cNvPr id="29" name="Bild 28" descr="Spela upp">
            <a:extLst>
              <a:ext uri="{FF2B5EF4-FFF2-40B4-BE49-F238E27FC236}">
                <a16:creationId xmlns:a16="http://schemas.microsoft.com/office/drawing/2014/main" id="{84D33A3C-3089-5AF5-9CA5-7B239EB0DBA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rot="5400000" flipV="1">
            <a:off x="3619823" y="2747575"/>
            <a:ext cx="180000" cy="180000"/>
          </a:xfrm>
          <a:prstGeom prst="rect">
            <a:avLst/>
          </a:prstGeom>
        </p:spPr>
      </p:pic>
      <p:pic>
        <p:nvPicPr>
          <p:cNvPr id="39" name="Bild 38" descr="Spela upp">
            <a:extLst>
              <a:ext uri="{FF2B5EF4-FFF2-40B4-BE49-F238E27FC236}">
                <a16:creationId xmlns:a16="http://schemas.microsoft.com/office/drawing/2014/main" id="{B870C6C2-7F42-CCB0-508A-14BFA36739F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16200000" flipV="1">
            <a:off x="3619823" y="3331952"/>
            <a:ext cx="180000" cy="180000"/>
          </a:xfrm>
          <a:prstGeom prst="rect">
            <a:avLst/>
          </a:prstGeom>
        </p:spPr>
      </p:pic>
      <p:pic>
        <p:nvPicPr>
          <p:cNvPr id="40" name="Bild 39" descr="Spela upp">
            <a:extLst>
              <a:ext uri="{FF2B5EF4-FFF2-40B4-BE49-F238E27FC236}">
                <a16:creationId xmlns:a16="http://schemas.microsoft.com/office/drawing/2014/main" id="{06903D64-5BED-2486-E6BA-A8726A290F3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5400000">
            <a:off x="5270637" y="4922339"/>
            <a:ext cx="180000" cy="180000"/>
          </a:xfrm>
          <a:prstGeom prst="rect">
            <a:avLst/>
          </a:prstGeom>
        </p:spPr>
      </p:pic>
    </p:spTree>
    <p:extLst>
      <p:ext uri="{BB962C8B-B14F-4D97-AF65-F5344CB8AC3E}">
        <p14:creationId xmlns:p14="http://schemas.microsoft.com/office/powerpoint/2010/main" val="2716695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ktangel 45">
            <a:extLst>
              <a:ext uri="{FF2B5EF4-FFF2-40B4-BE49-F238E27FC236}">
                <a16:creationId xmlns:a16="http://schemas.microsoft.com/office/drawing/2014/main" id="{054E43AC-2679-46B6-A33A-FA05DD8F5F0E}"/>
              </a:ext>
            </a:extLst>
          </p:cNvPr>
          <p:cNvSpPr/>
          <p:nvPr/>
        </p:nvSpPr>
        <p:spPr>
          <a:xfrm>
            <a:off x="6167439" y="1010194"/>
            <a:ext cx="5310185" cy="5049292"/>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17550" y="342899"/>
            <a:ext cx="8426449" cy="1113955"/>
          </a:xfrm>
        </p:spPr>
        <p:txBody>
          <a:bodyPr/>
          <a:lstStyle/>
          <a:p>
            <a:r>
              <a:rPr lang="sv-SE" dirty="0"/>
              <a:t>Lönesumma</a:t>
            </a:r>
            <a:endParaRPr lang="sv-SE" b="0" dirty="0"/>
          </a:p>
        </p:txBody>
      </p:sp>
      <p:sp>
        <p:nvSpPr>
          <p:cNvPr id="3" name="textruta 2">
            <a:extLst>
              <a:ext uri="{FF2B5EF4-FFF2-40B4-BE49-F238E27FC236}">
                <a16:creationId xmlns:a16="http://schemas.microsoft.com/office/drawing/2014/main" id="{9798359B-6E44-404C-A1D1-E11B135A38C7}"/>
              </a:ext>
            </a:extLst>
          </p:cNvPr>
          <p:cNvSpPr txBox="1"/>
          <p:nvPr/>
        </p:nvSpPr>
        <p:spPr>
          <a:xfrm>
            <a:off x="717550" y="5756989"/>
            <a:ext cx="4031465" cy="338554"/>
          </a:xfrm>
          <a:prstGeom prst="rect">
            <a:avLst/>
          </a:prstGeom>
          <a:noFill/>
        </p:spPr>
        <p:txBody>
          <a:bodyPr wrap="square" rtlCol="0">
            <a:spAutoFit/>
          </a:bodyPr>
          <a:lstStyle/>
          <a:p>
            <a:r>
              <a:rPr lang="sv-SE" sz="800" dirty="0"/>
              <a:t>Källa: Statistiska centralbyrån (Lönesummor nattbefolkning, arbetsgivaravgifter och preliminär A-skatt, LAPS) </a:t>
            </a:r>
          </a:p>
        </p:txBody>
      </p:sp>
      <p:sp>
        <p:nvSpPr>
          <p:cNvPr id="47" name="textruta 46">
            <a:extLst>
              <a:ext uri="{FF2B5EF4-FFF2-40B4-BE49-F238E27FC236}">
                <a16:creationId xmlns:a16="http://schemas.microsoft.com/office/drawing/2014/main" id="{F0D5978A-B46A-429E-B36C-D780549CB1C3}"/>
              </a:ext>
            </a:extLst>
          </p:cNvPr>
          <p:cNvSpPr txBox="1"/>
          <p:nvPr/>
        </p:nvSpPr>
        <p:spPr>
          <a:xfrm>
            <a:off x="717550" y="1454674"/>
            <a:ext cx="5306047" cy="492443"/>
          </a:xfrm>
          <a:prstGeom prst="rect">
            <a:avLst/>
          </a:prstGeom>
          <a:noFill/>
        </p:spPr>
        <p:txBody>
          <a:bodyPr wrap="square" rtlCol="0">
            <a:spAutoFit/>
          </a:bodyPr>
          <a:lstStyle/>
          <a:p>
            <a:r>
              <a:rPr lang="sv-SE" sz="1400" b="1" dirty="0"/>
              <a:t>Lönesumma, Uppsala län</a:t>
            </a:r>
            <a:r>
              <a:rPr lang="sv-SE" sz="1400" dirty="0"/>
              <a:t/>
            </a:r>
            <a:br>
              <a:rPr lang="sv-SE" sz="1400" dirty="0"/>
            </a:br>
            <a:r>
              <a:rPr lang="sv-SE" sz="1200" dirty="0"/>
              <a:t>Index 100 = 2012 kv1</a:t>
            </a:r>
            <a:endParaRPr lang="sv-SE" sz="1400" dirty="0"/>
          </a:p>
        </p:txBody>
      </p:sp>
      <p:graphicFrame>
        <p:nvGraphicFramePr>
          <p:cNvPr id="48" name="Tabell 47">
            <a:extLst>
              <a:ext uri="{FF2B5EF4-FFF2-40B4-BE49-F238E27FC236}">
                <a16:creationId xmlns:a16="http://schemas.microsoft.com/office/drawing/2014/main" id="{1DDFCC43-F9C2-493D-B5BF-AA0EF680598A}"/>
              </a:ext>
            </a:extLst>
          </p:cNvPr>
          <p:cNvGraphicFramePr>
            <a:graphicFrameLocks noGrp="1"/>
          </p:cNvGraphicFramePr>
          <p:nvPr>
            <p:extLst>
              <p:ext uri="{D42A27DB-BD31-4B8C-83A1-F6EECF244321}">
                <p14:modId xmlns:p14="http://schemas.microsoft.com/office/powerpoint/2010/main" val="1685014450"/>
              </p:ext>
            </p:extLst>
          </p:nvPr>
        </p:nvGraphicFramePr>
        <p:xfrm>
          <a:off x="6414329" y="1339573"/>
          <a:ext cx="4748972" cy="4508232"/>
        </p:xfrm>
        <a:graphic>
          <a:graphicData uri="http://schemas.openxmlformats.org/drawingml/2006/table">
            <a:tbl>
              <a:tblPr/>
              <a:tblGrid>
                <a:gridCol w="1576844">
                  <a:extLst>
                    <a:ext uri="{9D8B030D-6E8A-4147-A177-3AD203B41FA5}">
                      <a16:colId xmlns:a16="http://schemas.microsoft.com/office/drawing/2014/main" val="3530058171"/>
                    </a:ext>
                  </a:extLst>
                </a:gridCol>
                <a:gridCol w="897540">
                  <a:extLst>
                    <a:ext uri="{9D8B030D-6E8A-4147-A177-3AD203B41FA5}">
                      <a16:colId xmlns:a16="http://schemas.microsoft.com/office/drawing/2014/main" val="2721186626"/>
                    </a:ext>
                  </a:extLst>
                </a:gridCol>
                <a:gridCol w="885065">
                  <a:extLst>
                    <a:ext uri="{9D8B030D-6E8A-4147-A177-3AD203B41FA5}">
                      <a16:colId xmlns:a16="http://schemas.microsoft.com/office/drawing/2014/main" val="2978357727"/>
                    </a:ext>
                  </a:extLst>
                </a:gridCol>
                <a:gridCol w="602638">
                  <a:extLst>
                    <a:ext uri="{9D8B030D-6E8A-4147-A177-3AD203B41FA5}">
                      <a16:colId xmlns:a16="http://schemas.microsoft.com/office/drawing/2014/main" val="1773448222"/>
                    </a:ext>
                  </a:extLst>
                </a:gridCol>
                <a:gridCol w="786885">
                  <a:extLst>
                    <a:ext uri="{9D8B030D-6E8A-4147-A177-3AD203B41FA5}">
                      <a16:colId xmlns:a16="http://schemas.microsoft.com/office/drawing/2014/main" val="829252885"/>
                    </a:ext>
                  </a:extLst>
                </a:gridCol>
              </a:tblGrid>
              <a:tr h="196292">
                <a:tc>
                  <a:txBody>
                    <a:bodyPr/>
                    <a:lstStyle/>
                    <a:p>
                      <a:pPr algn="l" fontAlgn="b"/>
                      <a:r>
                        <a:rPr lang="sv-SE" sz="800" b="1" i="0" u="none" strike="noStrike" dirty="0">
                          <a:solidFill>
                            <a:srgbClr val="000000"/>
                          </a:solidFill>
                          <a:effectLst/>
                          <a:latin typeface="Futura Std Book" panose="020B0502020204020303"/>
                        </a:rPr>
                        <a:t>Lönesumma, total</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a:endParaRP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a:endParaRP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929240129"/>
                  </a:ext>
                </a:extLst>
              </a:tr>
              <a:tr h="200768">
                <a:tc>
                  <a:txBody>
                    <a:bodyPr/>
                    <a:lstStyle/>
                    <a:p>
                      <a:pPr algn="l" fontAlgn="b"/>
                      <a:endParaRPr lang="sv-SE" sz="800" b="0" i="0" u="none" strike="noStrike" dirty="0">
                        <a:solidFill>
                          <a:srgbClr val="000000"/>
                        </a:solidFill>
                        <a:effectLst/>
                        <a:latin typeface="Futura Std Book" panose="020B0502020204020303"/>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dirty="0">
                          <a:solidFill>
                            <a:srgbClr val="000000"/>
                          </a:solidFill>
                          <a:effectLst/>
                          <a:latin typeface="Futura Std Book" panose="020B0502020204020303" pitchFamily="34" charset="0"/>
                        </a:rPr>
                        <a:t>2022 kv1</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Förändring</a:t>
                      </a:r>
                    </a:p>
                  </a:txBody>
                  <a:tcPr marL="9525" marR="9525" marT="9525" marB="0" anchor="b">
                    <a:lnL>
                      <a:noFill/>
                    </a:lnL>
                    <a:lnR>
                      <a:noFill/>
                    </a:lnR>
                    <a:lnT>
                      <a:noFill/>
                    </a:lnT>
                    <a:lnB>
                      <a:noFill/>
                    </a:lnB>
                    <a:lnTlToBr w="12700" cmpd="sng">
                      <a:noFill/>
                      <a:prstDash val="solid"/>
                    </a:lnTlToBr>
                    <a:lnBlToTr w="12700" cmpd="sng">
                      <a:noFill/>
                      <a:prstDash val="solid"/>
                    </a:lnBlToTr>
                  </a:tcPr>
                </a:tc>
                <a:tc gridSpan="2">
                  <a:txBody>
                    <a:bodyPr/>
                    <a:lstStyle/>
                    <a:p>
                      <a:pPr algn="ctr" rtl="0" fontAlgn="b"/>
                      <a:r>
                        <a:rPr lang="sv-SE" sz="700" b="0" i="0" u="none" strike="noStrike">
                          <a:solidFill>
                            <a:srgbClr val="000000"/>
                          </a:solidFill>
                          <a:effectLst/>
                          <a:latin typeface="Futura Std Book" panose="020B0502020204020303" pitchFamily="34" charset="0"/>
                        </a:rPr>
                        <a:t>Förändring (%) </a:t>
                      </a: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endParaRPr lang="sv-SE"/>
                    </a:p>
                  </a:txBody>
                  <a:tcPr/>
                </a:tc>
                <a:extLst>
                  <a:ext uri="{0D108BD9-81ED-4DB2-BD59-A6C34878D82A}">
                    <a16:rowId xmlns:a16="http://schemas.microsoft.com/office/drawing/2014/main" val="1578242792"/>
                  </a:ext>
                </a:extLst>
              </a:tr>
              <a:tr h="264568">
                <a:tc>
                  <a:txBody>
                    <a:bodyPr/>
                    <a:lstStyle/>
                    <a:p>
                      <a:pPr algn="l" fontAlgn="b"/>
                      <a:endParaRPr lang="sv-SE" sz="1100" b="0" i="0" u="none" strike="noStrike" dirty="0">
                        <a:solidFill>
                          <a:srgbClr val="000000"/>
                        </a:solidFill>
                        <a:effectLst/>
                        <a:latin typeface="Futura Std Book" panose="020B0502020204020303"/>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mdkr</a:t>
                      </a: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-1 år (mdkr)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-1 år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-5 år </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798980279"/>
                  </a:ext>
                </a:extLst>
              </a:tr>
              <a:tr h="196292">
                <a:tc>
                  <a:txBody>
                    <a:bodyPr/>
                    <a:lstStyle/>
                    <a:p>
                      <a:pPr algn="l" fontAlgn="b"/>
                      <a:r>
                        <a:rPr lang="sv-SE" sz="800" b="0" i="0" u="none" strike="noStrike" dirty="0">
                          <a:solidFill>
                            <a:srgbClr val="000000"/>
                          </a:solidFill>
                          <a:effectLst/>
                          <a:latin typeface="Futura Std Book" panose="020B0502020204020303"/>
                        </a:rPr>
                        <a:t>Sverige</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517,26</a:t>
                      </a: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28,32</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5,79</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24,05</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018964487"/>
                  </a:ext>
                </a:extLst>
              </a:tr>
              <a:tr h="196292">
                <a:tc>
                  <a:txBody>
                    <a:bodyPr/>
                    <a:lstStyle/>
                    <a:p>
                      <a:pPr algn="l" fontAlgn="b"/>
                      <a:r>
                        <a:rPr lang="sv-SE" sz="800" b="0" i="0" u="none" strike="noStrike" dirty="0">
                          <a:solidFill>
                            <a:srgbClr val="000000"/>
                          </a:solidFill>
                          <a:effectLst/>
                          <a:latin typeface="Futura Std Book" panose="020B0502020204020303"/>
                        </a:rPr>
                        <a:t>Stockholmsregionen</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257,72</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15,05</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6,20</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24,93</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799072838"/>
                  </a:ext>
                </a:extLst>
              </a:tr>
              <a:tr h="196292">
                <a:tc>
                  <a:txBody>
                    <a:bodyPr/>
                    <a:lstStyle/>
                    <a:p>
                      <a:pPr algn="l" fontAlgn="b"/>
                      <a:r>
                        <a:rPr lang="sv-SE" sz="800" b="1" i="0" u="none" strike="noStrike" dirty="0">
                          <a:solidFill>
                            <a:srgbClr val="000000"/>
                          </a:solidFill>
                          <a:effectLst/>
                          <a:latin typeface="Futura Std Book" panose="020B0502020204020303"/>
                        </a:rPr>
                        <a:t>Uppsala län</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a:solidFill>
                            <a:srgbClr val="000000"/>
                          </a:solidFill>
                          <a:effectLst/>
                          <a:latin typeface="Futura Std Book" panose="020B0502020204020303"/>
                        </a:rPr>
                        <a:t>16,32</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a:solidFill>
                            <a:srgbClr val="000000"/>
                          </a:solidFill>
                          <a:effectLst/>
                          <a:latin typeface="Futura Std Book" panose="020B0502020204020303"/>
                        </a:rPr>
                        <a:t>1,07</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a:solidFill>
                            <a:srgbClr val="000000"/>
                          </a:solidFill>
                          <a:effectLst/>
                          <a:latin typeface="Futura Std Book" panose="020B0502020204020303"/>
                        </a:rPr>
                        <a:t>7,03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dirty="0">
                          <a:solidFill>
                            <a:srgbClr val="000000"/>
                          </a:solidFill>
                          <a:effectLst/>
                          <a:latin typeface="Futura Std Book" panose="020B0502020204020303"/>
                        </a:rPr>
                        <a:t>27,05</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358652978"/>
                  </a:ext>
                </a:extLst>
              </a:tr>
              <a:tr h="196292">
                <a:tc>
                  <a:txBody>
                    <a:bodyPr/>
                    <a:lstStyle/>
                    <a:p>
                      <a:pPr algn="l" fontAlgn="b"/>
                      <a:endParaRPr lang="sv-SE" sz="800" b="1" i="0" u="none" strike="noStrike" dirty="0">
                        <a:solidFill>
                          <a:srgbClr val="000000"/>
                        </a:solidFill>
                        <a:effectLst/>
                        <a:latin typeface="Futura Std Book" panose="020B0502020204020303"/>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dirty="0">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748035409"/>
                  </a:ext>
                </a:extLst>
              </a:tr>
              <a:tr h="378360">
                <a:tc>
                  <a:txBody>
                    <a:bodyPr/>
                    <a:lstStyle/>
                    <a:p>
                      <a:pPr algn="l" fontAlgn="b"/>
                      <a:r>
                        <a:rPr lang="sv-SE" sz="800" b="1" i="0" u="none" strike="noStrike" dirty="0">
                          <a:solidFill>
                            <a:srgbClr val="000000"/>
                          </a:solidFill>
                          <a:effectLst/>
                          <a:latin typeface="Futura Std Book" panose="020B0502020204020303"/>
                        </a:rPr>
                        <a:t>Lönesumma per sysselsatt</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603303067"/>
                  </a:ext>
                </a:extLst>
              </a:tr>
              <a:tr h="196292">
                <a:tc>
                  <a:txBody>
                    <a:bodyPr/>
                    <a:lstStyle/>
                    <a:p>
                      <a:pPr algn="l" fontAlgn="b"/>
                      <a:endParaRPr lang="sv-SE" sz="800" b="0" i="0" u="none" strike="noStrike">
                        <a:solidFill>
                          <a:srgbClr val="000000"/>
                        </a:solidFill>
                        <a:effectLst/>
                        <a:latin typeface="Futura Std Book" panose="020B0502020204020303"/>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dirty="0">
                          <a:solidFill>
                            <a:srgbClr val="000000"/>
                          </a:solidFill>
                          <a:effectLst/>
                          <a:latin typeface="Futura Std Book" panose="020B0502020204020303" pitchFamily="34" charset="0"/>
                        </a:rPr>
                        <a:t>2022 kv1</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Förändring</a:t>
                      </a:r>
                    </a:p>
                  </a:txBody>
                  <a:tcPr marL="9525" marR="9525" marT="9525" marB="0" anchor="b">
                    <a:lnL>
                      <a:noFill/>
                    </a:lnL>
                    <a:lnR>
                      <a:noFill/>
                    </a:lnR>
                    <a:lnT>
                      <a:noFill/>
                    </a:lnT>
                    <a:lnB>
                      <a:noFill/>
                    </a:lnB>
                    <a:lnTlToBr w="12700" cmpd="sng">
                      <a:noFill/>
                      <a:prstDash val="solid"/>
                    </a:lnTlToBr>
                    <a:lnBlToTr w="12700" cmpd="sng">
                      <a:noFill/>
                      <a:prstDash val="solid"/>
                    </a:lnBlToTr>
                  </a:tcPr>
                </a:tc>
                <a:tc gridSpan="2">
                  <a:txBody>
                    <a:bodyPr/>
                    <a:lstStyle/>
                    <a:p>
                      <a:pPr algn="ctr" rtl="0" fontAlgn="b"/>
                      <a:r>
                        <a:rPr lang="sv-SE" sz="700" b="0" i="0" u="none" strike="noStrike">
                          <a:solidFill>
                            <a:srgbClr val="000000"/>
                          </a:solidFill>
                          <a:effectLst/>
                          <a:latin typeface="Futura Std Book" panose="020B0502020204020303" pitchFamily="34" charset="0"/>
                        </a:rPr>
                        <a:t>Förändring (%) </a:t>
                      </a: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endParaRPr lang="sv-SE"/>
                    </a:p>
                  </a:txBody>
                  <a:tcPr/>
                </a:tc>
                <a:extLst>
                  <a:ext uri="{0D108BD9-81ED-4DB2-BD59-A6C34878D82A}">
                    <a16:rowId xmlns:a16="http://schemas.microsoft.com/office/drawing/2014/main" val="723548317"/>
                  </a:ext>
                </a:extLst>
              </a:tr>
              <a:tr h="264568">
                <a:tc>
                  <a:txBody>
                    <a:bodyPr/>
                    <a:lstStyle/>
                    <a:p>
                      <a:pPr algn="l" fontAlgn="b"/>
                      <a:endParaRPr lang="sv-SE" sz="1100" b="0" i="0" u="none" strike="noStrike" dirty="0">
                        <a:solidFill>
                          <a:srgbClr val="000000"/>
                        </a:solidFill>
                        <a:effectLst/>
                        <a:latin typeface="Futura Std Book" panose="020B0502020204020303"/>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dirty="0">
                          <a:solidFill>
                            <a:srgbClr val="000000"/>
                          </a:solidFill>
                          <a:effectLst/>
                          <a:latin typeface="Futura Std Book" panose="020B0502020204020303" pitchFamily="34" charset="0"/>
                        </a:rPr>
                        <a:t>tkr</a:t>
                      </a: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sv-SE" sz="700" b="0" i="0" u="none" strike="noStrike" dirty="0">
                          <a:solidFill>
                            <a:srgbClr val="000000"/>
                          </a:solidFill>
                          <a:effectLst/>
                          <a:latin typeface="Futura Std Book" panose="020B0502020204020303" pitchFamily="34" charset="0"/>
                        </a:rPr>
                        <a:t>-1 år (tkr)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-1 år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-5 år </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89081734"/>
                  </a:ext>
                </a:extLst>
              </a:tr>
              <a:tr h="196292">
                <a:tc>
                  <a:txBody>
                    <a:bodyPr/>
                    <a:lstStyle/>
                    <a:p>
                      <a:pPr algn="l" fontAlgn="b"/>
                      <a:r>
                        <a:rPr lang="sv-SE" sz="800" b="0" i="0" u="none" strike="noStrike" dirty="0">
                          <a:solidFill>
                            <a:srgbClr val="000000"/>
                          </a:solidFill>
                          <a:effectLst/>
                          <a:latin typeface="Futura Std Book" panose="020B0502020204020303"/>
                        </a:rPr>
                        <a:t>Sverige</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101,91</a:t>
                      </a: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2,56</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2,58</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20,35</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939549401"/>
                  </a:ext>
                </a:extLst>
              </a:tr>
              <a:tr h="196292">
                <a:tc>
                  <a:txBody>
                    <a:bodyPr/>
                    <a:lstStyle/>
                    <a:p>
                      <a:pPr algn="l" fontAlgn="b"/>
                      <a:r>
                        <a:rPr lang="sv-SE" sz="800" b="0" i="0" u="none" strike="noStrike">
                          <a:solidFill>
                            <a:srgbClr val="000000"/>
                          </a:solidFill>
                          <a:effectLst/>
                          <a:latin typeface="Futura Std Book" panose="020B0502020204020303"/>
                        </a:rPr>
                        <a:t>Stockholmsregionen</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110,00</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4,05</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3,83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19,88</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309767079"/>
                  </a:ext>
                </a:extLst>
              </a:tr>
              <a:tr h="196292">
                <a:tc>
                  <a:txBody>
                    <a:bodyPr/>
                    <a:lstStyle/>
                    <a:p>
                      <a:pPr algn="l" fontAlgn="b"/>
                      <a:r>
                        <a:rPr lang="sv-SE" sz="800" b="1" i="0" u="none" strike="noStrike" dirty="0">
                          <a:solidFill>
                            <a:srgbClr val="000000"/>
                          </a:solidFill>
                          <a:effectLst/>
                          <a:latin typeface="Futura Std Book" panose="020B0502020204020303"/>
                        </a:rPr>
                        <a:t>Uppsala län</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a:solidFill>
                            <a:srgbClr val="000000"/>
                          </a:solidFill>
                          <a:effectLst/>
                          <a:latin typeface="Futura Std Book" panose="020B0502020204020303"/>
                        </a:rPr>
                        <a:t>89,90</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a:solidFill>
                            <a:srgbClr val="000000"/>
                          </a:solidFill>
                          <a:effectLst/>
                          <a:latin typeface="Futura Std Book" panose="020B0502020204020303"/>
                        </a:rPr>
                        <a:t>5,20</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a:solidFill>
                            <a:srgbClr val="000000"/>
                          </a:solidFill>
                          <a:effectLst/>
                          <a:latin typeface="Futura Std Book" panose="020B0502020204020303"/>
                        </a:rPr>
                        <a:t>6,14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dirty="0">
                          <a:solidFill>
                            <a:srgbClr val="000000"/>
                          </a:solidFill>
                          <a:effectLst/>
                          <a:latin typeface="Futura Std Book" panose="020B0502020204020303"/>
                        </a:rPr>
                        <a:t>28,03</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50948806"/>
                  </a:ext>
                </a:extLst>
              </a:tr>
              <a:tr h="196292">
                <a:tc>
                  <a:txBody>
                    <a:bodyPr/>
                    <a:lstStyle/>
                    <a:p>
                      <a:pPr algn="l" fontAlgn="b"/>
                      <a:endParaRPr lang="sv-SE" sz="800" b="1" i="0" u="none" strike="noStrike" dirty="0">
                        <a:solidFill>
                          <a:srgbClr val="000000"/>
                        </a:solidFill>
                        <a:effectLst/>
                        <a:latin typeface="Futura Std Book" panose="020B0502020204020303"/>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dirty="0">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96881371"/>
                  </a:ext>
                </a:extLst>
              </a:tr>
              <a:tr h="378360">
                <a:tc>
                  <a:txBody>
                    <a:bodyPr/>
                    <a:lstStyle/>
                    <a:p>
                      <a:pPr algn="l" fontAlgn="b"/>
                      <a:r>
                        <a:rPr lang="sv-SE" sz="800" b="1" i="0" u="none" strike="noStrike" dirty="0">
                          <a:solidFill>
                            <a:srgbClr val="000000"/>
                          </a:solidFill>
                          <a:effectLst/>
                          <a:latin typeface="Futura Std Book" panose="020B0502020204020303"/>
                        </a:rPr>
                        <a:t>Lönesumma per invånare</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dirty="0">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615157777"/>
                  </a:ext>
                </a:extLst>
              </a:tr>
              <a:tr h="196292">
                <a:tc>
                  <a:txBody>
                    <a:bodyPr/>
                    <a:lstStyle/>
                    <a:p>
                      <a:pPr algn="l" fontAlgn="b"/>
                      <a:endParaRPr lang="sv-SE" sz="800" b="0" i="0" u="none" strike="noStrike">
                        <a:solidFill>
                          <a:srgbClr val="000000"/>
                        </a:solidFill>
                        <a:effectLst/>
                        <a:latin typeface="Futura Std Book" panose="020B0502020204020303"/>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dirty="0">
                          <a:solidFill>
                            <a:srgbClr val="000000"/>
                          </a:solidFill>
                          <a:effectLst/>
                          <a:latin typeface="Futura Std Book" panose="020B0502020204020303" pitchFamily="34" charset="0"/>
                        </a:rPr>
                        <a:t>2022 kv1</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Förändring</a:t>
                      </a:r>
                    </a:p>
                  </a:txBody>
                  <a:tcPr marL="9525" marR="9525" marT="9525" marB="0" anchor="b">
                    <a:lnL>
                      <a:noFill/>
                    </a:lnL>
                    <a:lnR>
                      <a:noFill/>
                    </a:lnR>
                    <a:lnT>
                      <a:noFill/>
                    </a:lnT>
                    <a:lnB>
                      <a:noFill/>
                    </a:lnB>
                    <a:lnTlToBr w="12700" cmpd="sng">
                      <a:noFill/>
                      <a:prstDash val="solid"/>
                    </a:lnTlToBr>
                    <a:lnBlToTr w="12700" cmpd="sng">
                      <a:noFill/>
                      <a:prstDash val="solid"/>
                    </a:lnBlToTr>
                  </a:tcPr>
                </a:tc>
                <a:tc gridSpan="2">
                  <a:txBody>
                    <a:bodyPr/>
                    <a:lstStyle/>
                    <a:p>
                      <a:pPr algn="ctr" rtl="0" fontAlgn="b"/>
                      <a:r>
                        <a:rPr lang="sv-SE" sz="700" b="0" i="0" u="none" strike="noStrike">
                          <a:solidFill>
                            <a:srgbClr val="000000"/>
                          </a:solidFill>
                          <a:effectLst/>
                          <a:latin typeface="Futura Std Book" panose="020B0502020204020303" pitchFamily="34" charset="0"/>
                        </a:rPr>
                        <a:t>Förändring (%) </a:t>
                      </a: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endParaRPr lang="sv-SE"/>
                    </a:p>
                  </a:txBody>
                  <a:tcPr/>
                </a:tc>
                <a:extLst>
                  <a:ext uri="{0D108BD9-81ED-4DB2-BD59-A6C34878D82A}">
                    <a16:rowId xmlns:a16="http://schemas.microsoft.com/office/drawing/2014/main" val="2245276482"/>
                  </a:ext>
                </a:extLst>
              </a:tr>
              <a:tr h="264568">
                <a:tc>
                  <a:txBody>
                    <a:bodyPr/>
                    <a:lstStyle/>
                    <a:p>
                      <a:pPr algn="l" fontAlgn="b"/>
                      <a:endParaRPr lang="sv-SE" sz="1100" b="0" i="0" u="none" strike="noStrike" dirty="0">
                        <a:solidFill>
                          <a:srgbClr val="000000"/>
                        </a:solidFill>
                        <a:effectLst/>
                        <a:latin typeface="Futura Std Book" panose="020B0502020204020303"/>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dirty="0">
                          <a:solidFill>
                            <a:srgbClr val="000000"/>
                          </a:solidFill>
                          <a:effectLst/>
                          <a:latin typeface="Futura Std Book" panose="020B0502020204020303" pitchFamily="34" charset="0"/>
                        </a:rPr>
                        <a:t>tkr</a:t>
                      </a: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-1 år (tkr)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-1 år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-5 år </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888569102"/>
                  </a:ext>
                </a:extLst>
              </a:tr>
              <a:tr h="200768">
                <a:tc>
                  <a:txBody>
                    <a:bodyPr/>
                    <a:lstStyle/>
                    <a:p>
                      <a:pPr algn="l" fontAlgn="b"/>
                      <a:r>
                        <a:rPr lang="sv-SE" sz="800" b="0" i="0" u="none" strike="noStrike" dirty="0">
                          <a:solidFill>
                            <a:srgbClr val="000000"/>
                          </a:solidFill>
                          <a:effectLst/>
                          <a:latin typeface="Futura Std Book" panose="020B0502020204020303"/>
                        </a:rPr>
                        <a:t>Sverige</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49,41</a:t>
                      </a: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2,35</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5,00</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18,78</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262941776"/>
                  </a:ext>
                </a:extLst>
              </a:tr>
              <a:tr h="200768">
                <a:tc>
                  <a:txBody>
                    <a:bodyPr/>
                    <a:lstStyle/>
                    <a:p>
                      <a:pPr algn="l" fontAlgn="b"/>
                      <a:r>
                        <a:rPr lang="sv-SE" sz="800" b="0" i="0" u="none" strike="noStrike">
                          <a:solidFill>
                            <a:srgbClr val="000000"/>
                          </a:solidFill>
                          <a:effectLst/>
                          <a:latin typeface="Futura Std Book" panose="020B0502020204020303"/>
                        </a:rPr>
                        <a:t>Stockholmsregionen</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54,23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2,72</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5,28</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18,76</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067833017"/>
                  </a:ext>
                </a:extLst>
              </a:tr>
              <a:tr h="196292">
                <a:tc>
                  <a:txBody>
                    <a:bodyPr/>
                    <a:lstStyle/>
                    <a:p>
                      <a:pPr algn="l" fontAlgn="b"/>
                      <a:r>
                        <a:rPr lang="sv-SE" sz="800" b="1" i="0" u="none" strike="noStrike" dirty="0">
                          <a:solidFill>
                            <a:srgbClr val="000000"/>
                          </a:solidFill>
                          <a:effectLst/>
                          <a:latin typeface="Futura Std Book" panose="020B0502020204020303"/>
                        </a:rPr>
                        <a:t>Uppsala län</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a:solidFill>
                            <a:srgbClr val="000000"/>
                          </a:solidFill>
                          <a:effectLst/>
                          <a:latin typeface="Futura Std Book" panose="020B0502020204020303"/>
                        </a:rPr>
                        <a:t>41,18</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a:solidFill>
                            <a:srgbClr val="000000"/>
                          </a:solidFill>
                          <a:effectLst/>
                          <a:latin typeface="Futura Std Book" panose="020B0502020204020303"/>
                        </a:rPr>
                        <a:t>2,04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a:solidFill>
                            <a:srgbClr val="000000"/>
                          </a:solidFill>
                          <a:effectLst/>
                          <a:latin typeface="Futura Std Book" panose="020B0502020204020303"/>
                        </a:rPr>
                        <a:t>5,20</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dirty="0">
                          <a:solidFill>
                            <a:srgbClr val="000000"/>
                          </a:solidFill>
                          <a:effectLst/>
                          <a:latin typeface="Futura Std Book" panose="020B0502020204020303"/>
                        </a:rPr>
                        <a:t>16,38</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583076873"/>
                  </a:ext>
                </a:extLst>
              </a:tr>
            </a:tbl>
          </a:graphicData>
        </a:graphic>
      </p:graphicFrame>
      <p:graphicFrame>
        <p:nvGraphicFramePr>
          <p:cNvPr id="9" name="Diagram 8">
            <a:extLst>
              <a:ext uri="{FF2B5EF4-FFF2-40B4-BE49-F238E27FC236}">
                <a16:creationId xmlns:a16="http://schemas.microsoft.com/office/drawing/2014/main" id="{9BA12514-C9B0-4A12-A0FB-2CDD4518B5F7}"/>
              </a:ext>
            </a:extLst>
          </p:cNvPr>
          <p:cNvGraphicFramePr>
            <a:graphicFrameLocks/>
          </p:cNvGraphicFramePr>
          <p:nvPr>
            <p:extLst>
              <p:ext uri="{D42A27DB-BD31-4B8C-83A1-F6EECF244321}">
                <p14:modId xmlns:p14="http://schemas.microsoft.com/office/powerpoint/2010/main" val="2691917955"/>
              </p:ext>
            </p:extLst>
          </p:nvPr>
        </p:nvGraphicFramePr>
        <p:xfrm>
          <a:off x="573707" y="1874427"/>
          <a:ext cx="5449889" cy="38825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64009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91ACDB6A-7CD6-4A8B-B8D3-405B91A5B37F}"/>
              </a:ext>
            </a:extLst>
          </p:cNvPr>
          <p:cNvSpPr>
            <a:spLocks noGrp="1"/>
          </p:cNvSpPr>
          <p:nvPr>
            <p:ph type="title"/>
          </p:nvPr>
        </p:nvSpPr>
        <p:spPr>
          <a:xfrm>
            <a:off x="717550" y="339576"/>
            <a:ext cx="8426449" cy="1113955"/>
          </a:xfrm>
        </p:spPr>
        <p:txBody>
          <a:bodyPr/>
          <a:lstStyle/>
          <a:p>
            <a:r>
              <a:rPr lang="sv-SE" dirty="0"/>
              <a:t>Lönesumma efter sektor</a:t>
            </a:r>
          </a:p>
        </p:txBody>
      </p:sp>
      <p:sp>
        <p:nvSpPr>
          <p:cNvPr id="9" name="textruta 8">
            <a:extLst>
              <a:ext uri="{FF2B5EF4-FFF2-40B4-BE49-F238E27FC236}">
                <a16:creationId xmlns:a16="http://schemas.microsoft.com/office/drawing/2014/main" id="{6C5ABB88-2DCC-4FEB-B7BF-E357241F858A}"/>
              </a:ext>
            </a:extLst>
          </p:cNvPr>
          <p:cNvSpPr txBox="1"/>
          <p:nvPr/>
        </p:nvSpPr>
        <p:spPr>
          <a:xfrm>
            <a:off x="717549" y="5780782"/>
            <a:ext cx="4031465" cy="338554"/>
          </a:xfrm>
          <a:prstGeom prst="rect">
            <a:avLst/>
          </a:prstGeom>
          <a:noFill/>
        </p:spPr>
        <p:txBody>
          <a:bodyPr wrap="square" rtlCol="0">
            <a:spAutoFit/>
          </a:bodyPr>
          <a:lstStyle/>
          <a:p>
            <a:r>
              <a:rPr lang="sv-SE" sz="800" dirty="0"/>
              <a:t>Källa: Statistiska centralbyrån (Lönesummor nattbefolkning, arbetsgivaravgifter och preliminär A-skatt, LAPS) </a:t>
            </a:r>
          </a:p>
        </p:txBody>
      </p:sp>
      <p:sp>
        <p:nvSpPr>
          <p:cNvPr id="11" name="Rektangel 10">
            <a:extLst>
              <a:ext uri="{FF2B5EF4-FFF2-40B4-BE49-F238E27FC236}">
                <a16:creationId xmlns:a16="http://schemas.microsoft.com/office/drawing/2014/main" id="{AD96E257-3E57-4C3F-A13C-E78E67C4357C}"/>
              </a:ext>
            </a:extLst>
          </p:cNvPr>
          <p:cNvSpPr/>
          <p:nvPr/>
        </p:nvSpPr>
        <p:spPr>
          <a:xfrm>
            <a:off x="6167438" y="1016000"/>
            <a:ext cx="5307011" cy="5113337"/>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35" name="textruta 34">
            <a:extLst>
              <a:ext uri="{FF2B5EF4-FFF2-40B4-BE49-F238E27FC236}">
                <a16:creationId xmlns:a16="http://schemas.microsoft.com/office/drawing/2014/main" id="{7BEAC0AA-359B-4125-9E83-5111F610F497}"/>
              </a:ext>
            </a:extLst>
          </p:cNvPr>
          <p:cNvSpPr txBox="1"/>
          <p:nvPr/>
        </p:nvSpPr>
        <p:spPr>
          <a:xfrm>
            <a:off x="717549" y="1450749"/>
            <a:ext cx="5307013" cy="492443"/>
          </a:xfrm>
          <a:prstGeom prst="rect">
            <a:avLst/>
          </a:prstGeom>
          <a:noFill/>
        </p:spPr>
        <p:txBody>
          <a:bodyPr wrap="square" rtlCol="0">
            <a:spAutoFit/>
          </a:bodyPr>
          <a:lstStyle/>
          <a:p>
            <a:r>
              <a:rPr lang="sv-SE" sz="1400" b="1" dirty="0"/>
              <a:t>Lönesumma i privat sektor efter näringsgren, Uppsala län</a:t>
            </a:r>
            <a:r>
              <a:rPr lang="sv-SE" sz="1400" dirty="0"/>
              <a:t/>
            </a:r>
            <a:br>
              <a:rPr lang="sv-SE" sz="1400" dirty="0"/>
            </a:br>
            <a:r>
              <a:rPr lang="sv-SE" sz="1200" dirty="0"/>
              <a:t>Index 100 = 2012 kv1</a:t>
            </a:r>
            <a:endParaRPr lang="sv-SE" sz="1400" dirty="0"/>
          </a:p>
        </p:txBody>
      </p:sp>
      <p:graphicFrame>
        <p:nvGraphicFramePr>
          <p:cNvPr id="36" name="Tabell 35">
            <a:extLst>
              <a:ext uri="{FF2B5EF4-FFF2-40B4-BE49-F238E27FC236}">
                <a16:creationId xmlns:a16="http://schemas.microsoft.com/office/drawing/2014/main" id="{6FEA2868-9BD8-457B-A5F4-F3CF1811F26C}"/>
              </a:ext>
            </a:extLst>
          </p:cNvPr>
          <p:cNvGraphicFramePr>
            <a:graphicFrameLocks noGrp="1"/>
          </p:cNvGraphicFramePr>
          <p:nvPr>
            <p:extLst>
              <p:ext uri="{D42A27DB-BD31-4B8C-83A1-F6EECF244321}">
                <p14:modId xmlns:p14="http://schemas.microsoft.com/office/powerpoint/2010/main" val="879469856"/>
              </p:ext>
            </p:extLst>
          </p:nvPr>
        </p:nvGraphicFramePr>
        <p:xfrm>
          <a:off x="6543815" y="1250172"/>
          <a:ext cx="4590910" cy="4750338"/>
        </p:xfrm>
        <a:graphic>
          <a:graphicData uri="http://schemas.openxmlformats.org/drawingml/2006/table">
            <a:tbl>
              <a:tblPr/>
              <a:tblGrid>
                <a:gridCol w="1547177">
                  <a:extLst>
                    <a:ext uri="{9D8B030D-6E8A-4147-A177-3AD203B41FA5}">
                      <a16:colId xmlns:a16="http://schemas.microsoft.com/office/drawing/2014/main" val="2673819213"/>
                    </a:ext>
                  </a:extLst>
                </a:gridCol>
                <a:gridCol w="686526">
                  <a:extLst>
                    <a:ext uri="{9D8B030D-6E8A-4147-A177-3AD203B41FA5}">
                      <a16:colId xmlns:a16="http://schemas.microsoft.com/office/drawing/2014/main" val="1642595649"/>
                    </a:ext>
                  </a:extLst>
                </a:gridCol>
                <a:gridCol w="832785">
                  <a:extLst>
                    <a:ext uri="{9D8B030D-6E8A-4147-A177-3AD203B41FA5}">
                      <a16:colId xmlns:a16="http://schemas.microsoft.com/office/drawing/2014/main" val="2320012456"/>
                    </a:ext>
                  </a:extLst>
                </a:gridCol>
                <a:gridCol w="762211">
                  <a:extLst>
                    <a:ext uri="{9D8B030D-6E8A-4147-A177-3AD203B41FA5}">
                      <a16:colId xmlns:a16="http://schemas.microsoft.com/office/drawing/2014/main" val="2593374640"/>
                    </a:ext>
                  </a:extLst>
                </a:gridCol>
                <a:gridCol w="762211">
                  <a:extLst>
                    <a:ext uri="{9D8B030D-6E8A-4147-A177-3AD203B41FA5}">
                      <a16:colId xmlns:a16="http://schemas.microsoft.com/office/drawing/2014/main" val="1062070174"/>
                    </a:ext>
                  </a:extLst>
                </a:gridCol>
              </a:tblGrid>
              <a:tr h="294994">
                <a:tc>
                  <a:txBody>
                    <a:bodyPr/>
                    <a:lstStyle/>
                    <a:p>
                      <a:pPr algn="l" fontAlgn="b"/>
                      <a:endParaRPr lang="sv-SE" sz="1100" b="1" i="0" u="none" strike="noStrike" dirty="0">
                        <a:solidFill>
                          <a:srgbClr val="000000"/>
                        </a:solidFill>
                        <a:effectLst/>
                        <a:latin typeface="Futura Std Book" panose="020B0502020204020303"/>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800" b="0" i="0" u="none" strike="noStrike" dirty="0">
                          <a:solidFill>
                            <a:srgbClr val="000000"/>
                          </a:solidFill>
                          <a:effectLst/>
                          <a:latin typeface="Futura Std Book" panose="020B0502020204020303" pitchFamily="34" charset="0"/>
                        </a:rPr>
                        <a:t>2022 kv1</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800" b="0" i="0" u="none" strike="noStrike">
                          <a:solidFill>
                            <a:srgbClr val="000000"/>
                          </a:solidFill>
                          <a:effectLst/>
                          <a:latin typeface="Futura Std Book" panose="020B0502020204020303" pitchFamily="34" charset="0"/>
                        </a:rPr>
                        <a:t>Förändring</a:t>
                      </a:r>
                    </a:p>
                  </a:txBody>
                  <a:tcPr marL="9525" marR="9525" marT="9525" marB="0" anchor="b">
                    <a:lnL>
                      <a:noFill/>
                    </a:lnL>
                    <a:lnR>
                      <a:noFill/>
                    </a:lnR>
                    <a:lnT>
                      <a:noFill/>
                    </a:lnT>
                    <a:lnB>
                      <a:noFill/>
                    </a:lnB>
                    <a:lnTlToBr w="12700" cmpd="sng">
                      <a:noFill/>
                      <a:prstDash val="solid"/>
                    </a:lnTlToBr>
                    <a:lnBlToTr w="12700" cmpd="sng">
                      <a:noFill/>
                      <a:prstDash val="solid"/>
                    </a:lnBlToTr>
                  </a:tcPr>
                </a:tc>
                <a:tc gridSpan="2">
                  <a:txBody>
                    <a:bodyPr/>
                    <a:lstStyle/>
                    <a:p>
                      <a:pPr algn="ctr" rtl="0" fontAlgn="b"/>
                      <a:r>
                        <a:rPr lang="sv-SE" sz="800" b="0" i="0" u="none" strike="noStrike">
                          <a:solidFill>
                            <a:srgbClr val="000000"/>
                          </a:solidFill>
                          <a:effectLst/>
                          <a:latin typeface="Futura Std Book" panose="020B0502020204020303" pitchFamily="34" charset="0"/>
                        </a:rPr>
                        <a:t>Förändring (%)</a:t>
                      </a: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endParaRPr lang="sv-SE"/>
                    </a:p>
                  </a:txBody>
                  <a:tcPr/>
                </a:tc>
                <a:extLst>
                  <a:ext uri="{0D108BD9-81ED-4DB2-BD59-A6C34878D82A}">
                    <a16:rowId xmlns:a16="http://schemas.microsoft.com/office/drawing/2014/main" val="1560059618"/>
                  </a:ext>
                </a:extLst>
              </a:tr>
              <a:tr h="247413">
                <a:tc>
                  <a:txBody>
                    <a:bodyPr/>
                    <a:lstStyle/>
                    <a:p>
                      <a:pPr algn="l" fontAlgn="b"/>
                      <a:endParaRPr lang="sv-SE" sz="800" b="0" i="0" u="none" strike="noStrike" dirty="0">
                        <a:solidFill>
                          <a:srgbClr val="000000"/>
                        </a:solidFill>
                        <a:effectLst/>
                        <a:latin typeface="Futura Std Book" panose="020B0502020204020303"/>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800" b="0" i="0" u="none" strike="noStrike">
                          <a:solidFill>
                            <a:srgbClr val="000000"/>
                          </a:solidFill>
                          <a:effectLst/>
                          <a:latin typeface="Futura Std Book" panose="020B0502020204020303" pitchFamily="34" charset="0"/>
                        </a:rPr>
                        <a:t>mdkr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800" b="0" i="0" u="none" strike="noStrike">
                          <a:solidFill>
                            <a:srgbClr val="000000"/>
                          </a:solidFill>
                          <a:effectLst/>
                          <a:latin typeface="Futura Std Book" panose="020B0502020204020303" pitchFamily="34" charset="0"/>
                        </a:rPr>
                        <a:t>-1 år (mdkr)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800" b="0" i="0" u="none" strike="noStrike">
                          <a:solidFill>
                            <a:srgbClr val="000000"/>
                          </a:solidFill>
                          <a:effectLst/>
                          <a:latin typeface="Futura Std Book" panose="020B0502020204020303" pitchFamily="34" charset="0"/>
                        </a:rPr>
                        <a:t>-1 år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800" b="0" i="0" u="none" strike="noStrike">
                          <a:solidFill>
                            <a:srgbClr val="000000"/>
                          </a:solidFill>
                          <a:effectLst/>
                          <a:latin typeface="Futura Std Book" panose="020B0502020204020303" pitchFamily="34" charset="0"/>
                        </a:rPr>
                        <a:t>-5 år</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870033479"/>
                  </a:ext>
                </a:extLst>
              </a:tr>
              <a:tr h="180803">
                <a:tc>
                  <a:txBody>
                    <a:bodyPr/>
                    <a:lstStyle/>
                    <a:p>
                      <a:pPr algn="l" rtl="0" fontAlgn="b"/>
                      <a:r>
                        <a:rPr lang="sv-SE" sz="800" b="1" i="0" u="none" strike="noStrike" dirty="0">
                          <a:solidFill>
                            <a:srgbClr val="000000"/>
                          </a:solidFill>
                          <a:effectLst/>
                          <a:latin typeface="Futura Std Book" panose="020B0502020204020303"/>
                        </a:rPr>
                        <a:t>Sverige</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409040322"/>
                  </a:ext>
                </a:extLst>
              </a:tr>
              <a:tr h="190318">
                <a:tc>
                  <a:txBody>
                    <a:bodyPr/>
                    <a:lstStyle/>
                    <a:p>
                      <a:pPr algn="l" rtl="0" fontAlgn="b"/>
                      <a:r>
                        <a:rPr lang="sv-SE" sz="800" b="0" i="0" u="none" strike="noStrike" dirty="0">
                          <a:solidFill>
                            <a:srgbClr val="000000"/>
                          </a:solidFill>
                          <a:effectLst/>
                          <a:latin typeface="Futura Std Book" panose="020B0502020204020303"/>
                        </a:rPr>
                        <a:t>Privat sektor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378,24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25,53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7,24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25,82</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470792090"/>
                  </a:ext>
                </a:extLst>
              </a:tr>
              <a:tr h="190318">
                <a:tc>
                  <a:txBody>
                    <a:bodyPr/>
                    <a:lstStyle/>
                    <a:p>
                      <a:pPr algn="l" rtl="0" fontAlgn="b"/>
                      <a:r>
                        <a:rPr lang="sv-SE" sz="800" b="0" i="1" u="none" strike="noStrike" dirty="0">
                          <a:solidFill>
                            <a:srgbClr val="000000"/>
                          </a:solidFill>
                          <a:effectLst/>
                          <a:latin typeface="Futura Std Book" panose="020B0502020204020303"/>
                        </a:rPr>
                        <a:t>Industri</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73,85</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2,44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3,42</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20,99</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12330697"/>
                  </a:ext>
                </a:extLst>
              </a:tr>
              <a:tr h="180803">
                <a:tc>
                  <a:txBody>
                    <a:bodyPr/>
                    <a:lstStyle/>
                    <a:p>
                      <a:pPr algn="l" rtl="0" fontAlgn="b"/>
                      <a:r>
                        <a:rPr lang="sv-SE" sz="800" b="0" i="1" u="none" strike="noStrike" dirty="0">
                          <a:solidFill>
                            <a:srgbClr val="000000"/>
                          </a:solidFill>
                          <a:effectLst/>
                          <a:latin typeface="Futura Std Book" panose="020B0502020204020303"/>
                        </a:rPr>
                        <a:t>Tjänster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264,46</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20,94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8,60</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26,10</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776899014"/>
                  </a:ext>
                </a:extLst>
              </a:tr>
              <a:tr h="180803">
                <a:tc>
                  <a:txBody>
                    <a:bodyPr/>
                    <a:lstStyle/>
                    <a:p>
                      <a:pPr algn="l" rtl="0" fontAlgn="b"/>
                      <a:r>
                        <a:rPr lang="sv-SE" sz="800" b="0" i="1" u="none" strike="noStrike" dirty="0">
                          <a:solidFill>
                            <a:srgbClr val="000000"/>
                          </a:solidFill>
                          <a:effectLst/>
                          <a:latin typeface="Futura Std Book" panose="020B0502020204020303"/>
                        </a:rPr>
                        <a:t>Övrigt*</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39,93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2,15</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5,69</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33,77</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71511806"/>
                  </a:ext>
                </a:extLst>
              </a:tr>
              <a:tr h="180803">
                <a:tc>
                  <a:txBody>
                    <a:bodyPr/>
                    <a:lstStyle/>
                    <a:p>
                      <a:pPr algn="l" rtl="0" fontAlgn="b"/>
                      <a:r>
                        <a:rPr lang="sv-SE" sz="800" b="0" i="0" u="none" strike="noStrike" dirty="0">
                          <a:solidFill>
                            <a:srgbClr val="000000"/>
                          </a:solidFill>
                          <a:effectLst/>
                          <a:latin typeface="Futura Std Book" panose="020B0502020204020303"/>
                        </a:rPr>
                        <a:t>Offentlig sektor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139,02</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2,79</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2,05</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19,46</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707429497"/>
                  </a:ext>
                </a:extLst>
              </a:tr>
              <a:tr h="180803">
                <a:tc>
                  <a:txBody>
                    <a:bodyPr/>
                    <a:lstStyle/>
                    <a:p>
                      <a:pPr algn="l" rtl="0" fontAlgn="b"/>
                      <a:r>
                        <a:rPr lang="sv-SE" sz="800" b="1" i="0" u="none" strike="noStrike" dirty="0">
                          <a:solidFill>
                            <a:srgbClr val="000000"/>
                          </a:solidFill>
                          <a:effectLst/>
                          <a:latin typeface="Futura Std Book" panose="020B0502020204020303"/>
                        </a:rPr>
                        <a:t>Totalt</a:t>
                      </a:r>
                      <a:r>
                        <a:rPr lang="sv-SE" sz="800" b="0" i="0" u="none" strike="noStrike" dirty="0">
                          <a:solidFill>
                            <a:srgbClr val="000000"/>
                          </a:solidFill>
                          <a:effectLst/>
                          <a:latin typeface="Futura Std Book" panose="020B0502020204020303"/>
                        </a:rPr>
                        <a:t> </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1" i="0" u="none" strike="noStrike">
                          <a:solidFill>
                            <a:srgbClr val="000000"/>
                          </a:solidFill>
                          <a:effectLst/>
                          <a:latin typeface="Futura Std Book" panose="020B0502020204020303"/>
                        </a:rPr>
                        <a:t>517,26</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1" i="0" u="none" strike="noStrike">
                          <a:solidFill>
                            <a:srgbClr val="000000"/>
                          </a:solidFill>
                          <a:effectLst/>
                          <a:latin typeface="Futura Std Book" panose="020B0502020204020303"/>
                        </a:rPr>
                        <a:t>28,32</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1" i="0" u="none" strike="noStrike">
                          <a:solidFill>
                            <a:srgbClr val="000000"/>
                          </a:solidFill>
                          <a:effectLst/>
                          <a:latin typeface="Futura Std Book" panose="020B0502020204020303"/>
                        </a:rPr>
                        <a:t>5,79</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1" i="0" u="none" strike="noStrike" dirty="0">
                          <a:solidFill>
                            <a:srgbClr val="000000"/>
                          </a:solidFill>
                          <a:effectLst/>
                          <a:latin typeface="Futura Std Book" panose="020B0502020204020303"/>
                        </a:rPr>
                        <a:t>24,05</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256084553"/>
                  </a:ext>
                </a:extLst>
              </a:tr>
              <a:tr h="228382">
                <a:tc>
                  <a:txBody>
                    <a:bodyPr/>
                    <a:lstStyle/>
                    <a:p>
                      <a:pPr algn="l" rtl="0" fontAlgn="b"/>
                      <a:r>
                        <a:rPr lang="sv-SE" sz="800" b="1" i="0" u="none" strike="noStrike" dirty="0">
                          <a:solidFill>
                            <a:srgbClr val="000000"/>
                          </a:solidFill>
                          <a:effectLst/>
                          <a:latin typeface="Futura Std Book" panose="020B0502020204020303"/>
                        </a:rPr>
                        <a:t>Stockholmsregionen</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ctr"/>
                      <a:endParaRPr lang="sv-SE" sz="18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l" fontAlgn="ctr"/>
                      <a:endParaRPr lang="sv-SE" sz="18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l" fontAlgn="ctr"/>
                      <a:endParaRPr lang="sv-SE" sz="18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l" fontAlgn="ctr"/>
                      <a:endParaRPr lang="sv-SE" sz="18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75790012"/>
                  </a:ext>
                </a:extLst>
              </a:tr>
              <a:tr h="180803">
                <a:tc>
                  <a:txBody>
                    <a:bodyPr/>
                    <a:lstStyle/>
                    <a:p>
                      <a:pPr algn="l" rtl="0" fontAlgn="b"/>
                      <a:r>
                        <a:rPr lang="sv-SE" sz="800" b="0" i="0" u="none" strike="noStrike" dirty="0">
                          <a:solidFill>
                            <a:srgbClr val="000000"/>
                          </a:solidFill>
                          <a:effectLst/>
                          <a:latin typeface="Futura Std Book" panose="020B0502020204020303"/>
                        </a:rPr>
                        <a:t>Privat sektor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197,96</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15,11</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8,27</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26,35</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845365115"/>
                  </a:ext>
                </a:extLst>
              </a:tr>
              <a:tr h="180803">
                <a:tc>
                  <a:txBody>
                    <a:bodyPr/>
                    <a:lstStyle/>
                    <a:p>
                      <a:pPr algn="l" rtl="0" fontAlgn="b"/>
                      <a:r>
                        <a:rPr lang="sv-SE" sz="800" b="0" i="1" u="none" strike="noStrike" dirty="0">
                          <a:solidFill>
                            <a:srgbClr val="000000"/>
                          </a:solidFill>
                          <a:effectLst/>
                          <a:latin typeface="Futura Std Book" panose="020B0502020204020303"/>
                        </a:rPr>
                        <a:t>Industri</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28,75</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1,24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4,49</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11,37</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263426882"/>
                  </a:ext>
                </a:extLst>
              </a:tr>
              <a:tr h="180803">
                <a:tc>
                  <a:txBody>
                    <a:bodyPr/>
                    <a:lstStyle/>
                    <a:p>
                      <a:pPr algn="l" rtl="0" fontAlgn="b"/>
                      <a:r>
                        <a:rPr lang="sv-SE" sz="800" b="0" i="1" u="none" strike="noStrike">
                          <a:solidFill>
                            <a:srgbClr val="000000"/>
                          </a:solidFill>
                          <a:effectLst/>
                          <a:latin typeface="Futura Std Book" panose="020B0502020204020303"/>
                        </a:rPr>
                        <a:t>Tjänster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150,94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12,93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9,37</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29,28</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605552297"/>
                  </a:ext>
                </a:extLst>
              </a:tr>
              <a:tr h="180803">
                <a:tc>
                  <a:txBody>
                    <a:bodyPr/>
                    <a:lstStyle/>
                    <a:p>
                      <a:pPr algn="l" rtl="0" fontAlgn="b"/>
                      <a:r>
                        <a:rPr lang="sv-SE" sz="800" b="0" i="1" u="none" strike="noStrike" dirty="0">
                          <a:solidFill>
                            <a:srgbClr val="000000"/>
                          </a:solidFill>
                          <a:effectLst/>
                          <a:latin typeface="Futura Std Book" panose="020B0502020204020303"/>
                        </a:rPr>
                        <a:t>Övrigt*</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18,27</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0,94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5,44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29,47</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441871908"/>
                  </a:ext>
                </a:extLst>
              </a:tr>
              <a:tr h="180803">
                <a:tc>
                  <a:txBody>
                    <a:bodyPr/>
                    <a:lstStyle/>
                    <a:p>
                      <a:pPr algn="l" rtl="0" fontAlgn="b"/>
                      <a:r>
                        <a:rPr lang="sv-SE" sz="800" b="0" i="0" u="none" strike="noStrike" dirty="0">
                          <a:solidFill>
                            <a:srgbClr val="000000"/>
                          </a:solidFill>
                          <a:effectLst/>
                          <a:latin typeface="Futura Std Book" panose="020B0502020204020303"/>
                        </a:rPr>
                        <a:t>Offentlig sektor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59,75</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-0,07</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-0,11</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20,46</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502293757"/>
                  </a:ext>
                </a:extLst>
              </a:tr>
              <a:tr h="190318">
                <a:tc>
                  <a:txBody>
                    <a:bodyPr/>
                    <a:lstStyle/>
                    <a:p>
                      <a:pPr algn="l" rtl="0" fontAlgn="b"/>
                      <a:r>
                        <a:rPr lang="sv-SE" sz="800" b="1" i="0" u="none" strike="noStrike" dirty="0">
                          <a:solidFill>
                            <a:srgbClr val="000000"/>
                          </a:solidFill>
                          <a:effectLst/>
                          <a:latin typeface="Futura Std Book" panose="020B0502020204020303"/>
                        </a:rPr>
                        <a:t>Totalt</a:t>
                      </a:r>
                      <a:r>
                        <a:rPr lang="sv-SE" sz="800" b="0" i="0" u="none" strike="noStrike" dirty="0">
                          <a:solidFill>
                            <a:srgbClr val="000000"/>
                          </a:solidFill>
                          <a:effectLst/>
                          <a:latin typeface="Futura Std Book" panose="020B0502020204020303"/>
                        </a:rPr>
                        <a:t> </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1" i="0" u="none" strike="noStrike">
                          <a:solidFill>
                            <a:srgbClr val="000000"/>
                          </a:solidFill>
                          <a:effectLst/>
                          <a:latin typeface="Futura Std Book" panose="020B0502020204020303"/>
                        </a:rPr>
                        <a:t>257,72</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1" i="0" u="none" strike="noStrike">
                          <a:solidFill>
                            <a:srgbClr val="000000"/>
                          </a:solidFill>
                          <a:effectLst/>
                          <a:latin typeface="Futura Std Book" panose="020B0502020204020303"/>
                        </a:rPr>
                        <a:t>15,05</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1" i="0" u="none" strike="noStrike">
                          <a:solidFill>
                            <a:srgbClr val="000000"/>
                          </a:solidFill>
                          <a:effectLst/>
                          <a:latin typeface="Futura Std Book" panose="020B0502020204020303"/>
                        </a:rPr>
                        <a:t>6,20</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1" i="0" u="none" strike="noStrike" dirty="0">
                          <a:solidFill>
                            <a:srgbClr val="000000"/>
                          </a:solidFill>
                          <a:effectLst/>
                          <a:latin typeface="Futura Std Book" panose="020B0502020204020303"/>
                        </a:rPr>
                        <a:t>24,93</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166549825"/>
                  </a:ext>
                </a:extLst>
              </a:tr>
              <a:tr h="338212">
                <a:tc>
                  <a:txBody>
                    <a:bodyPr/>
                    <a:lstStyle/>
                    <a:p>
                      <a:pPr algn="l" rtl="0" fontAlgn="b"/>
                      <a:r>
                        <a:rPr lang="sv-SE" sz="800" b="1" i="0" u="none" strike="noStrike" dirty="0">
                          <a:solidFill>
                            <a:srgbClr val="000000"/>
                          </a:solidFill>
                          <a:effectLst/>
                          <a:latin typeface="Futura Std Book" panose="020B0502020204020303"/>
                        </a:rPr>
                        <a:t>Uppsala län</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ctr"/>
                      <a:endParaRPr lang="sv-SE" sz="18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l" fontAlgn="ctr"/>
                      <a:endParaRPr lang="sv-SE" sz="18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l" fontAlgn="ctr"/>
                      <a:endParaRPr lang="sv-SE" sz="18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l" fontAlgn="ctr"/>
                      <a:endParaRPr lang="sv-SE" sz="18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492704111"/>
                  </a:ext>
                </a:extLst>
              </a:tr>
              <a:tr h="180803">
                <a:tc>
                  <a:txBody>
                    <a:bodyPr/>
                    <a:lstStyle/>
                    <a:p>
                      <a:pPr algn="l" rtl="0" fontAlgn="b"/>
                      <a:r>
                        <a:rPr lang="sv-SE" sz="800" b="0" i="0" u="none" strike="noStrike" dirty="0">
                          <a:solidFill>
                            <a:srgbClr val="000000"/>
                          </a:solidFill>
                          <a:effectLst/>
                          <a:latin typeface="Futura Std Book" panose="020B0502020204020303"/>
                        </a:rPr>
                        <a:t>Privat sektor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10,03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0,55</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5,85</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28,07</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217916627"/>
                  </a:ext>
                </a:extLst>
              </a:tr>
              <a:tr h="180803">
                <a:tc>
                  <a:txBody>
                    <a:bodyPr/>
                    <a:lstStyle/>
                    <a:p>
                      <a:pPr algn="l" rtl="0" fontAlgn="b"/>
                      <a:r>
                        <a:rPr lang="sv-SE" sz="800" b="0" i="1" u="none" strike="noStrike" dirty="0">
                          <a:solidFill>
                            <a:srgbClr val="000000"/>
                          </a:solidFill>
                          <a:effectLst/>
                          <a:latin typeface="Futura Std Book" panose="020B0502020204020303"/>
                        </a:rPr>
                        <a:t>Industri</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1,94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0,07</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3,96</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26,31</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900236257"/>
                  </a:ext>
                </a:extLst>
              </a:tr>
              <a:tr h="180803">
                <a:tc>
                  <a:txBody>
                    <a:bodyPr/>
                    <a:lstStyle/>
                    <a:p>
                      <a:pPr algn="l" rtl="0" fontAlgn="b"/>
                      <a:r>
                        <a:rPr lang="sv-SE" sz="800" b="0" i="1" u="none" strike="noStrike" dirty="0">
                          <a:solidFill>
                            <a:srgbClr val="000000"/>
                          </a:solidFill>
                          <a:effectLst/>
                          <a:latin typeface="Futura Std Book" panose="020B0502020204020303"/>
                        </a:rPr>
                        <a:t>Tjänster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6,70</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0,41</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6,45</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28,64</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9263572"/>
                  </a:ext>
                </a:extLst>
              </a:tr>
              <a:tr h="190318">
                <a:tc>
                  <a:txBody>
                    <a:bodyPr/>
                    <a:lstStyle/>
                    <a:p>
                      <a:pPr algn="l" rtl="0" fontAlgn="b"/>
                      <a:r>
                        <a:rPr lang="sv-SE" sz="800" b="0" i="1" u="none" strike="noStrike" dirty="0">
                          <a:solidFill>
                            <a:srgbClr val="000000"/>
                          </a:solidFill>
                          <a:effectLst/>
                          <a:latin typeface="Futura Std Book" panose="020B0502020204020303"/>
                        </a:rPr>
                        <a:t>Övrigt*</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1,39</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0,07</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5,67</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27,79</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468064759"/>
                  </a:ext>
                </a:extLst>
              </a:tr>
              <a:tr h="190318">
                <a:tc>
                  <a:txBody>
                    <a:bodyPr/>
                    <a:lstStyle/>
                    <a:p>
                      <a:pPr algn="l" rtl="0" fontAlgn="b"/>
                      <a:r>
                        <a:rPr lang="sv-SE" sz="800" b="0" i="0" u="none" strike="noStrike" dirty="0">
                          <a:solidFill>
                            <a:srgbClr val="000000"/>
                          </a:solidFill>
                          <a:effectLst/>
                          <a:latin typeface="Futura Std Book" panose="020B0502020204020303"/>
                        </a:rPr>
                        <a:t>Offentlig sektor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6,28</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0,52</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8,97</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25,46</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794519482"/>
                  </a:ext>
                </a:extLst>
              </a:tr>
              <a:tr h="180803">
                <a:tc>
                  <a:txBody>
                    <a:bodyPr/>
                    <a:lstStyle/>
                    <a:p>
                      <a:pPr algn="l" rtl="0" fontAlgn="b"/>
                      <a:r>
                        <a:rPr lang="sv-SE" sz="800" b="1" i="0" u="none" strike="noStrike" dirty="0">
                          <a:solidFill>
                            <a:srgbClr val="000000"/>
                          </a:solidFill>
                          <a:effectLst/>
                          <a:latin typeface="Futura Std Book" panose="020B0502020204020303"/>
                        </a:rPr>
                        <a:t>Totalt</a:t>
                      </a:r>
                      <a:r>
                        <a:rPr lang="sv-SE" sz="800" b="0" i="0" u="none" strike="noStrike" dirty="0">
                          <a:solidFill>
                            <a:srgbClr val="000000"/>
                          </a:solidFill>
                          <a:effectLst/>
                          <a:latin typeface="Futura Std Book" panose="020B0502020204020303"/>
                        </a:rPr>
                        <a:t> </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1" i="0" u="none" strike="noStrike">
                          <a:solidFill>
                            <a:srgbClr val="000000"/>
                          </a:solidFill>
                          <a:effectLst/>
                          <a:latin typeface="Futura Std Book" panose="020B0502020204020303"/>
                        </a:rPr>
                        <a:t>16,32</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1" i="0" u="none" strike="noStrike">
                          <a:solidFill>
                            <a:srgbClr val="000000"/>
                          </a:solidFill>
                          <a:effectLst/>
                          <a:latin typeface="Futura Std Book" panose="020B0502020204020303"/>
                        </a:rPr>
                        <a:t>1,07</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1" i="0" u="none" strike="noStrike">
                          <a:solidFill>
                            <a:srgbClr val="000000"/>
                          </a:solidFill>
                          <a:effectLst/>
                          <a:latin typeface="Futura Std Book" panose="020B0502020204020303"/>
                        </a:rPr>
                        <a:t>7,03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1" i="0" u="none" strike="noStrike" dirty="0">
                          <a:solidFill>
                            <a:srgbClr val="000000"/>
                          </a:solidFill>
                          <a:effectLst/>
                          <a:latin typeface="Futura Std Book" panose="020B0502020204020303"/>
                        </a:rPr>
                        <a:t>27,05</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654938124"/>
                  </a:ext>
                </a:extLst>
              </a:tr>
            </a:tbl>
          </a:graphicData>
        </a:graphic>
      </p:graphicFrame>
      <p:sp>
        <p:nvSpPr>
          <p:cNvPr id="10" name="Rektangel 9">
            <a:extLst>
              <a:ext uri="{FF2B5EF4-FFF2-40B4-BE49-F238E27FC236}">
                <a16:creationId xmlns:a16="http://schemas.microsoft.com/office/drawing/2014/main" id="{7AE5B7B6-6595-4501-8693-87232A44E5CB}"/>
              </a:ext>
            </a:extLst>
          </p:cNvPr>
          <p:cNvSpPr/>
          <p:nvPr/>
        </p:nvSpPr>
        <p:spPr>
          <a:xfrm>
            <a:off x="6167437" y="6119336"/>
            <a:ext cx="3942237"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700" dirty="0"/>
              <a:t>*I övrigt ingår jordbruk, skogsbruk och fiske, byggverksamhet samt okänd näringsgren</a:t>
            </a:r>
            <a:br>
              <a:rPr lang="sv-SE" sz="700" dirty="0"/>
            </a:br>
            <a:endParaRPr lang="sv-SE" sz="700" dirty="0"/>
          </a:p>
        </p:txBody>
      </p:sp>
      <p:graphicFrame>
        <p:nvGraphicFramePr>
          <p:cNvPr id="13" name="Diagram 12">
            <a:extLst>
              <a:ext uri="{FF2B5EF4-FFF2-40B4-BE49-F238E27FC236}">
                <a16:creationId xmlns:a16="http://schemas.microsoft.com/office/drawing/2014/main" id="{C37BE314-272D-4787-A40B-B5929511DEC3}"/>
              </a:ext>
            </a:extLst>
          </p:cNvPr>
          <p:cNvGraphicFramePr>
            <a:graphicFrameLocks/>
          </p:cNvGraphicFramePr>
          <p:nvPr>
            <p:extLst>
              <p:ext uri="{D42A27DB-BD31-4B8C-83A1-F6EECF244321}">
                <p14:modId xmlns:p14="http://schemas.microsoft.com/office/powerpoint/2010/main" val="1386655559"/>
              </p:ext>
            </p:extLst>
          </p:nvPr>
        </p:nvGraphicFramePr>
        <p:xfrm>
          <a:off x="576261" y="1943192"/>
          <a:ext cx="5591176" cy="38375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01102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32409" y="342899"/>
            <a:ext cx="8426449" cy="1113955"/>
          </a:xfrm>
        </p:spPr>
        <p:txBody>
          <a:bodyPr/>
          <a:lstStyle/>
          <a:p>
            <a:r>
              <a:rPr lang="sv-SE" dirty="0"/>
              <a:t>Nyföretagande</a:t>
            </a:r>
          </a:p>
        </p:txBody>
      </p:sp>
      <p:sp>
        <p:nvSpPr>
          <p:cNvPr id="8" name="textruta 7">
            <a:extLst>
              <a:ext uri="{FF2B5EF4-FFF2-40B4-BE49-F238E27FC236}">
                <a16:creationId xmlns:a16="http://schemas.microsoft.com/office/drawing/2014/main" id="{B79D6868-AEFB-4F6E-A0E9-CF7AB0F1BC33}"/>
              </a:ext>
            </a:extLst>
          </p:cNvPr>
          <p:cNvSpPr txBox="1"/>
          <p:nvPr/>
        </p:nvSpPr>
        <p:spPr>
          <a:xfrm>
            <a:off x="732409" y="5756989"/>
            <a:ext cx="1149674" cy="215444"/>
          </a:xfrm>
          <a:prstGeom prst="rect">
            <a:avLst/>
          </a:prstGeom>
          <a:noFill/>
        </p:spPr>
        <p:txBody>
          <a:bodyPr wrap="none" rtlCol="0">
            <a:spAutoFit/>
          </a:bodyPr>
          <a:lstStyle/>
          <a:p>
            <a:r>
              <a:rPr lang="sv-SE" sz="800" dirty="0"/>
              <a:t>Källa: Bolagsverket </a:t>
            </a:r>
          </a:p>
        </p:txBody>
      </p:sp>
      <p:sp>
        <p:nvSpPr>
          <p:cNvPr id="10" name="Rektangel 9">
            <a:extLst>
              <a:ext uri="{FF2B5EF4-FFF2-40B4-BE49-F238E27FC236}">
                <a16:creationId xmlns:a16="http://schemas.microsoft.com/office/drawing/2014/main" id="{5172B7A3-1950-454E-A840-C9FF0842E69C}"/>
              </a:ext>
            </a:extLst>
          </p:cNvPr>
          <p:cNvSpPr/>
          <p:nvPr/>
        </p:nvSpPr>
        <p:spPr>
          <a:xfrm>
            <a:off x="6755218" y="3429000"/>
            <a:ext cx="4728815" cy="2543433"/>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1" name="Platshållare för innehåll 3">
            <a:extLst>
              <a:ext uri="{FF2B5EF4-FFF2-40B4-BE49-F238E27FC236}">
                <a16:creationId xmlns:a16="http://schemas.microsoft.com/office/drawing/2014/main" id="{85924509-F5D5-4A53-BD50-0F194E9EB15E}"/>
              </a:ext>
            </a:extLst>
          </p:cNvPr>
          <p:cNvSpPr>
            <a:spLocks noGrp="1"/>
          </p:cNvSpPr>
          <p:nvPr>
            <p:ph sz="half" idx="2"/>
          </p:nvPr>
        </p:nvSpPr>
        <p:spPr>
          <a:xfrm>
            <a:off x="6761623" y="1945634"/>
            <a:ext cx="4722409" cy="1519046"/>
          </a:xfrm>
        </p:spPr>
        <p:txBody>
          <a:bodyPr/>
          <a:lstStyle/>
          <a:p>
            <a:pPr lvl="4"/>
            <a:r>
              <a:rPr lang="sv-SE" sz="1400" dirty="0"/>
              <a:t>Antalet nyregistrerade företag minskade med </a:t>
            </a:r>
            <a:br>
              <a:rPr lang="sv-SE" sz="1400" dirty="0"/>
            </a:br>
            <a:r>
              <a:rPr lang="sv-SE" sz="1400" dirty="0"/>
              <a:t>10 procent under kvartalet.</a:t>
            </a:r>
          </a:p>
          <a:p>
            <a:pPr lvl="4"/>
            <a:r>
              <a:rPr lang="sv-SE" sz="1400" dirty="0"/>
              <a:t>Av länets 642 nyregistrerade företag var </a:t>
            </a:r>
            <a:br>
              <a:rPr lang="sv-SE" sz="1400" dirty="0"/>
            </a:br>
            <a:r>
              <a:rPr lang="sv-SE" sz="1400" dirty="0"/>
              <a:t>510 aktiebolag. </a:t>
            </a:r>
          </a:p>
          <a:p>
            <a:endParaRPr lang="sv-SE" sz="1800" dirty="0"/>
          </a:p>
        </p:txBody>
      </p:sp>
      <p:sp>
        <p:nvSpPr>
          <p:cNvPr id="27" name="textruta 26">
            <a:extLst>
              <a:ext uri="{FF2B5EF4-FFF2-40B4-BE49-F238E27FC236}">
                <a16:creationId xmlns:a16="http://schemas.microsoft.com/office/drawing/2014/main" id="{6945BE6D-16A8-4FB0-B582-95C86CA8F41F}"/>
              </a:ext>
            </a:extLst>
          </p:cNvPr>
          <p:cNvSpPr txBox="1"/>
          <p:nvPr/>
        </p:nvSpPr>
        <p:spPr>
          <a:xfrm>
            <a:off x="6755217" y="3445072"/>
            <a:ext cx="1864613" cy="276999"/>
          </a:xfrm>
          <a:prstGeom prst="rect">
            <a:avLst/>
          </a:prstGeom>
          <a:noFill/>
        </p:spPr>
        <p:txBody>
          <a:bodyPr wrap="none" rtlCol="0">
            <a:spAutoFit/>
          </a:bodyPr>
          <a:lstStyle/>
          <a:p>
            <a:r>
              <a:rPr lang="sv-SE" sz="1200" b="1" dirty="0">
                <a:latin typeface="+mj-lt"/>
                <a:cs typeface="Arial" panose="020B0604020202020204" pitchFamily="34" charset="0"/>
              </a:rPr>
              <a:t>Nyregistrerade företag</a:t>
            </a:r>
          </a:p>
        </p:txBody>
      </p:sp>
      <p:sp>
        <p:nvSpPr>
          <p:cNvPr id="37" name="textruta 36">
            <a:extLst>
              <a:ext uri="{FF2B5EF4-FFF2-40B4-BE49-F238E27FC236}">
                <a16:creationId xmlns:a16="http://schemas.microsoft.com/office/drawing/2014/main" id="{AA5C7BA9-BFDC-48E1-9434-68AD052BEC58}"/>
              </a:ext>
            </a:extLst>
          </p:cNvPr>
          <p:cNvSpPr txBox="1"/>
          <p:nvPr/>
        </p:nvSpPr>
        <p:spPr>
          <a:xfrm>
            <a:off x="10302298" y="5968956"/>
            <a:ext cx="1181734" cy="184666"/>
          </a:xfrm>
          <a:prstGeom prst="rect">
            <a:avLst/>
          </a:prstGeom>
          <a:noFill/>
        </p:spPr>
        <p:txBody>
          <a:bodyPr wrap="none" rtlCol="0">
            <a:spAutoFit/>
          </a:bodyPr>
          <a:lstStyle/>
          <a:p>
            <a:r>
              <a:rPr lang="sv-SE" sz="600" dirty="0"/>
              <a:t>* De fyra senaste kvartalen</a:t>
            </a:r>
          </a:p>
        </p:txBody>
      </p:sp>
      <p:sp>
        <p:nvSpPr>
          <p:cNvPr id="25" name="textruta 24">
            <a:extLst>
              <a:ext uri="{FF2B5EF4-FFF2-40B4-BE49-F238E27FC236}">
                <a16:creationId xmlns:a16="http://schemas.microsoft.com/office/drawing/2014/main" id="{6AEEC28D-7035-4B16-8EEC-D32667B73FBA}"/>
              </a:ext>
            </a:extLst>
          </p:cNvPr>
          <p:cNvSpPr txBox="1"/>
          <p:nvPr/>
        </p:nvSpPr>
        <p:spPr>
          <a:xfrm>
            <a:off x="732409" y="1453192"/>
            <a:ext cx="3773790" cy="492443"/>
          </a:xfrm>
          <a:prstGeom prst="rect">
            <a:avLst/>
          </a:prstGeom>
          <a:noFill/>
        </p:spPr>
        <p:txBody>
          <a:bodyPr wrap="none" rtlCol="0">
            <a:spAutoFit/>
          </a:bodyPr>
          <a:lstStyle/>
          <a:p>
            <a:r>
              <a:rPr lang="sv-SE" sz="1400" b="1" dirty="0"/>
              <a:t>Nyregistrerade företag</a:t>
            </a:r>
            <a:r>
              <a:rPr lang="sv-SE" sz="1400" dirty="0"/>
              <a:t/>
            </a:r>
            <a:br>
              <a:rPr lang="sv-SE" sz="1400" dirty="0"/>
            </a:br>
            <a:r>
              <a:rPr lang="sv-SE" sz="1200" dirty="0"/>
              <a:t>Säsongsrensade värden (glidande medelvärde)</a:t>
            </a:r>
            <a:endParaRPr lang="sv-SE" sz="1400" dirty="0"/>
          </a:p>
        </p:txBody>
      </p:sp>
      <p:graphicFrame>
        <p:nvGraphicFramePr>
          <p:cNvPr id="26" name="Tabell 25">
            <a:extLst>
              <a:ext uri="{FF2B5EF4-FFF2-40B4-BE49-F238E27FC236}">
                <a16:creationId xmlns:a16="http://schemas.microsoft.com/office/drawing/2014/main" id="{A45E487E-A87A-4B90-8184-DE491A1A1BEC}"/>
              </a:ext>
            </a:extLst>
          </p:cNvPr>
          <p:cNvGraphicFramePr>
            <a:graphicFrameLocks noGrp="1"/>
          </p:cNvGraphicFramePr>
          <p:nvPr>
            <p:extLst>
              <p:ext uri="{D42A27DB-BD31-4B8C-83A1-F6EECF244321}">
                <p14:modId xmlns:p14="http://schemas.microsoft.com/office/powerpoint/2010/main" val="1580659936"/>
              </p:ext>
            </p:extLst>
          </p:nvPr>
        </p:nvGraphicFramePr>
        <p:xfrm>
          <a:off x="6755215" y="3722070"/>
          <a:ext cx="4722409" cy="2246884"/>
        </p:xfrm>
        <a:graphic>
          <a:graphicData uri="http://schemas.openxmlformats.org/drawingml/2006/table">
            <a:tbl>
              <a:tblPr bandRow="1">
                <a:tableStyleId>{2D5ABB26-0587-4C30-8999-92F81FD0307C}</a:tableStyleId>
              </a:tblPr>
              <a:tblGrid>
                <a:gridCol w="1542573">
                  <a:extLst>
                    <a:ext uri="{9D8B030D-6E8A-4147-A177-3AD203B41FA5}">
                      <a16:colId xmlns:a16="http://schemas.microsoft.com/office/drawing/2014/main" val="1678076792"/>
                    </a:ext>
                  </a:extLst>
                </a:gridCol>
                <a:gridCol w="685095">
                  <a:extLst>
                    <a:ext uri="{9D8B030D-6E8A-4147-A177-3AD203B41FA5}">
                      <a16:colId xmlns:a16="http://schemas.microsoft.com/office/drawing/2014/main" val="2601369493"/>
                    </a:ext>
                  </a:extLst>
                </a:gridCol>
                <a:gridCol w="777235">
                  <a:extLst>
                    <a:ext uri="{9D8B030D-6E8A-4147-A177-3AD203B41FA5}">
                      <a16:colId xmlns:a16="http://schemas.microsoft.com/office/drawing/2014/main" val="2395970223"/>
                    </a:ext>
                  </a:extLst>
                </a:gridCol>
                <a:gridCol w="615311">
                  <a:extLst>
                    <a:ext uri="{9D8B030D-6E8A-4147-A177-3AD203B41FA5}">
                      <a16:colId xmlns:a16="http://schemas.microsoft.com/office/drawing/2014/main" val="3235649811"/>
                    </a:ext>
                  </a:extLst>
                </a:gridCol>
                <a:gridCol w="561337">
                  <a:extLst>
                    <a:ext uri="{9D8B030D-6E8A-4147-A177-3AD203B41FA5}">
                      <a16:colId xmlns:a16="http://schemas.microsoft.com/office/drawing/2014/main" val="1050073455"/>
                    </a:ext>
                  </a:extLst>
                </a:gridCol>
                <a:gridCol w="540858">
                  <a:extLst>
                    <a:ext uri="{9D8B030D-6E8A-4147-A177-3AD203B41FA5}">
                      <a16:colId xmlns:a16="http://schemas.microsoft.com/office/drawing/2014/main" val="3827523272"/>
                    </a:ext>
                  </a:extLst>
                </a:gridCol>
              </a:tblGrid>
              <a:tr h="328335">
                <a:tc>
                  <a:txBody>
                    <a:bodyPr/>
                    <a:lstStyle/>
                    <a:p>
                      <a:pPr marL="72000" algn="l" fontAlgn="b"/>
                      <a:endParaRPr lang="sv-SE" sz="800" b="0" i="0" u="none" strike="noStrike" dirty="0">
                        <a:solidFill>
                          <a:srgbClr val="000000"/>
                        </a:solidFill>
                        <a:effectLst/>
                        <a:latin typeface="Futura Std Book" panose="020B0502020204020303"/>
                      </a:endParaRPr>
                    </a:p>
                  </a:txBody>
                  <a:tcPr marL="0" marR="0" marT="0" marB="0" anchor="b"/>
                </a:tc>
                <a:tc>
                  <a:txBody>
                    <a:bodyPr/>
                    <a:lstStyle/>
                    <a:p>
                      <a:pPr algn="ctr" fontAlgn="b"/>
                      <a:r>
                        <a:rPr lang="sv-SE" sz="800" b="0" i="0" u="none" strike="noStrike">
                          <a:solidFill>
                            <a:srgbClr val="000000"/>
                          </a:solidFill>
                          <a:effectLst/>
                          <a:latin typeface="Futura Std Book" panose="020B0502020204020303" pitchFamily="34" charset="0"/>
                        </a:rPr>
                        <a:t>Antal</a:t>
                      </a:r>
                    </a:p>
                  </a:txBody>
                  <a:tcPr marL="9525" marR="9525" marT="9525" marB="0" anchor="b"/>
                </a:tc>
                <a:tc gridSpan="2">
                  <a:txBody>
                    <a:bodyPr/>
                    <a:lstStyle/>
                    <a:p>
                      <a:pPr algn="ctr" fontAlgn="b"/>
                      <a:r>
                        <a:rPr lang="sv-SE" sz="800" b="0" i="0" u="none" strike="noStrike">
                          <a:solidFill>
                            <a:srgbClr val="000000"/>
                          </a:solidFill>
                          <a:effectLst/>
                          <a:latin typeface="Futura Std Book" panose="020B0502020204020303" pitchFamily="34" charset="0"/>
                        </a:rPr>
                        <a:t>Förändring (%) </a:t>
                      </a:r>
                    </a:p>
                  </a:txBody>
                  <a:tcPr marL="9525" marR="9525" marT="9525" marB="0" anchor="b"/>
                </a:tc>
                <a:tc hMerge="1">
                  <a:txBody>
                    <a:bodyPr/>
                    <a:lstStyle/>
                    <a:p>
                      <a:endParaRPr lang="sv-SE"/>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2">
                  <a:txBody>
                    <a:bodyPr/>
                    <a:lstStyle/>
                    <a:p>
                      <a:pPr algn="ctr" fontAlgn="b"/>
                      <a:r>
                        <a:rPr lang="sv-SE" sz="800" b="0" i="0" u="none" strike="noStrike">
                          <a:solidFill>
                            <a:srgbClr val="000000"/>
                          </a:solidFill>
                          <a:effectLst/>
                          <a:latin typeface="Futura Std Book" panose="020B0502020204020303" pitchFamily="34" charset="0"/>
                        </a:rPr>
                        <a:t>R12*</a:t>
                      </a:r>
                    </a:p>
                  </a:txBody>
                  <a:tcPr marL="9525" marR="9525" marT="9525" marB="0" anchor="b"/>
                </a:tc>
                <a:tc hMerge="1">
                  <a:txBody>
                    <a:bodyPr/>
                    <a:lstStyle/>
                    <a:p>
                      <a:endParaRPr lang="sv-SE"/>
                    </a:p>
                  </a:txBody>
                  <a:tcPr/>
                </a:tc>
                <a:extLst>
                  <a:ext uri="{0D108BD9-81ED-4DB2-BD59-A6C34878D82A}">
                    <a16:rowId xmlns:a16="http://schemas.microsoft.com/office/drawing/2014/main" val="240735732"/>
                  </a:ext>
                </a:extLst>
              </a:tr>
              <a:tr h="344753">
                <a:tc>
                  <a:txBody>
                    <a:bodyPr/>
                    <a:lstStyle/>
                    <a:p>
                      <a:pPr marL="72000" algn="l" fontAlgn="b"/>
                      <a:endParaRPr lang="sv-SE" sz="800" b="0" i="0" u="none" strike="noStrike" dirty="0">
                        <a:solidFill>
                          <a:srgbClr val="000000"/>
                        </a:solidFill>
                        <a:effectLst/>
                        <a:latin typeface="Futura Std Book" panose="020B0502020204020303"/>
                      </a:endParaRPr>
                    </a:p>
                  </a:txBody>
                  <a:tcPr marL="0" marR="0" marT="0" marB="0" anchor="b"/>
                </a:tc>
                <a:tc>
                  <a:txBody>
                    <a:bodyPr/>
                    <a:lstStyle/>
                    <a:p>
                      <a:pPr algn="ctr" fontAlgn="b"/>
                      <a:r>
                        <a:rPr lang="sv-SE" sz="800" b="0" i="0" u="none" strike="noStrike" dirty="0">
                          <a:solidFill>
                            <a:srgbClr val="000000"/>
                          </a:solidFill>
                          <a:effectLst/>
                          <a:latin typeface="Futura Std Book" panose="020B0502020204020303" pitchFamily="34" charset="0"/>
                        </a:rPr>
                        <a:t>2022 kv1</a:t>
                      </a:r>
                    </a:p>
                  </a:txBody>
                  <a:tcPr marL="9525" marR="9525" marT="9525" marB="0" anchor="b"/>
                </a:tc>
                <a:tc>
                  <a:txBody>
                    <a:bodyPr/>
                    <a:lstStyle/>
                    <a:p>
                      <a:pPr algn="ctr" fontAlgn="b"/>
                      <a:r>
                        <a:rPr lang="sv-SE" sz="800" b="0" i="0" u="none" strike="noStrike" dirty="0">
                          <a:solidFill>
                            <a:srgbClr val="000000"/>
                          </a:solidFill>
                          <a:effectLst/>
                          <a:latin typeface="Futura Std Book" panose="020B0502020204020303" pitchFamily="34" charset="0"/>
                        </a:rPr>
                        <a:t>-1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- 5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Antal</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Utv., %</a:t>
                      </a:r>
                    </a:p>
                  </a:txBody>
                  <a:tcPr marL="9525" marR="9525" marT="9525" marB="0" anchor="b"/>
                </a:tc>
                <a:extLst>
                  <a:ext uri="{0D108BD9-81ED-4DB2-BD59-A6C34878D82A}">
                    <a16:rowId xmlns:a16="http://schemas.microsoft.com/office/drawing/2014/main" val="1194244375"/>
                  </a:ext>
                </a:extLst>
              </a:tr>
              <a:tr h="393449">
                <a:tc>
                  <a:txBody>
                    <a:bodyPr/>
                    <a:lstStyle/>
                    <a:p>
                      <a:pPr marL="72000" algn="l" fontAlgn="b"/>
                      <a:r>
                        <a:rPr lang="sv-SE" sz="800" u="none" strike="noStrike" dirty="0">
                          <a:effectLst/>
                        </a:rPr>
                        <a:t>Sverige</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22 173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78 766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a:t>
                      </a:r>
                    </a:p>
                  </a:txBody>
                  <a:tcPr marL="9525" marR="9525" marT="9525" marB="0" anchor="ctr"/>
                </a:tc>
                <a:extLst>
                  <a:ext uri="{0D108BD9-81ED-4DB2-BD59-A6C34878D82A}">
                    <a16:rowId xmlns:a16="http://schemas.microsoft.com/office/drawing/2014/main" val="1544414373"/>
                  </a:ext>
                </a:extLst>
              </a:tr>
              <a:tr h="393449">
                <a:tc>
                  <a:txBody>
                    <a:bodyPr/>
                    <a:lstStyle/>
                    <a:p>
                      <a:pPr marL="72000" algn="l" fontAlgn="b"/>
                      <a:r>
                        <a:rPr lang="sv-SE" sz="800" u="none" strike="noStrike" dirty="0">
                          <a:effectLst/>
                        </a:rPr>
                        <a:t>Stockholmsregionen</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11 347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40 498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a:t>
                      </a:r>
                    </a:p>
                  </a:txBody>
                  <a:tcPr marL="9525" marR="9525" marT="9525" marB="0" anchor="ctr"/>
                </a:tc>
                <a:extLst>
                  <a:ext uri="{0D108BD9-81ED-4DB2-BD59-A6C34878D82A}">
                    <a16:rowId xmlns:a16="http://schemas.microsoft.com/office/drawing/2014/main" val="4178915708"/>
                  </a:ext>
                </a:extLst>
              </a:tr>
              <a:tr h="393449">
                <a:tc>
                  <a:txBody>
                    <a:bodyPr/>
                    <a:lstStyle/>
                    <a:p>
                      <a:pPr marL="72000" algn="l" fontAlgn="b"/>
                      <a:r>
                        <a:rPr lang="sv-SE" sz="800" b="1" u="none" strike="noStrike" dirty="0">
                          <a:effectLst/>
                        </a:rPr>
                        <a:t>Uppsala län</a:t>
                      </a:r>
                      <a:endParaRPr lang="sv-SE" sz="800" b="1"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1" i="0" u="none" strike="noStrike">
                          <a:solidFill>
                            <a:srgbClr val="000000"/>
                          </a:solidFill>
                          <a:effectLst/>
                          <a:latin typeface="Futura Std Book" panose="020B0502020204020303"/>
                        </a:rPr>
                        <a:t>642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-10</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3</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2 343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-4</a:t>
                      </a:r>
                    </a:p>
                  </a:txBody>
                  <a:tcPr marL="9525" marR="9525" marT="9525" marB="0" anchor="ctr"/>
                </a:tc>
                <a:extLst>
                  <a:ext uri="{0D108BD9-81ED-4DB2-BD59-A6C34878D82A}">
                    <a16:rowId xmlns:a16="http://schemas.microsoft.com/office/drawing/2014/main" val="1554613420"/>
                  </a:ext>
                </a:extLst>
              </a:tr>
              <a:tr h="393449">
                <a:tc>
                  <a:txBody>
                    <a:bodyPr/>
                    <a:lstStyle/>
                    <a:p>
                      <a:pPr marL="72000" algn="l" fontAlgn="b"/>
                      <a:r>
                        <a:rPr lang="sv-SE" sz="800" b="1" u="none" strike="noStrike" dirty="0">
                          <a:effectLst/>
                        </a:rPr>
                        <a:t>Uppsala kommun</a:t>
                      </a:r>
                      <a:endParaRPr lang="sv-SE" sz="800" b="1"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1" i="0" u="none" strike="noStrike">
                          <a:solidFill>
                            <a:srgbClr val="000000"/>
                          </a:solidFill>
                          <a:effectLst/>
                          <a:latin typeface="Futura Std Book" panose="020B0502020204020303"/>
                        </a:rPr>
                        <a:t>396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-9</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1 465 </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-5</a:t>
                      </a:r>
                    </a:p>
                  </a:txBody>
                  <a:tcPr marL="9525" marR="9525" marT="9525" marB="0" anchor="ctr"/>
                </a:tc>
                <a:extLst>
                  <a:ext uri="{0D108BD9-81ED-4DB2-BD59-A6C34878D82A}">
                    <a16:rowId xmlns:a16="http://schemas.microsoft.com/office/drawing/2014/main" val="923977588"/>
                  </a:ext>
                </a:extLst>
              </a:tr>
            </a:tbl>
          </a:graphicData>
        </a:graphic>
      </p:graphicFrame>
      <p:graphicFrame>
        <p:nvGraphicFramePr>
          <p:cNvPr id="13" name="Diagram 7">
            <a:extLst>
              <a:ext uri="{FF2B5EF4-FFF2-40B4-BE49-F238E27FC236}">
                <a16:creationId xmlns:a16="http://schemas.microsoft.com/office/drawing/2014/main" id="{B26400BF-9222-43C6-B7AE-206CFE23EDEF}"/>
              </a:ext>
            </a:extLst>
          </p:cNvPr>
          <p:cNvGraphicFramePr>
            <a:graphicFrameLocks/>
          </p:cNvGraphicFramePr>
          <p:nvPr>
            <p:extLst>
              <p:ext uri="{D42A27DB-BD31-4B8C-83A1-F6EECF244321}">
                <p14:modId xmlns:p14="http://schemas.microsoft.com/office/powerpoint/2010/main" val="2371667500"/>
              </p:ext>
            </p:extLst>
          </p:nvPr>
        </p:nvGraphicFramePr>
        <p:xfrm>
          <a:off x="732409" y="1995165"/>
          <a:ext cx="5940661" cy="371168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31229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32405" y="342899"/>
            <a:ext cx="8426449" cy="1113955"/>
          </a:xfrm>
        </p:spPr>
        <p:txBody>
          <a:bodyPr/>
          <a:lstStyle/>
          <a:p>
            <a:r>
              <a:rPr lang="sv-SE" dirty="0"/>
              <a:t>Företagskonkurser</a:t>
            </a:r>
          </a:p>
        </p:txBody>
      </p:sp>
      <p:sp>
        <p:nvSpPr>
          <p:cNvPr id="8" name="textruta 7">
            <a:extLst>
              <a:ext uri="{FF2B5EF4-FFF2-40B4-BE49-F238E27FC236}">
                <a16:creationId xmlns:a16="http://schemas.microsoft.com/office/drawing/2014/main" id="{B79D6868-AEFB-4F6E-A0E9-CF7AB0F1BC33}"/>
              </a:ext>
            </a:extLst>
          </p:cNvPr>
          <p:cNvSpPr txBox="1"/>
          <p:nvPr/>
        </p:nvSpPr>
        <p:spPr>
          <a:xfrm>
            <a:off x="732405" y="5832926"/>
            <a:ext cx="3350597" cy="215444"/>
          </a:xfrm>
          <a:prstGeom prst="rect">
            <a:avLst/>
          </a:prstGeom>
          <a:noFill/>
        </p:spPr>
        <p:txBody>
          <a:bodyPr wrap="none" rtlCol="0">
            <a:spAutoFit/>
          </a:bodyPr>
          <a:lstStyle/>
          <a:p>
            <a:r>
              <a:rPr lang="sv-SE" sz="800" dirty="0"/>
              <a:t>Källa: Statistiska centralbyrån (Konkurser och offentliga ackord) </a:t>
            </a:r>
          </a:p>
        </p:txBody>
      </p:sp>
      <p:sp>
        <p:nvSpPr>
          <p:cNvPr id="10" name="Rektangel 9">
            <a:extLst>
              <a:ext uri="{FF2B5EF4-FFF2-40B4-BE49-F238E27FC236}">
                <a16:creationId xmlns:a16="http://schemas.microsoft.com/office/drawing/2014/main" id="{5172B7A3-1950-454E-A840-C9FF0842E69C}"/>
              </a:ext>
            </a:extLst>
          </p:cNvPr>
          <p:cNvSpPr/>
          <p:nvPr/>
        </p:nvSpPr>
        <p:spPr>
          <a:xfrm>
            <a:off x="6755215" y="3429000"/>
            <a:ext cx="4722412" cy="2543433"/>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1" name="Platshållare för innehåll 3">
            <a:extLst>
              <a:ext uri="{FF2B5EF4-FFF2-40B4-BE49-F238E27FC236}">
                <a16:creationId xmlns:a16="http://schemas.microsoft.com/office/drawing/2014/main" id="{85924509-F5D5-4A53-BD50-0F194E9EB15E}"/>
              </a:ext>
            </a:extLst>
          </p:cNvPr>
          <p:cNvSpPr>
            <a:spLocks noGrp="1"/>
          </p:cNvSpPr>
          <p:nvPr>
            <p:ph sz="half" idx="2"/>
          </p:nvPr>
        </p:nvSpPr>
        <p:spPr>
          <a:xfrm>
            <a:off x="6755213" y="1854437"/>
            <a:ext cx="4722412" cy="1573048"/>
          </a:xfrm>
        </p:spPr>
        <p:txBody>
          <a:bodyPr/>
          <a:lstStyle/>
          <a:p>
            <a:pPr lvl="4"/>
            <a:r>
              <a:rPr lang="sv-SE" sz="1400" dirty="0"/>
              <a:t>Företagskonkurserna minskade med 15 procent för Uppsala län och 17 procent för Uppsala kommun.</a:t>
            </a:r>
          </a:p>
          <a:p>
            <a:pPr lvl="4"/>
            <a:r>
              <a:rPr lang="sv-SE" sz="1400" dirty="0"/>
              <a:t>På helårsbasis har företagskonkurserna sjunkit med 14 procent i Uppsala län och 16 procent i Uppsala kommun.</a:t>
            </a:r>
          </a:p>
        </p:txBody>
      </p:sp>
      <p:sp>
        <p:nvSpPr>
          <p:cNvPr id="27" name="textruta 26">
            <a:extLst>
              <a:ext uri="{FF2B5EF4-FFF2-40B4-BE49-F238E27FC236}">
                <a16:creationId xmlns:a16="http://schemas.microsoft.com/office/drawing/2014/main" id="{6945BE6D-16A8-4FB0-B582-95C86CA8F41F}"/>
              </a:ext>
            </a:extLst>
          </p:cNvPr>
          <p:cNvSpPr txBox="1"/>
          <p:nvPr/>
        </p:nvSpPr>
        <p:spPr>
          <a:xfrm>
            <a:off x="6755213" y="3429000"/>
            <a:ext cx="1547218" cy="276999"/>
          </a:xfrm>
          <a:prstGeom prst="rect">
            <a:avLst/>
          </a:prstGeom>
          <a:noFill/>
        </p:spPr>
        <p:txBody>
          <a:bodyPr wrap="none" rtlCol="0">
            <a:spAutoFit/>
          </a:bodyPr>
          <a:lstStyle/>
          <a:p>
            <a:r>
              <a:rPr lang="sv-SE" sz="1200" b="1" dirty="0">
                <a:latin typeface="+mj-lt"/>
                <a:cs typeface="Arial" panose="020B0604020202020204" pitchFamily="34" charset="0"/>
              </a:rPr>
              <a:t>Företagskonkurser</a:t>
            </a:r>
          </a:p>
        </p:txBody>
      </p:sp>
      <p:sp>
        <p:nvSpPr>
          <p:cNvPr id="37" name="textruta 36">
            <a:extLst>
              <a:ext uri="{FF2B5EF4-FFF2-40B4-BE49-F238E27FC236}">
                <a16:creationId xmlns:a16="http://schemas.microsoft.com/office/drawing/2014/main" id="{AA5C7BA9-BFDC-48E1-9434-68AD052BEC58}"/>
              </a:ext>
            </a:extLst>
          </p:cNvPr>
          <p:cNvSpPr txBox="1"/>
          <p:nvPr/>
        </p:nvSpPr>
        <p:spPr>
          <a:xfrm>
            <a:off x="10309225" y="5975464"/>
            <a:ext cx="1181734" cy="184666"/>
          </a:xfrm>
          <a:prstGeom prst="rect">
            <a:avLst/>
          </a:prstGeom>
          <a:noFill/>
        </p:spPr>
        <p:txBody>
          <a:bodyPr wrap="none" rtlCol="0">
            <a:spAutoFit/>
          </a:bodyPr>
          <a:lstStyle/>
          <a:p>
            <a:r>
              <a:rPr lang="sv-SE" sz="600" dirty="0"/>
              <a:t>* De fyra senaste kvartalen</a:t>
            </a:r>
          </a:p>
        </p:txBody>
      </p:sp>
      <p:sp>
        <p:nvSpPr>
          <p:cNvPr id="25" name="textruta 24">
            <a:extLst>
              <a:ext uri="{FF2B5EF4-FFF2-40B4-BE49-F238E27FC236}">
                <a16:creationId xmlns:a16="http://schemas.microsoft.com/office/drawing/2014/main" id="{6AEEC28D-7035-4B16-8EEC-D32667B73FBA}"/>
              </a:ext>
            </a:extLst>
          </p:cNvPr>
          <p:cNvSpPr txBox="1"/>
          <p:nvPr/>
        </p:nvSpPr>
        <p:spPr>
          <a:xfrm>
            <a:off x="714374" y="1456854"/>
            <a:ext cx="5292158" cy="492443"/>
          </a:xfrm>
          <a:prstGeom prst="rect">
            <a:avLst/>
          </a:prstGeom>
          <a:noFill/>
        </p:spPr>
        <p:txBody>
          <a:bodyPr wrap="square" rtlCol="0">
            <a:spAutoFit/>
          </a:bodyPr>
          <a:lstStyle/>
          <a:p>
            <a:r>
              <a:rPr lang="sv-SE" sz="1400" b="1" dirty="0"/>
              <a:t>Företagskonkurser</a:t>
            </a:r>
            <a:r>
              <a:rPr lang="sv-SE" sz="1400" dirty="0"/>
              <a:t/>
            </a:r>
            <a:br>
              <a:rPr lang="sv-SE" sz="1400" dirty="0"/>
            </a:br>
            <a:r>
              <a:rPr lang="sv-SE" sz="1200" dirty="0"/>
              <a:t>Säsongsrensade värden (glidande medelvärde)</a:t>
            </a:r>
            <a:endParaRPr lang="sv-SE" sz="1400" dirty="0"/>
          </a:p>
        </p:txBody>
      </p:sp>
      <p:graphicFrame>
        <p:nvGraphicFramePr>
          <p:cNvPr id="26" name="Tabell 25">
            <a:extLst>
              <a:ext uri="{FF2B5EF4-FFF2-40B4-BE49-F238E27FC236}">
                <a16:creationId xmlns:a16="http://schemas.microsoft.com/office/drawing/2014/main" id="{7615CE7B-9701-44A6-889B-39C17E1CA92C}"/>
              </a:ext>
            </a:extLst>
          </p:cNvPr>
          <p:cNvGraphicFramePr>
            <a:graphicFrameLocks noGrp="1"/>
          </p:cNvGraphicFramePr>
          <p:nvPr>
            <p:extLst>
              <p:ext uri="{D42A27DB-BD31-4B8C-83A1-F6EECF244321}">
                <p14:modId xmlns:p14="http://schemas.microsoft.com/office/powerpoint/2010/main" val="1794541038"/>
              </p:ext>
            </p:extLst>
          </p:nvPr>
        </p:nvGraphicFramePr>
        <p:xfrm>
          <a:off x="6755213" y="3737399"/>
          <a:ext cx="4722412" cy="2235034"/>
        </p:xfrm>
        <a:graphic>
          <a:graphicData uri="http://schemas.openxmlformats.org/drawingml/2006/table">
            <a:tbl>
              <a:tblPr bandRow="1">
                <a:tableStyleId>{2D5ABB26-0587-4C30-8999-92F81FD0307C}</a:tableStyleId>
              </a:tblPr>
              <a:tblGrid>
                <a:gridCol w="1542574">
                  <a:extLst>
                    <a:ext uri="{9D8B030D-6E8A-4147-A177-3AD203B41FA5}">
                      <a16:colId xmlns:a16="http://schemas.microsoft.com/office/drawing/2014/main" val="1678076792"/>
                    </a:ext>
                  </a:extLst>
                </a:gridCol>
                <a:gridCol w="685095">
                  <a:extLst>
                    <a:ext uri="{9D8B030D-6E8A-4147-A177-3AD203B41FA5}">
                      <a16:colId xmlns:a16="http://schemas.microsoft.com/office/drawing/2014/main" val="2601369493"/>
                    </a:ext>
                  </a:extLst>
                </a:gridCol>
                <a:gridCol w="777236">
                  <a:extLst>
                    <a:ext uri="{9D8B030D-6E8A-4147-A177-3AD203B41FA5}">
                      <a16:colId xmlns:a16="http://schemas.microsoft.com/office/drawing/2014/main" val="2395970223"/>
                    </a:ext>
                  </a:extLst>
                </a:gridCol>
                <a:gridCol w="615312">
                  <a:extLst>
                    <a:ext uri="{9D8B030D-6E8A-4147-A177-3AD203B41FA5}">
                      <a16:colId xmlns:a16="http://schemas.microsoft.com/office/drawing/2014/main" val="3235649811"/>
                    </a:ext>
                  </a:extLst>
                </a:gridCol>
                <a:gridCol w="561337">
                  <a:extLst>
                    <a:ext uri="{9D8B030D-6E8A-4147-A177-3AD203B41FA5}">
                      <a16:colId xmlns:a16="http://schemas.microsoft.com/office/drawing/2014/main" val="1050073455"/>
                    </a:ext>
                  </a:extLst>
                </a:gridCol>
                <a:gridCol w="540858">
                  <a:extLst>
                    <a:ext uri="{9D8B030D-6E8A-4147-A177-3AD203B41FA5}">
                      <a16:colId xmlns:a16="http://schemas.microsoft.com/office/drawing/2014/main" val="3827523272"/>
                    </a:ext>
                  </a:extLst>
                </a:gridCol>
              </a:tblGrid>
              <a:tr h="326603">
                <a:tc>
                  <a:txBody>
                    <a:bodyPr/>
                    <a:lstStyle/>
                    <a:p>
                      <a:pPr marL="72000" algn="l" fontAlgn="b"/>
                      <a:endParaRPr lang="sv-SE" sz="800" b="0" i="0" u="none" strike="noStrike" dirty="0">
                        <a:solidFill>
                          <a:srgbClr val="000000"/>
                        </a:solidFill>
                        <a:effectLst/>
                        <a:latin typeface="Futura Std Book" panose="020B0502020204020303"/>
                      </a:endParaRPr>
                    </a:p>
                  </a:txBody>
                  <a:tcPr marL="0" marR="0" marT="0" marB="0" anchor="b"/>
                </a:tc>
                <a:tc>
                  <a:txBody>
                    <a:bodyPr/>
                    <a:lstStyle/>
                    <a:p>
                      <a:pPr algn="ctr" fontAlgn="b"/>
                      <a:r>
                        <a:rPr lang="sv-SE" sz="800" b="0" i="0" u="none" strike="noStrike">
                          <a:solidFill>
                            <a:srgbClr val="000000"/>
                          </a:solidFill>
                          <a:effectLst/>
                          <a:latin typeface="Futura Std Book" panose="020B0502020204020303" pitchFamily="34" charset="0"/>
                        </a:rPr>
                        <a:t>Antal</a:t>
                      </a:r>
                    </a:p>
                  </a:txBody>
                  <a:tcPr marL="9525" marR="9525" marT="9525" marB="0" anchor="b"/>
                </a:tc>
                <a:tc gridSpan="2">
                  <a:txBody>
                    <a:bodyPr/>
                    <a:lstStyle/>
                    <a:p>
                      <a:pPr algn="ctr" fontAlgn="b"/>
                      <a:r>
                        <a:rPr lang="sv-SE" sz="800" b="0" i="0" u="none" strike="noStrike">
                          <a:solidFill>
                            <a:srgbClr val="000000"/>
                          </a:solidFill>
                          <a:effectLst/>
                          <a:latin typeface="Futura Std Book" panose="020B0502020204020303" pitchFamily="34" charset="0"/>
                        </a:rPr>
                        <a:t>Förändring (%) </a:t>
                      </a:r>
                    </a:p>
                  </a:txBody>
                  <a:tcPr marL="9525" marR="9525" marT="9525" marB="0" anchor="b"/>
                </a:tc>
                <a:tc hMerge="1">
                  <a:txBody>
                    <a:bodyPr/>
                    <a:lstStyle/>
                    <a:p>
                      <a:endParaRPr lang="sv-SE"/>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2">
                  <a:txBody>
                    <a:bodyPr/>
                    <a:lstStyle/>
                    <a:p>
                      <a:pPr algn="ctr" fontAlgn="b"/>
                      <a:r>
                        <a:rPr lang="sv-SE" sz="800" b="0" i="0" u="none" strike="noStrike">
                          <a:solidFill>
                            <a:srgbClr val="000000"/>
                          </a:solidFill>
                          <a:effectLst/>
                          <a:latin typeface="Futura Std Book" panose="020B0502020204020303" pitchFamily="34" charset="0"/>
                        </a:rPr>
                        <a:t>R12*</a:t>
                      </a:r>
                    </a:p>
                  </a:txBody>
                  <a:tcPr marL="9525" marR="9525" marT="9525" marB="0" anchor="b"/>
                </a:tc>
                <a:tc hMerge="1">
                  <a:txBody>
                    <a:bodyPr/>
                    <a:lstStyle/>
                    <a:p>
                      <a:endParaRPr lang="sv-SE"/>
                    </a:p>
                  </a:txBody>
                  <a:tcPr/>
                </a:tc>
                <a:extLst>
                  <a:ext uri="{0D108BD9-81ED-4DB2-BD59-A6C34878D82A}">
                    <a16:rowId xmlns:a16="http://schemas.microsoft.com/office/drawing/2014/main" val="240735732"/>
                  </a:ext>
                </a:extLst>
              </a:tr>
              <a:tr h="342935">
                <a:tc>
                  <a:txBody>
                    <a:bodyPr/>
                    <a:lstStyle/>
                    <a:p>
                      <a:pPr marL="72000" algn="l" fontAlgn="b"/>
                      <a:endParaRPr lang="sv-SE" sz="800" b="0" i="0" u="none" strike="noStrike" dirty="0">
                        <a:solidFill>
                          <a:srgbClr val="000000"/>
                        </a:solidFill>
                        <a:effectLst/>
                        <a:latin typeface="Futura Std Book" panose="020B0502020204020303"/>
                      </a:endParaRPr>
                    </a:p>
                  </a:txBody>
                  <a:tcPr marL="0" marR="0" marT="0" marB="0" anchor="b"/>
                </a:tc>
                <a:tc>
                  <a:txBody>
                    <a:bodyPr/>
                    <a:lstStyle/>
                    <a:p>
                      <a:pPr algn="ctr" fontAlgn="b"/>
                      <a:r>
                        <a:rPr lang="sv-SE" sz="800" b="0" i="0" u="none" strike="noStrike" dirty="0">
                          <a:solidFill>
                            <a:srgbClr val="000000"/>
                          </a:solidFill>
                          <a:effectLst/>
                          <a:latin typeface="Futura Std Book" panose="020B0502020204020303" pitchFamily="34" charset="0"/>
                        </a:rPr>
                        <a:t>2022 kv1</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- 5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Antal</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Utv., %</a:t>
                      </a:r>
                    </a:p>
                  </a:txBody>
                  <a:tcPr marL="9525" marR="9525" marT="9525" marB="0" anchor="b"/>
                </a:tc>
                <a:extLst>
                  <a:ext uri="{0D108BD9-81ED-4DB2-BD59-A6C34878D82A}">
                    <a16:rowId xmlns:a16="http://schemas.microsoft.com/office/drawing/2014/main" val="1194244375"/>
                  </a:ext>
                </a:extLst>
              </a:tr>
              <a:tr h="391374">
                <a:tc>
                  <a:txBody>
                    <a:bodyPr/>
                    <a:lstStyle/>
                    <a:p>
                      <a:pPr marL="72000" algn="l" fontAlgn="b"/>
                      <a:r>
                        <a:rPr lang="sv-SE" sz="800" u="none" strike="noStrike" dirty="0">
                          <a:effectLst/>
                        </a:rPr>
                        <a:t>Sverige</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1 639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6 789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-8</a:t>
                      </a:r>
                    </a:p>
                  </a:txBody>
                  <a:tcPr marL="9525" marR="9525" marT="9525" marB="0" anchor="ctr"/>
                </a:tc>
                <a:extLst>
                  <a:ext uri="{0D108BD9-81ED-4DB2-BD59-A6C34878D82A}">
                    <a16:rowId xmlns:a16="http://schemas.microsoft.com/office/drawing/2014/main" val="1544414373"/>
                  </a:ext>
                </a:extLst>
              </a:tr>
              <a:tr h="391374">
                <a:tc>
                  <a:txBody>
                    <a:bodyPr/>
                    <a:lstStyle/>
                    <a:p>
                      <a:pPr marL="72000" algn="l" fontAlgn="b"/>
                      <a:r>
                        <a:rPr lang="sv-SE" sz="800" u="none" strike="noStrike" dirty="0">
                          <a:effectLst/>
                        </a:rPr>
                        <a:t>Stockholmsregionen</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868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3 517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-8</a:t>
                      </a:r>
                    </a:p>
                  </a:txBody>
                  <a:tcPr marL="9525" marR="9525" marT="9525" marB="0" anchor="ctr"/>
                </a:tc>
                <a:extLst>
                  <a:ext uri="{0D108BD9-81ED-4DB2-BD59-A6C34878D82A}">
                    <a16:rowId xmlns:a16="http://schemas.microsoft.com/office/drawing/2014/main" val="4178915708"/>
                  </a:ext>
                </a:extLst>
              </a:tr>
              <a:tr h="391374">
                <a:tc>
                  <a:txBody>
                    <a:bodyPr/>
                    <a:lstStyle/>
                    <a:p>
                      <a:pPr marL="72000" algn="l" fontAlgn="b"/>
                      <a:r>
                        <a:rPr lang="sv-SE" sz="800" b="1" u="none" strike="noStrike" dirty="0">
                          <a:effectLst/>
                        </a:rPr>
                        <a:t>Uppsala län</a:t>
                      </a:r>
                      <a:endParaRPr lang="sv-SE" sz="800" b="1"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1" i="0" u="none" strike="noStrike">
                          <a:solidFill>
                            <a:srgbClr val="000000"/>
                          </a:solidFill>
                          <a:effectLst/>
                          <a:latin typeface="Futura Std Book" panose="020B0502020204020303"/>
                        </a:rPr>
                        <a:t>45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-15</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-17</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198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-14</a:t>
                      </a:r>
                    </a:p>
                  </a:txBody>
                  <a:tcPr marL="9525" marR="9525" marT="9525" marB="0" anchor="ctr"/>
                </a:tc>
                <a:extLst>
                  <a:ext uri="{0D108BD9-81ED-4DB2-BD59-A6C34878D82A}">
                    <a16:rowId xmlns:a16="http://schemas.microsoft.com/office/drawing/2014/main" val="1554613420"/>
                  </a:ext>
                </a:extLst>
              </a:tr>
              <a:tr h="391374">
                <a:tc>
                  <a:txBody>
                    <a:bodyPr/>
                    <a:lstStyle/>
                    <a:p>
                      <a:pPr marL="72000" algn="l" fontAlgn="b"/>
                      <a:r>
                        <a:rPr lang="sv-SE" sz="800" b="1" u="none" strike="noStrike" dirty="0">
                          <a:effectLst/>
                        </a:rPr>
                        <a:t>Uppsala kommun</a:t>
                      </a:r>
                      <a:endParaRPr lang="sv-SE" sz="800" b="1"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1" i="0" u="none" strike="noStrike">
                          <a:solidFill>
                            <a:srgbClr val="000000"/>
                          </a:solidFill>
                          <a:effectLst/>
                          <a:latin typeface="Futura Std Book" panose="020B0502020204020303"/>
                        </a:rPr>
                        <a:t>30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-17</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-12</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124 </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-16</a:t>
                      </a:r>
                    </a:p>
                  </a:txBody>
                  <a:tcPr marL="9525" marR="9525" marT="9525" marB="0" anchor="ctr"/>
                </a:tc>
                <a:extLst>
                  <a:ext uri="{0D108BD9-81ED-4DB2-BD59-A6C34878D82A}">
                    <a16:rowId xmlns:a16="http://schemas.microsoft.com/office/drawing/2014/main" val="923977588"/>
                  </a:ext>
                </a:extLst>
              </a:tr>
            </a:tbl>
          </a:graphicData>
        </a:graphic>
      </p:graphicFrame>
      <p:graphicFrame>
        <p:nvGraphicFramePr>
          <p:cNvPr id="13" name="Diagram 7">
            <a:extLst>
              <a:ext uri="{FF2B5EF4-FFF2-40B4-BE49-F238E27FC236}">
                <a16:creationId xmlns:a16="http://schemas.microsoft.com/office/drawing/2014/main" id="{69F92B96-3061-4566-B450-970013F8EA6D}"/>
              </a:ext>
            </a:extLst>
          </p:cNvPr>
          <p:cNvGraphicFramePr>
            <a:graphicFrameLocks/>
          </p:cNvGraphicFramePr>
          <p:nvPr>
            <p:extLst>
              <p:ext uri="{D42A27DB-BD31-4B8C-83A1-F6EECF244321}">
                <p14:modId xmlns:p14="http://schemas.microsoft.com/office/powerpoint/2010/main" val="2817620680"/>
              </p:ext>
            </p:extLst>
          </p:nvPr>
        </p:nvGraphicFramePr>
        <p:xfrm>
          <a:off x="732405" y="1949297"/>
          <a:ext cx="5900072" cy="38805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8588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32406" y="342899"/>
            <a:ext cx="8426449" cy="1113955"/>
          </a:xfrm>
        </p:spPr>
        <p:txBody>
          <a:bodyPr/>
          <a:lstStyle/>
          <a:p>
            <a:r>
              <a:rPr lang="sv-SE" dirty="0"/>
              <a:t>Sysselsättning </a:t>
            </a:r>
          </a:p>
        </p:txBody>
      </p:sp>
      <p:sp>
        <p:nvSpPr>
          <p:cNvPr id="8" name="textruta 7">
            <a:extLst>
              <a:ext uri="{FF2B5EF4-FFF2-40B4-BE49-F238E27FC236}">
                <a16:creationId xmlns:a16="http://schemas.microsoft.com/office/drawing/2014/main" id="{B79D6868-AEFB-4F6E-A0E9-CF7AB0F1BC33}"/>
              </a:ext>
            </a:extLst>
          </p:cNvPr>
          <p:cNvSpPr txBox="1"/>
          <p:nvPr/>
        </p:nvSpPr>
        <p:spPr>
          <a:xfrm>
            <a:off x="732406" y="5756989"/>
            <a:ext cx="3541354" cy="215444"/>
          </a:xfrm>
          <a:prstGeom prst="rect">
            <a:avLst/>
          </a:prstGeom>
          <a:noFill/>
        </p:spPr>
        <p:txBody>
          <a:bodyPr wrap="none" rtlCol="0">
            <a:spAutoFit/>
          </a:bodyPr>
          <a:lstStyle/>
          <a:p>
            <a:r>
              <a:rPr lang="sv-SE" sz="800" dirty="0"/>
              <a:t>Källa: Statistiska centralbyrån (Arbetskraftsundersökningarna, AKU) </a:t>
            </a:r>
          </a:p>
        </p:txBody>
      </p:sp>
      <p:sp>
        <p:nvSpPr>
          <p:cNvPr id="10" name="Rektangel 9">
            <a:extLst>
              <a:ext uri="{FF2B5EF4-FFF2-40B4-BE49-F238E27FC236}">
                <a16:creationId xmlns:a16="http://schemas.microsoft.com/office/drawing/2014/main" id="{5172B7A3-1950-454E-A840-C9FF0842E69C}"/>
              </a:ext>
            </a:extLst>
          </p:cNvPr>
          <p:cNvSpPr/>
          <p:nvPr/>
        </p:nvSpPr>
        <p:spPr>
          <a:xfrm>
            <a:off x="6755215" y="3429001"/>
            <a:ext cx="4722411" cy="2543432"/>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1" name="Platshållare för innehåll 3">
            <a:extLst>
              <a:ext uri="{FF2B5EF4-FFF2-40B4-BE49-F238E27FC236}">
                <a16:creationId xmlns:a16="http://schemas.microsoft.com/office/drawing/2014/main" id="{85924509-F5D5-4A53-BD50-0F194E9EB15E}"/>
              </a:ext>
            </a:extLst>
          </p:cNvPr>
          <p:cNvSpPr>
            <a:spLocks noGrp="1"/>
          </p:cNvSpPr>
          <p:nvPr>
            <p:ph sz="half" idx="2"/>
          </p:nvPr>
        </p:nvSpPr>
        <p:spPr>
          <a:xfrm>
            <a:off x="6752039" y="1888711"/>
            <a:ext cx="4722411" cy="1558060"/>
          </a:xfrm>
        </p:spPr>
        <p:txBody>
          <a:bodyPr/>
          <a:lstStyle/>
          <a:p>
            <a:pPr lvl="4"/>
            <a:r>
              <a:rPr lang="sv-SE" sz="1400" dirty="0"/>
              <a:t>Sysselsättningen ökade med 0,8 procent eller </a:t>
            </a:r>
            <a:br>
              <a:rPr lang="sv-SE" sz="1400" dirty="0"/>
            </a:br>
            <a:r>
              <a:rPr lang="sv-SE" sz="1400" dirty="0"/>
              <a:t>1 500 personer. </a:t>
            </a:r>
          </a:p>
          <a:p>
            <a:pPr lvl="4"/>
            <a:r>
              <a:rPr lang="sv-SE" sz="1400" dirty="0"/>
              <a:t>Procentuellt har sysselsättningen ökat mest inom Personliga och kulturella tjänster och Finansiell verksamhet och minskat mest inom Handel.</a:t>
            </a:r>
          </a:p>
        </p:txBody>
      </p:sp>
      <p:sp>
        <p:nvSpPr>
          <p:cNvPr id="27" name="textruta 26">
            <a:extLst>
              <a:ext uri="{FF2B5EF4-FFF2-40B4-BE49-F238E27FC236}">
                <a16:creationId xmlns:a16="http://schemas.microsoft.com/office/drawing/2014/main" id="{6945BE6D-16A8-4FB0-B582-95C86CA8F41F}"/>
              </a:ext>
            </a:extLst>
          </p:cNvPr>
          <p:cNvSpPr txBox="1"/>
          <p:nvPr/>
        </p:nvSpPr>
        <p:spPr>
          <a:xfrm>
            <a:off x="6755214" y="3446771"/>
            <a:ext cx="1208985" cy="276999"/>
          </a:xfrm>
          <a:prstGeom prst="rect">
            <a:avLst/>
          </a:prstGeom>
          <a:noFill/>
        </p:spPr>
        <p:txBody>
          <a:bodyPr wrap="none" rtlCol="0">
            <a:spAutoFit/>
          </a:bodyPr>
          <a:lstStyle/>
          <a:p>
            <a:r>
              <a:rPr lang="sv-SE" sz="1200" b="1" dirty="0">
                <a:latin typeface="+mj-lt"/>
                <a:cs typeface="Arial" panose="020B0604020202020204" pitchFamily="34" charset="0"/>
              </a:rPr>
              <a:t>Sysselsättning</a:t>
            </a:r>
          </a:p>
        </p:txBody>
      </p:sp>
      <p:sp>
        <p:nvSpPr>
          <p:cNvPr id="25" name="textruta 24">
            <a:extLst>
              <a:ext uri="{FF2B5EF4-FFF2-40B4-BE49-F238E27FC236}">
                <a16:creationId xmlns:a16="http://schemas.microsoft.com/office/drawing/2014/main" id="{6AEEC28D-7035-4B16-8EEC-D32667B73FBA}"/>
              </a:ext>
            </a:extLst>
          </p:cNvPr>
          <p:cNvSpPr txBox="1"/>
          <p:nvPr/>
        </p:nvSpPr>
        <p:spPr>
          <a:xfrm>
            <a:off x="717550" y="1450817"/>
            <a:ext cx="1941557" cy="492443"/>
          </a:xfrm>
          <a:prstGeom prst="rect">
            <a:avLst/>
          </a:prstGeom>
          <a:noFill/>
        </p:spPr>
        <p:txBody>
          <a:bodyPr wrap="none" rtlCol="0">
            <a:spAutoFit/>
          </a:bodyPr>
          <a:lstStyle/>
          <a:p>
            <a:r>
              <a:rPr lang="sv-SE" sz="1400" b="1" dirty="0"/>
              <a:t>Sysselsatta invånare</a:t>
            </a:r>
            <a:r>
              <a:rPr lang="sv-SE" sz="1400" dirty="0"/>
              <a:t/>
            </a:r>
            <a:br>
              <a:rPr lang="sv-SE" sz="1400" dirty="0"/>
            </a:br>
            <a:r>
              <a:rPr lang="sv-SE" sz="1200" dirty="0"/>
              <a:t>Index 100 = 2012 kv1</a:t>
            </a:r>
            <a:endParaRPr lang="sv-SE" sz="1400" dirty="0"/>
          </a:p>
        </p:txBody>
      </p:sp>
      <p:graphicFrame>
        <p:nvGraphicFramePr>
          <p:cNvPr id="17" name="Tabell 16">
            <a:extLst>
              <a:ext uri="{FF2B5EF4-FFF2-40B4-BE49-F238E27FC236}">
                <a16:creationId xmlns:a16="http://schemas.microsoft.com/office/drawing/2014/main" id="{59AB07E2-6F3E-4416-9D89-42B5C25D6613}"/>
              </a:ext>
            </a:extLst>
          </p:cNvPr>
          <p:cNvGraphicFramePr>
            <a:graphicFrameLocks noGrp="1"/>
          </p:cNvGraphicFramePr>
          <p:nvPr>
            <p:extLst>
              <p:ext uri="{D42A27DB-BD31-4B8C-83A1-F6EECF244321}">
                <p14:modId xmlns:p14="http://schemas.microsoft.com/office/powerpoint/2010/main" val="1360248297"/>
              </p:ext>
            </p:extLst>
          </p:nvPr>
        </p:nvGraphicFramePr>
        <p:xfrm>
          <a:off x="6755214" y="3723770"/>
          <a:ext cx="4722411" cy="2248663"/>
        </p:xfrm>
        <a:graphic>
          <a:graphicData uri="http://schemas.openxmlformats.org/drawingml/2006/table">
            <a:tbl>
              <a:tblPr bandRow="1">
                <a:tableStyleId>{2D5ABB26-0587-4C30-8999-92F81FD0307C}</a:tableStyleId>
              </a:tblPr>
              <a:tblGrid>
                <a:gridCol w="1742095">
                  <a:extLst>
                    <a:ext uri="{9D8B030D-6E8A-4147-A177-3AD203B41FA5}">
                      <a16:colId xmlns:a16="http://schemas.microsoft.com/office/drawing/2014/main" val="1678076792"/>
                    </a:ext>
                  </a:extLst>
                </a:gridCol>
                <a:gridCol w="773708">
                  <a:extLst>
                    <a:ext uri="{9D8B030D-6E8A-4147-A177-3AD203B41FA5}">
                      <a16:colId xmlns:a16="http://schemas.microsoft.com/office/drawing/2014/main" val="2601369493"/>
                    </a:ext>
                  </a:extLst>
                </a:gridCol>
                <a:gridCol w="877767">
                  <a:extLst>
                    <a:ext uri="{9D8B030D-6E8A-4147-A177-3AD203B41FA5}">
                      <a16:colId xmlns:a16="http://schemas.microsoft.com/office/drawing/2014/main" val="2395970223"/>
                    </a:ext>
                  </a:extLst>
                </a:gridCol>
                <a:gridCol w="694898">
                  <a:extLst>
                    <a:ext uri="{9D8B030D-6E8A-4147-A177-3AD203B41FA5}">
                      <a16:colId xmlns:a16="http://schemas.microsoft.com/office/drawing/2014/main" val="3235649811"/>
                    </a:ext>
                  </a:extLst>
                </a:gridCol>
                <a:gridCol w="633943">
                  <a:extLst>
                    <a:ext uri="{9D8B030D-6E8A-4147-A177-3AD203B41FA5}">
                      <a16:colId xmlns:a16="http://schemas.microsoft.com/office/drawing/2014/main" val="1050073455"/>
                    </a:ext>
                  </a:extLst>
                </a:gridCol>
              </a:tblGrid>
              <a:tr h="414596">
                <a:tc>
                  <a:txBody>
                    <a:bodyPr/>
                    <a:lstStyle/>
                    <a:p>
                      <a:pPr marL="72000" algn="l" fontAlgn="b"/>
                      <a:endParaRPr lang="sv-SE" sz="800" b="0" i="0" u="none" strike="noStrike" dirty="0">
                        <a:solidFill>
                          <a:srgbClr val="000000"/>
                        </a:solidFill>
                        <a:effectLst/>
                        <a:latin typeface="Futura Std Book" panose="020B0502020204020303"/>
                      </a:endParaRPr>
                    </a:p>
                  </a:txBody>
                  <a:tcPr marL="0" marR="0" marT="0" marB="0" anchor="b"/>
                </a:tc>
                <a:tc>
                  <a:txBody>
                    <a:bodyPr/>
                    <a:lstStyle/>
                    <a:p>
                      <a:pPr algn="ctr" fontAlgn="b"/>
                      <a:r>
                        <a:rPr lang="sv-SE" sz="800" b="0" i="0" u="none" strike="noStrike">
                          <a:solidFill>
                            <a:srgbClr val="000000"/>
                          </a:solidFill>
                          <a:effectLst/>
                          <a:latin typeface="Futura Std Book" panose="020B0502020204020303" pitchFamily="34" charset="0"/>
                        </a:rPr>
                        <a:t>Antal</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Förändring -1 år</a:t>
                      </a:r>
                    </a:p>
                  </a:txBody>
                  <a:tcPr marL="9525" marR="9525" marT="9525" marB="0" anchor="b"/>
                </a:tc>
                <a:tc gridSpan="2">
                  <a:txBody>
                    <a:bodyPr/>
                    <a:lstStyle/>
                    <a:p>
                      <a:pPr algn="ctr" fontAlgn="b"/>
                      <a:r>
                        <a:rPr lang="sv-SE" sz="800" b="0" i="0" u="none" strike="noStrike">
                          <a:solidFill>
                            <a:srgbClr val="000000"/>
                          </a:solidFill>
                          <a:effectLst/>
                          <a:latin typeface="Futura Std Book" panose="020B0502020204020303" pitchFamily="34" charset="0"/>
                        </a:rPr>
                        <a:t>Förändring (%) </a:t>
                      </a:r>
                    </a:p>
                  </a:txBody>
                  <a:tcPr marL="9525" marR="9525" marT="9525" marB="0" anchor="b"/>
                </a:tc>
                <a:tc hMerge="1">
                  <a:txBody>
                    <a:bodyPr/>
                    <a:lstStyle/>
                    <a:p>
                      <a:endParaRPr lang="sv-SE"/>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198386554"/>
                  </a:ext>
                </a:extLst>
              </a:tr>
              <a:tr h="414596">
                <a:tc>
                  <a:txBody>
                    <a:bodyPr/>
                    <a:lstStyle/>
                    <a:p>
                      <a:pPr marL="72000" algn="l" fontAlgn="b"/>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b"/>
                      <a:r>
                        <a:rPr lang="sv-SE" sz="800" b="0" i="0" u="none" strike="noStrike" dirty="0">
                          <a:solidFill>
                            <a:srgbClr val="000000"/>
                          </a:solidFill>
                          <a:effectLst/>
                          <a:latin typeface="Futura Std Book" panose="020B0502020204020303" pitchFamily="34" charset="0"/>
                        </a:rPr>
                        <a:t>2022 kv1</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-1 år (antal)</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- 5 år</a:t>
                      </a:r>
                    </a:p>
                  </a:txBody>
                  <a:tcPr marL="9525" marR="9525" marT="9525" marB="0" anchor="b"/>
                </a:tc>
                <a:extLst>
                  <a:ext uri="{0D108BD9-81ED-4DB2-BD59-A6C34878D82A}">
                    <a16:rowId xmlns:a16="http://schemas.microsoft.com/office/drawing/2014/main" val="1194244375"/>
                  </a:ext>
                </a:extLst>
              </a:tr>
              <a:tr h="473157">
                <a:tc>
                  <a:txBody>
                    <a:bodyPr/>
                    <a:lstStyle/>
                    <a:p>
                      <a:pPr marL="72000" algn="l" fontAlgn="b"/>
                      <a:r>
                        <a:rPr lang="sv-SE" sz="800" u="none" strike="noStrike" dirty="0">
                          <a:effectLst/>
                        </a:rPr>
                        <a:t>Sverige</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700" b="0" i="0" u="none" strike="noStrike">
                          <a:solidFill>
                            <a:srgbClr val="000000"/>
                          </a:solidFill>
                          <a:effectLst/>
                          <a:latin typeface="Futura Std Book" panose="020B0502020204020303"/>
                        </a:rPr>
                        <a:t>5 075 700 </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154 300 </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3,1 </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3,1 </a:t>
                      </a:r>
                    </a:p>
                  </a:txBody>
                  <a:tcPr marL="9525" marR="9525" marT="9525" marB="0" anchor="ctr"/>
                </a:tc>
                <a:extLst>
                  <a:ext uri="{0D108BD9-81ED-4DB2-BD59-A6C34878D82A}">
                    <a16:rowId xmlns:a16="http://schemas.microsoft.com/office/drawing/2014/main" val="1544414373"/>
                  </a:ext>
                </a:extLst>
              </a:tr>
              <a:tr h="473157">
                <a:tc>
                  <a:txBody>
                    <a:bodyPr/>
                    <a:lstStyle/>
                    <a:p>
                      <a:pPr marL="72000" algn="l" fontAlgn="b"/>
                      <a:r>
                        <a:rPr lang="sv-SE" sz="800" u="none" strike="noStrike" dirty="0">
                          <a:effectLst/>
                        </a:rPr>
                        <a:t>Stockholmsregionen</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700" b="0" i="0" u="none" strike="noStrike">
                          <a:solidFill>
                            <a:srgbClr val="000000"/>
                          </a:solidFill>
                          <a:effectLst/>
                          <a:latin typeface="Futura Std Book" panose="020B0502020204020303"/>
                        </a:rPr>
                        <a:t>2 342 900 </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52 400 </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2,3 </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4,2 </a:t>
                      </a:r>
                    </a:p>
                  </a:txBody>
                  <a:tcPr marL="9525" marR="9525" marT="9525" marB="0" anchor="ctr"/>
                </a:tc>
                <a:extLst>
                  <a:ext uri="{0D108BD9-81ED-4DB2-BD59-A6C34878D82A}">
                    <a16:rowId xmlns:a16="http://schemas.microsoft.com/office/drawing/2014/main" val="4178915708"/>
                  </a:ext>
                </a:extLst>
              </a:tr>
              <a:tr h="473157">
                <a:tc>
                  <a:txBody>
                    <a:bodyPr/>
                    <a:lstStyle/>
                    <a:p>
                      <a:pPr marL="72000" algn="l" fontAlgn="b"/>
                      <a:r>
                        <a:rPr lang="sv-SE" sz="800" b="1" u="none" strike="noStrike" dirty="0">
                          <a:effectLst/>
                        </a:rPr>
                        <a:t>Uppsala län</a:t>
                      </a:r>
                      <a:endParaRPr lang="sv-SE" sz="800" b="1"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700" b="1" i="0" u="none" strike="noStrike">
                          <a:solidFill>
                            <a:srgbClr val="000000"/>
                          </a:solidFill>
                          <a:effectLst/>
                          <a:latin typeface="Futura Std Book" panose="020B0502020204020303"/>
                        </a:rPr>
                        <a:t>181 500 </a:t>
                      </a: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a:rPr>
                        <a:t>1 500 </a:t>
                      </a: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a:rPr>
                        <a:t>0,8 </a:t>
                      </a:r>
                    </a:p>
                  </a:txBody>
                  <a:tcPr marL="9525" marR="9525" marT="9525" marB="0" anchor="ctr"/>
                </a:tc>
                <a:tc>
                  <a:txBody>
                    <a:bodyPr/>
                    <a:lstStyle/>
                    <a:p>
                      <a:pPr algn="ctr" fontAlgn="ctr"/>
                      <a:r>
                        <a:rPr lang="sv-SE" sz="700" b="1" i="0" u="none" strike="noStrike" dirty="0">
                          <a:solidFill>
                            <a:srgbClr val="000000"/>
                          </a:solidFill>
                          <a:effectLst/>
                          <a:latin typeface="Futura Std Book" panose="020B0502020204020303"/>
                        </a:rPr>
                        <a:t>-0,8 </a:t>
                      </a:r>
                    </a:p>
                  </a:txBody>
                  <a:tcPr marL="9525" marR="9525" marT="9525" marB="0" anchor="ctr"/>
                </a:tc>
                <a:extLst>
                  <a:ext uri="{0D108BD9-81ED-4DB2-BD59-A6C34878D82A}">
                    <a16:rowId xmlns:a16="http://schemas.microsoft.com/office/drawing/2014/main" val="1554613420"/>
                  </a:ext>
                </a:extLst>
              </a:tr>
            </a:tbl>
          </a:graphicData>
        </a:graphic>
      </p:graphicFrame>
      <p:graphicFrame>
        <p:nvGraphicFramePr>
          <p:cNvPr id="12" name="Diagram 7">
            <a:extLst>
              <a:ext uri="{FF2B5EF4-FFF2-40B4-BE49-F238E27FC236}">
                <a16:creationId xmlns:a16="http://schemas.microsoft.com/office/drawing/2014/main" id="{0300E099-78CC-4A63-80B6-CFDE4D19745F}"/>
              </a:ext>
            </a:extLst>
          </p:cNvPr>
          <p:cNvGraphicFramePr>
            <a:graphicFrameLocks/>
          </p:cNvGraphicFramePr>
          <p:nvPr>
            <p:extLst>
              <p:ext uri="{D42A27DB-BD31-4B8C-83A1-F6EECF244321}">
                <p14:modId xmlns:p14="http://schemas.microsoft.com/office/powerpoint/2010/main" val="1567113299"/>
              </p:ext>
            </p:extLst>
          </p:nvPr>
        </p:nvGraphicFramePr>
        <p:xfrm>
          <a:off x="732406" y="1943260"/>
          <a:ext cx="5831705" cy="38290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38318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2CD0751C-4FF8-45CE-BACD-DDE0FA873C1D}"/>
              </a:ext>
            </a:extLst>
          </p:cNvPr>
          <p:cNvSpPr>
            <a:spLocks noGrp="1"/>
          </p:cNvSpPr>
          <p:nvPr>
            <p:ph type="title"/>
          </p:nvPr>
        </p:nvSpPr>
        <p:spPr/>
        <p:txBody>
          <a:bodyPr/>
          <a:lstStyle/>
          <a:p>
            <a:r>
              <a:rPr lang="sv-SE" dirty="0"/>
              <a:t>Sysselsättning efter bransch</a:t>
            </a:r>
          </a:p>
        </p:txBody>
      </p:sp>
      <p:graphicFrame>
        <p:nvGraphicFramePr>
          <p:cNvPr id="6" name="Platshållare för innehåll 4">
            <a:extLst>
              <a:ext uri="{FF2B5EF4-FFF2-40B4-BE49-F238E27FC236}">
                <a16:creationId xmlns:a16="http://schemas.microsoft.com/office/drawing/2014/main" id="{DFBFA55F-03E7-4044-9A75-66E68F711984}"/>
              </a:ext>
            </a:extLst>
          </p:cNvPr>
          <p:cNvGraphicFramePr>
            <a:graphicFrameLocks noGrp="1"/>
          </p:cNvGraphicFramePr>
          <p:nvPr>
            <p:ph idx="1"/>
            <p:extLst>
              <p:ext uri="{D42A27DB-BD31-4B8C-83A1-F6EECF244321}">
                <p14:modId xmlns:p14="http://schemas.microsoft.com/office/powerpoint/2010/main" val="2683828391"/>
              </p:ext>
            </p:extLst>
          </p:nvPr>
        </p:nvGraphicFramePr>
        <p:xfrm>
          <a:off x="1882774" y="1621872"/>
          <a:ext cx="8426450" cy="4157040"/>
        </p:xfrm>
        <a:graphic>
          <a:graphicData uri="http://schemas.openxmlformats.org/drawingml/2006/table">
            <a:tbl>
              <a:tblPr firstRow="1" bandRow="1">
                <a:tableStyleId>{5C22544A-7EE6-4342-B048-85BDC9FD1C3A}</a:tableStyleId>
              </a:tblPr>
              <a:tblGrid>
                <a:gridCol w="2135553">
                  <a:extLst>
                    <a:ext uri="{9D8B030D-6E8A-4147-A177-3AD203B41FA5}">
                      <a16:colId xmlns:a16="http://schemas.microsoft.com/office/drawing/2014/main" val="452260278"/>
                    </a:ext>
                  </a:extLst>
                </a:gridCol>
                <a:gridCol w="1702965">
                  <a:extLst>
                    <a:ext uri="{9D8B030D-6E8A-4147-A177-3AD203B41FA5}">
                      <a16:colId xmlns:a16="http://schemas.microsoft.com/office/drawing/2014/main" val="1889858293"/>
                    </a:ext>
                  </a:extLst>
                </a:gridCol>
                <a:gridCol w="1672285">
                  <a:extLst>
                    <a:ext uri="{9D8B030D-6E8A-4147-A177-3AD203B41FA5}">
                      <a16:colId xmlns:a16="http://schemas.microsoft.com/office/drawing/2014/main" val="1671515360"/>
                    </a:ext>
                  </a:extLst>
                </a:gridCol>
                <a:gridCol w="1456808">
                  <a:extLst>
                    <a:ext uri="{9D8B030D-6E8A-4147-A177-3AD203B41FA5}">
                      <a16:colId xmlns:a16="http://schemas.microsoft.com/office/drawing/2014/main" val="2818758293"/>
                    </a:ext>
                  </a:extLst>
                </a:gridCol>
                <a:gridCol w="1458839">
                  <a:extLst>
                    <a:ext uri="{9D8B030D-6E8A-4147-A177-3AD203B41FA5}">
                      <a16:colId xmlns:a16="http://schemas.microsoft.com/office/drawing/2014/main" val="1452816917"/>
                    </a:ext>
                  </a:extLst>
                </a:gridCol>
              </a:tblGrid>
              <a:tr h="0">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gridSpan="2">
                  <a:txBody>
                    <a:bodyPr/>
                    <a:lstStyle/>
                    <a:p>
                      <a:pPr algn="r"/>
                      <a:r>
                        <a:rPr lang="sv-SE" sz="1000" b="1" dirty="0">
                          <a:solidFill>
                            <a:schemeClr val="bg1"/>
                          </a:solidFill>
                        </a:rPr>
                        <a:t>Antal                                 Förändring (antal)</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hMerge="1">
                  <a:txBody>
                    <a:bodyPr/>
                    <a:lstStyle/>
                    <a:p>
                      <a:pPr algn="l"/>
                      <a:endParaRPr lang="sv-SE" sz="1000" dirty="0">
                        <a:solidFill>
                          <a:schemeClr val="bg1"/>
                        </a:solidFill>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052364"/>
                    </a:solidFill>
                  </a:tcPr>
                </a:tc>
                <a:tc gridSpan="2">
                  <a:txBody>
                    <a:bodyPr/>
                    <a:lstStyle/>
                    <a:p>
                      <a:pPr algn="ctr"/>
                      <a:r>
                        <a:rPr lang="sv-SE" sz="1000" b="1" dirty="0">
                          <a:solidFill>
                            <a:schemeClr val="bg1"/>
                          </a:solidFill>
                        </a:rPr>
                        <a:t>Förändring (%)</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hMerge="1">
                  <a:txBody>
                    <a:bodyPr/>
                    <a:lstStyle/>
                    <a:p>
                      <a:endParaRPr lang="sv-SE"/>
                    </a:p>
                  </a:txBody>
                  <a:tcPr/>
                </a:tc>
                <a:extLst>
                  <a:ext uri="{0D108BD9-81ED-4DB2-BD59-A6C34878D82A}">
                    <a16:rowId xmlns:a16="http://schemas.microsoft.com/office/drawing/2014/main" val="269610017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b="1">
                          <a:solidFill>
                            <a:schemeClr val="bg1"/>
                          </a:solidFill>
                        </a:rPr>
                        <a:t>Uppsala </a:t>
                      </a:r>
                      <a:r>
                        <a:rPr lang="sv-SE" sz="1000" b="1" dirty="0">
                          <a:solidFill>
                            <a:schemeClr val="bg1"/>
                          </a:solidFill>
                        </a:rPr>
                        <a:t>län</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1" i="0" u="none" strike="noStrike" dirty="0">
                          <a:solidFill>
                            <a:srgbClr val="FFFFFF"/>
                          </a:solidFill>
                          <a:effectLst/>
                          <a:latin typeface="Futura Std Book" panose="020B0502020204020303" pitchFamily="34" charset="0"/>
                        </a:rPr>
                        <a:t>2022 kv1</a:t>
                      </a:r>
                    </a:p>
                  </a:txBody>
                  <a:tcPr marL="9525" marR="9525" marT="9525"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1"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1"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1" i="0" u="none" strike="noStrike">
                          <a:solidFill>
                            <a:srgbClr val="FFFFFF"/>
                          </a:solidFill>
                          <a:effectLst/>
                          <a:latin typeface="Futura Std Book" panose="020B0502020204020303" pitchFamily="34" charset="0"/>
                        </a:rPr>
                        <a:t>-5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3081617630"/>
                  </a:ext>
                </a:extLst>
              </a:tr>
              <a:tr h="0">
                <a:tc>
                  <a:txBody>
                    <a:bodyPr/>
                    <a:lstStyle/>
                    <a:p>
                      <a:pPr algn="l" fontAlgn="t">
                        <a:spcAft>
                          <a:spcPts val="500"/>
                        </a:spcAft>
                      </a:pPr>
                      <a:r>
                        <a:rPr lang="sv-SE" sz="800" b="0" dirty="0"/>
                        <a:t>Jordbruk, skogsbruk och fiske</a:t>
                      </a:r>
                    </a:p>
                  </a:txBody>
                  <a:tcP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3745687708"/>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err="1"/>
                        <a:t>Tillverkn</a:t>
                      </a:r>
                      <a:r>
                        <a:rPr lang="sv-SE" sz="800" dirty="0"/>
                        <a:t>. och utvinning, energi och miljö</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17 000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1 100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1,2</a:t>
                      </a:r>
                    </a:p>
                  </a:txBody>
                  <a:tcPr marL="9525" marR="9525" marT="9525" marB="0" anchor="ctr"/>
                </a:tc>
                <a:extLst>
                  <a:ext uri="{0D108BD9-81ED-4DB2-BD59-A6C34878D82A}">
                    <a16:rowId xmlns:a16="http://schemas.microsoft.com/office/drawing/2014/main" val="293360832"/>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därav </a:t>
                      </a:r>
                      <a:r>
                        <a:rPr lang="sv-SE" sz="800" dirty="0" err="1"/>
                        <a:t>tillverkn</a:t>
                      </a:r>
                      <a:r>
                        <a:rPr lang="sv-SE" sz="800" dirty="0"/>
                        <a:t>. av verkstadsvaror </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5 900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-800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-11,9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-15,7</a:t>
                      </a:r>
                    </a:p>
                  </a:txBody>
                  <a:tcPr marL="9525" marR="9525" marT="9525" marB="0" anchor="ctr"/>
                </a:tc>
                <a:extLst>
                  <a:ext uri="{0D108BD9-81ED-4DB2-BD59-A6C34878D82A}">
                    <a16:rowId xmlns:a16="http://schemas.microsoft.com/office/drawing/2014/main" val="1559525621"/>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Byggverksamhet</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13 100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-3,7</a:t>
                      </a:r>
                    </a:p>
                  </a:txBody>
                  <a:tcPr marL="9525" marR="9525" marT="9525" marB="0" anchor="ctr"/>
                </a:tc>
                <a:extLst>
                  <a:ext uri="{0D108BD9-81ED-4DB2-BD59-A6C34878D82A}">
                    <a16:rowId xmlns:a16="http://schemas.microsoft.com/office/drawing/2014/main" val="1947986397"/>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Handel</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15 500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-2 400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-13,4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-17,6</a:t>
                      </a:r>
                    </a:p>
                  </a:txBody>
                  <a:tcPr marL="9525" marR="9525" marT="9525" marB="0" anchor="ctr"/>
                </a:tc>
                <a:extLst>
                  <a:ext uri="{0D108BD9-81ED-4DB2-BD59-A6C34878D82A}">
                    <a16:rowId xmlns:a16="http://schemas.microsoft.com/office/drawing/2014/main" val="2325918200"/>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Transport</a:t>
                      </a:r>
                    </a:p>
                  </a:txBody>
                  <a:tcPr>
                    <a:lnL w="12700" cmpd="sng">
                      <a:noFill/>
                    </a:ln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extLst>
                  <a:ext uri="{0D108BD9-81ED-4DB2-BD59-A6C34878D82A}">
                    <a16:rowId xmlns:a16="http://schemas.microsoft.com/office/drawing/2014/main" val="3944598109"/>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Hotell och restauranger</a:t>
                      </a:r>
                    </a:p>
                  </a:txBody>
                  <a:tcPr>
                    <a:lnL w="12700" cmpd="sng">
                      <a:noFill/>
                    </a:ln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extLst>
                  <a:ext uri="{0D108BD9-81ED-4DB2-BD59-A6C34878D82A}">
                    <a16:rowId xmlns:a16="http://schemas.microsoft.com/office/drawing/2014/main" val="3208508909"/>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Information och kommunikation</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8 200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-900</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-9,9</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26,2</a:t>
                      </a:r>
                    </a:p>
                  </a:txBody>
                  <a:tcPr marL="9525" marR="9525" marT="9525" marB="0" anchor="ctr"/>
                </a:tc>
                <a:extLst>
                  <a:ext uri="{0D108BD9-81ED-4DB2-BD59-A6C34878D82A}">
                    <a16:rowId xmlns:a16="http://schemas.microsoft.com/office/drawing/2014/main" val="1121273573"/>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Personliga och kulturella tjänster</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11 000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1 800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19,6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31,0</a:t>
                      </a:r>
                    </a:p>
                  </a:txBody>
                  <a:tcPr marL="9525" marR="9525" marT="9525" marB="0" anchor="ctr"/>
                </a:tc>
                <a:extLst>
                  <a:ext uri="{0D108BD9-81ED-4DB2-BD59-A6C34878D82A}">
                    <a16:rowId xmlns:a16="http://schemas.microsoft.com/office/drawing/2014/main" val="1084239425"/>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Finansiell verksamhet, företagstjänster</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36 400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3 400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10,3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20,1</a:t>
                      </a:r>
                    </a:p>
                  </a:txBody>
                  <a:tcPr marL="9525" marR="9525" marT="9525" marB="0" anchor="ctr"/>
                </a:tc>
                <a:extLst>
                  <a:ext uri="{0D108BD9-81ED-4DB2-BD59-A6C34878D82A}">
                    <a16:rowId xmlns:a16="http://schemas.microsoft.com/office/drawing/2014/main" val="2047465816"/>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Offentlig förvaltning</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17 000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1 400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9,0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16,4</a:t>
                      </a:r>
                    </a:p>
                  </a:txBody>
                  <a:tcPr marL="9525" marR="9525" marT="9525" marB="0" anchor="ctr"/>
                </a:tc>
                <a:extLst>
                  <a:ext uri="{0D108BD9-81ED-4DB2-BD59-A6C34878D82A}">
                    <a16:rowId xmlns:a16="http://schemas.microsoft.com/office/drawing/2014/main" val="4226078857"/>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Utbildning</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22 000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-900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-14,4</a:t>
                      </a:r>
                    </a:p>
                  </a:txBody>
                  <a:tcPr marL="9525" marR="9525" marT="9525" marB="0" anchor="ctr"/>
                </a:tc>
                <a:extLst>
                  <a:ext uri="{0D108BD9-81ED-4DB2-BD59-A6C34878D82A}">
                    <a16:rowId xmlns:a16="http://schemas.microsoft.com/office/drawing/2014/main" val="2443966492"/>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Vård och omsorg</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27 300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0,7</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-11,1</a:t>
                      </a:r>
                    </a:p>
                  </a:txBody>
                  <a:tcPr marL="9525" marR="9525" marT="9525" marB="0" anchor="ctr"/>
                </a:tc>
                <a:extLst>
                  <a:ext uri="{0D108BD9-81ED-4DB2-BD59-A6C34878D82A}">
                    <a16:rowId xmlns:a16="http://schemas.microsoft.com/office/drawing/2014/main" val="3055248050"/>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Uppgift saknas</a:t>
                      </a:r>
                    </a:p>
                  </a:txBody>
                  <a:tcPr>
                    <a:lnL w="12700" cmpd="sng">
                      <a:noFill/>
                    </a:ln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extLst>
                  <a:ext uri="{0D108BD9-81ED-4DB2-BD59-A6C34878D82A}">
                    <a16:rowId xmlns:a16="http://schemas.microsoft.com/office/drawing/2014/main" val="2884210164"/>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Sysselsatta i Sverige</a:t>
                      </a:r>
                    </a:p>
                  </a:txBody>
                  <a:tcPr>
                    <a:lnL w="12700" cmpd="sng">
                      <a:noFill/>
                    </a:lnL>
                  </a:tcPr>
                </a:tc>
                <a:tc>
                  <a:txBody>
                    <a:bodyPr/>
                    <a:lstStyle/>
                    <a:p>
                      <a:pPr algn="ctr" fontAlgn="ctr"/>
                      <a:r>
                        <a:rPr lang="sv-SE" sz="800" b="0" i="0" u="none" strike="noStrike" dirty="0">
                          <a:solidFill>
                            <a:srgbClr val="000000"/>
                          </a:solidFill>
                          <a:effectLst/>
                          <a:latin typeface="Futura Std Book" panose="020B0502020204020303"/>
                        </a:rPr>
                        <a:t>181 000</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1 000</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0,6</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-0,8</a:t>
                      </a:r>
                    </a:p>
                  </a:txBody>
                  <a:tcPr marL="9525" marR="9525" marT="9525" marB="0" anchor="ctr"/>
                </a:tc>
                <a:extLst>
                  <a:ext uri="{0D108BD9-81ED-4DB2-BD59-A6C34878D82A}">
                    <a16:rowId xmlns:a16="http://schemas.microsoft.com/office/drawing/2014/main" val="2561171434"/>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Sysselsatta utomlands</a:t>
                      </a:r>
                    </a:p>
                  </a:txBody>
                  <a:tcPr>
                    <a:lnL w="12700" cmpd="sng">
                      <a:noFill/>
                    </a:ln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extLst>
                  <a:ext uri="{0D108BD9-81ED-4DB2-BD59-A6C34878D82A}">
                    <a16:rowId xmlns:a16="http://schemas.microsoft.com/office/drawing/2014/main" val="219391046"/>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1" dirty="0"/>
                        <a:t>Total</a:t>
                      </a:r>
                    </a:p>
                  </a:txBody>
                  <a:tcPr>
                    <a:lnL w="12700" cmpd="sng">
                      <a:noFill/>
                    </a:lnL>
                  </a:tcPr>
                </a:tc>
                <a:tc>
                  <a:txBody>
                    <a:bodyPr/>
                    <a:lstStyle/>
                    <a:p>
                      <a:pPr algn="ctr" fontAlgn="ctr"/>
                      <a:r>
                        <a:rPr lang="sv-SE" sz="800" b="1" i="0" u="none" strike="noStrike">
                          <a:solidFill>
                            <a:srgbClr val="000000"/>
                          </a:solidFill>
                          <a:effectLst/>
                          <a:latin typeface="Futura Std Book" panose="020B0502020204020303"/>
                        </a:rPr>
                        <a:t>181 500</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1 500</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0,8</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-0,8</a:t>
                      </a:r>
                    </a:p>
                  </a:txBody>
                  <a:tcPr marL="9525" marR="9525" marT="9525" marB="0" anchor="ctr"/>
                </a:tc>
                <a:extLst>
                  <a:ext uri="{0D108BD9-81ED-4DB2-BD59-A6C34878D82A}">
                    <a16:rowId xmlns:a16="http://schemas.microsoft.com/office/drawing/2014/main" val="1325546280"/>
                  </a:ext>
                </a:extLst>
              </a:tr>
            </a:tbl>
          </a:graphicData>
        </a:graphic>
      </p:graphicFrame>
      <p:sp>
        <p:nvSpPr>
          <p:cNvPr id="4" name="textruta 3">
            <a:extLst>
              <a:ext uri="{FF2B5EF4-FFF2-40B4-BE49-F238E27FC236}">
                <a16:creationId xmlns:a16="http://schemas.microsoft.com/office/drawing/2014/main" id="{E2A516BB-0D10-45CD-BDB3-49F93ADE33A2}"/>
              </a:ext>
            </a:extLst>
          </p:cNvPr>
          <p:cNvSpPr txBox="1"/>
          <p:nvPr/>
        </p:nvSpPr>
        <p:spPr>
          <a:xfrm>
            <a:off x="1882774" y="5836208"/>
            <a:ext cx="3474028" cy="215444"/>
          </a:xfrm>
          <a:prstGeom prst="rect">
            <a:avLst/>
          </a:prstGeom>
          <a:noFill/>
        </p:spPr>
        <p:txBody>
          <a:bodyPr wrap="none" rtlCol="0">
            <a:spAutoFit/>
          </a:bodyPr>
          <a:lstStyle/>
          <a:p>
            <a:r>
              <a:rPr lang="sv-SE" sz="800" dirty="0"/>
              <a:t>Källa: Statistiska centralbyrån (Arbetskraftsundersökningarna, AKU)</a:t>
            </a:r>
          </a:p>
        </p:txBody>
      </p:sp>
    </p:spTree>
    <p:extLst>
      <p:ext uri="{BB962C8B-B14F-4D97-AF65-F5344CB8AC3E}">
        <p14:creationId xmlns:p14="http://schemas.microsoft.com/office/powerpoint/2010/main" val="3966327530"/>
      </p:ext>
    </p:extLst>
  </p:cSld>
  <p:clrMapOvr>
    <a:masterClrMapping/>
  </p:clrMapOvr>
</p:sld>
</file>

<file path=ppt/theme/theme1.xml><?xml version="1.0" encoding="utf-8"?>
<a:theme xmlns:a="http://schemas.openxmlformats.org/drawingml/2006/main" name="Stockholm Business Region">
  <a:themeElements>
    <a:clrScheme name="SBR">
      <a:dk1>
        <a:sysClr val="windowText" lastClr="000000"/>
      </a:dk1>
      <a:lt1>
        <a:sysClr val="window" lastClr="FFFFFF"/>
      </a:lt1>
      <a:dk2>
        <a:srgbClr val="000000"/>
      </a:dk2>
      <a:lt2>
        <a:srgbClr val="E6E6E6"/>
      </a:lt2>
      <a:accent1>
        <a:srgbClr val="052364"/>
      </a:accent1>
      <a:accent2>
        <a:srgbClr val="C40064"/>
      </a:accent2>
      <a:accent3>
        <a:srgbClr val="006EBF"/>
      </a:accent3>
      <a:accent4>
        <a:srgbClr val="00867F"/>
      </a:accent4>
      <a:accent5>
        <a:srgbClr val="DD4A2C"/>
      </a:accent5>
      <a:accent6>
        <a:srgbClr val="5D237D"/>
      </a:accent6>
      <a:hlink>
        <a:srgbClr val="5F5F5F"/>
      </a:hlink>
      <a:folHlink>
        <a:srgbClr val="919191"/>
      </a:folHlink>
    </a:clrScheme>
    <a:fontScheme name="SBR New">
      <a:majorFont>
        <a:latin typeface="Futura Std Book"/>
        <a:ea typeface=""/>
        <a:cs typeface=""/>
      </a:majorFont>
      <a:minorFont>
        <a:latin typeface="Futura Std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defPPr algn="l">
          <a:defRPr dirty="0"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Light Pink">
      <a:srgbClr val="FEDEED"/>
    </a:custClr>
    <a:custClr name="Light Blue">
      <a:srgbClr val="D6EDFC"/>
    </a:custClr>
    <a:custClr name="Light Green">
      <a:srgbClr val="D5F7F4"/>
    </a:custClr>
    <a:custClr name="Light Orange">
      <a:srgbClr val="FFD7D2"/>
    </a:custClr>
    <a:custClr name="Light Purple">
      <a:srgbClr val="F1E6FC"/>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Sthlm bus region mall med exempelsidor.potx" id="{231D5FF8-AE30-49FB-AAE4-EDC658702CD4}" vid="{15FC85DB-6A9F-45EE-93F8-5A4DFC58E511}"/>
    </a:ext>
  </a:extLst>
</a:theme>
</file>

<file path=ppt/theme/theme2.xml><?xml version="1.0" encoding="utf-8"?>
<a:theme xmlns:a="http://schemas.openxmlformats.org/drawingml/2006/main" name="Default">
  <a:themeElements>
    <a:clrScheme name="SBR">
      <a:dk1>
        <a:sysClr val="windowText" lastClr="000000"/>
      </a:dk1>
      <a:lt1>
        <a:sysClr val="window" lastClr="FFFFFF"/>
      </a:lt1>
      <a:dk2>
        <a:srgbClr val="000000"/>
      </a:dk2>
      <a:lt2>
        <a:srgbClr val="E6E6E6"/>
      </a:lt2>
      <a:accent1>
        <a:srgbClr val="052364"/>
      </a:accent1>
      <a:accent2>
        <a:srgbClr val="C40064"/>
      </a:accent2>
      <a:accent3>
        <a:srgbClr val="006EBF"/>
      </a:accent3>
      <a:accent4>
        <a:srgbClr val="00867F"/>
      </a:accent4>
      <a:accent5>
        <a:srgbClr val="DD4A2C"/>
      </a:accent5>
      <a:accent6>
        <a:srgbClr val="5D237D"/>
      </a:accent6>
      <a:hlink>
        <a:srgbClr val="5F5F5F"/>
      </a:hlink>
      <a:folHlink>
        <a:srgbClr val="919191"/>
      </a:folHlink>
    </a:clrScheme>
    <a:fontScheme name="SBR">
      <a:majorFont>
        <a:latin typeface="Futura Std Book"/>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ight Pink">
      <a:srgbClr val="FEDEED"/>
    </a:custClr>
    <a:custClr name="Light Blue">
      <a:srgbClr val="D6EDFC"/>
    </a:custClr>
    <a:custClr name="Light Green">
      <a:srgbClr val="D5F7F4"/>
    </a:custClr>
    <a:custClr name="Light Orange">
      <a:srgbClr val="FFD7D2"/>
    </a:custClr>
    <a:custClr name="Light Purple">
      <a:srgbClr val="F1E6FC"/>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Default" id="{C87DB9DA-02A5-4140-BC65-5F528FB97C53}" vid="{F1766795-0814-4FFD-B318-26DA62B63690}"/>
    </a:ext>
  </a:extLst>
</a:theme>
</file>

<file path=ppt/theme/theme3.xml><?xml version="1.0" encoding="utf-8"?>
<a:theme xmlns:a="http://schemas.openxmlformats.org/drawingml/2006/main" name="Default">
  <a:themeElements>
    <a:clrScheme name="SBR">
      <a:dk1>
        <a:sysClr val="windowText" lastClr="000000"/>
      </a:dk1>
      <a:lt1>
        <a:sysClr val="window" lastClr="FFFFFF"/>
      </a:lt1>
      <a:dk2>
        <a:srgbClr val="000000"/>
      </a:dk2>
      <a:lt2>
        <a:srgbClr val="E6E6E6"/>
      </a:lt2>
      <a:accent1>
        <a:srgbClr val="052364"/>
      </a:accent1>
      <a:accent2>
        <a:srgbClr val="C40064"/>
      </a:accent2>
      <a:accent3>
        <a:srgbClr val="006EBF"/>
      </a:accent3>
      <a:accent4>
        <a:srgbClr val="00867F"/>
      </a:accent4>
      <a:accent5>
        <a:srgbClr val="DD4A2C"/>
      </a:accent5>
      <a:accent6>
        <a:srgbClr val="5D237D"/>
      </a:accent6>
      <a:hlink>
        <a:srgbClr val="5F5F5F"/>
      </a:hlink>
      <a:folHlink>
        <a:srgbClr val="919191"/>
      </a:folHlink>
    </a:clrScheme>
    <a:fontScheme name="SBR">
      <a:majorFont>
        <a:latin typeface="Futura Std Book"/>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ight Pink">
      <a:srgbClr val="FEDEED"/>
    </a:custClr>
    <a:custClr name="Light Blue">
      <a:srgbClr val="D6EDFC"/>
    </a:custClr>
    <a:custClr name="Light Green">
      <a:srgbClr val="D5F7F4"/>
    </a:custClr>
    <a:custClr name="Light Orange">
      <a:srgbClr val="FFD7D2"/>
    </a:custClr>
    <a:custClr name="Light Purple">
      <a:srgbClr val="F1E6FC"/>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Default" id="{C87DB9DA-02A5-4140-BC65-5F528FB97C53}" vid="{F1766795-0814-4FFD-B318-26DA62B63690}"/>
    </a:ext>
  </a:extLst>
</a:theme>
</file>

<file path=docProps/app.xml><?xml version="1.0" encoding="utf-8"?>
<Properties xmlns="http://schemas.openxmlformats.org/officeDocument/2006/extended-properties" xmlns:vt="http://schemas.openxmlformats.org/officeDocument/2006/docPropsVTypes">
  <Template>PPT mall med exempelsidor_16_9</Template>
  <TotalTime>2962</TotalTime>
  <Words>3014</Words>
  <Application>Microsoft Office PowerPoint</Application>
  <PresentationFormat>Bredbild</PresentationFormat>
  <Paragraphs>1128</Paragraphs>
  <Slides>23</Slides>
  <Notes>1</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23</vt:i4>
      </vt:variant>
    </vt:vector>
  </HeadingPairs>
  <TitlesOfParts>
    <vt:vector size="31" baseType="lpstr">
      <vt:lpstr>Arial</vt:lpstr>
      <vt:lpstr>Calibri</vt:lpstr>
      <vt:lpstr>Futura Std Book</vt:lpstr>
      <vt:lpstr>Futura Std Book</vt:lpstr>
      <vt:lpstr>Garamond</vt:lpstr>
      <vt:lpstr>Minion Pro</vt:lpstr>
      <vt:lpstr>Times New Roman</vt:lpstr>
      <vt:lpstr>Stockholm Business Region</vt:lpstr>
      <vt:lpstr>PowerPoint-presentation</vt:lpstr>
      <vt:lpstr>Om rapporten</vt:lpstr>
      <vt:lpstr>Stabilt läge för Uppsala</vt:lpstr>
      <vt:lpstr>Lönesumma</vt:lpstr>
      <vt:lpstr>Lönesumma efter sektor</vt:lpstr>
      <vt:lpstr>Nyföretagande</vt:lpstr>
      <vt:lpstr>Företagskonkurser</vt:lpstr>
      <vt:lpstr>Sysselsättning </vt:lpstr>
      <vt:lpstr>Sysselsättning efter bransch</vt:lpstr>
      <vt:lpstr>Sysselsättning efter yrke</vt:lpstr>
      <vt:lpstr>Lediga jobb</vt:lpstr>
      <vt:lpstr>Varslade personer</vt:lpstr>
      <vt:lpstr>Arbetslöshet</vt:lpstr>
      <vt:lpstr>Arbetslöshet efter kategori</vt:lpstr>
      <vt:lpstr>Befolkning </vt:lpstr>
      <vt:lpstr>Bostadsbyggande</vt:lpstr>
      <vt:lpstr>Kommersiella övernattningar</vt:lpstr>
      <vt:lpstr>PowerPoint-presentation</vt:lpstr>
      <vt:lpstr>PowerPoint-presentation</vt:lpstr>
      <vt:lpstr>PowerPoint-presentation</vt:lpstr>
      <vt:lpstr>PowerPoint-presentation</vt:lpstr>
      <vt:lpstr>PowerPoint-presentation</vt:lpstr>
      <vt:lpstr>Stockholm Business Region</vt:lpstr>
    </vt:vector>
  </TitlesOfParts>
  <Company>Stockholms Stad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Stefan Frid</dc:creator>
  <cp:keywords>class='Open'</cp:keywords>
  <cp:lastModifiedBy>Viktor Gustafsson</cp:lastModifiedBy>
  <cp:revision>561</cp:revision>
  <cp:lastPrinted>2022-06-28T05:56:40Z</cp:lastPrinted>
  <dcterms:created xsi:type="dcterms:W3CDTF">2019-04-29T08:02:07Z</dcterms:created>
  <dcterms:modified xsi:type="dcterms:W3CDTF">2022-06-29T12:01:04Z</dcterms:modified>
</cp:coreProperties>
</file>